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Source Serif Pro"/>
      <p:regular r:id="rId22"/>
      <p:bold r:id="rId23"/>
      <p:italic r:id="rId24"/>
      <p:boldItalic r:id="rId25"/>
    </p:embeddedFont>
    <p:embeddedFont>
      <p:font typeface="Source Serif Pro SemiBold"/>
      <p:regular r:id="rId26"/>
      <p:bold r:id="rId27"/>
      <p:italic r:id="rId28"/>
      <p:boldItalic r:id="rId29"/>
    </p:embeddedFont>
    <p:embeddedFont>
      <p:font typeface="Source Sans Pro SemiBold"/>
      <p:regular r:id="rId30"/>
      <p:bold r:id="rId31"/>
      <p:italic r:id="rId32"/>
      <p:boldItalic r:id="rId33"/>
    </p:embeddedFont>
    <p:embeddedFont>
      <p:font typeface="Source Sans Pro Black"/>
      <p:bold r:id="rId34"/>
      <p:boldItalic r:id="rId35"/>
    </p:embeddedFont>
    <p:embeddedFont>
      <p:font typeface="Lato Black"/>
      <p:bold r:id="rId36"/>
      <p:boldItalic r:id="rId37"/>
    </p:embeddedFont>
    <p:embeddedFont>
      <p:font typeface="Source Sans Pr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92">
          <p15:clr>
            <a:srgbClr val="9AA0A6"/>
          </p15:clr>
        </p15:guide>
        <p15:guide id="2" orient="horz" pos="2914">
          <p15:clr>
            <a:srgbClr val="9AA0A6"/>
          </p15:clr>
        </p15:guide>
        <p15:guide id="3" pos="288">
          <p15:clr>
            <a:srgbClr val="9AA0A6"/>
          </p15:clr>
        </p15:guide>
        <p15:guide id="4" pos="5576">
          <p15:clr>
            <a:srgbClr val="9AA0A6"/>
          </p15:clr>
        </p15:guide>
        <p15:guide id="5" orient="horz" pos="50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92" orient="horz"/>
        <p:guide pos="2914" orient="horz"/>
        <p:guide pos="288"/>
        <p:guide pos="5576"/>
        <p:guide pos="5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Pro-italic.fntdata"/><Relationship Id="rId20" Type="http://schemas.openxmlformats.org/officeDocument/2006/relationships/slide" Target="slides/slide15.xml"/><Relationship Id="rId41" Type="http://schemas.openxmlformats.org/officeDocument/2006/relationships/font" Target="fonts/SourceSansPro-boldItalic.fntdata"/><Relationship Id="rId22" Type="http://schemas.openxmlformats.org/officeDocument/2006/relationships/font" Target="fonts/SourceSerifPro-regular.fntdata"/><Relationship Id="rId21" Type="http://schemas.openxmlformats.org/officeDocument/2006/relationships/slide" Target="slides/slide16.xml"/><Relationship Id="rId24" Type="http://schemas.openxmlformats.org/officeDocument/2006/relationships/font" Target="fonts/SourceSerifPro-italic.fntdata"/><Relationship Id="rId23" Type="http://schemas.openxmlformats.org/officeDocument/2006/relationships/font" Target="fonts/SourceSerif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erifProSemiBold-regular.fntdata"/><Relationship Id="rId25" Type="http://schemas.openxmlformats.org/officeDocument/2006/relationships/font" Target="fonts/SourceSerifPro-boldItalic.fntdata"/><Relationship Id="rId28" Type="http://schemas.openxmlformats.org/officeDocument/2006/relationships/font" Target="fonts/SourceSerifProSemiBold-italic.fntdata"/><Relationship Id="rId27" Type="http://schemas.openxmlformats.org/officeDocument/2006/relationships/font" Target="fonts/SourceSerifPro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SerifPro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ProSemiBold-bold.fntdata"/><Relationship Id="rId30" Type="http://schemas.openxmlformats.org/officeDocument/2006/relationships/font" Target="fonts/SourceSansProSemiBold-regular.fntdata"/><Relationship Id="rId11" Type="http://schemas.openxmlformats.org/officeDocument/2006/relationships/slide" Target="slides/slide6.xml"/><Relationship Id="rId33" Type="http://schemas.openxmlformats.org/officeDocument/2006/relationships/font" Target="fonts/SourceSansProSemiBold-boldItalic.fntdata"/><Relationship Id="rId10" Type="http://schemas.openxmlformats.org/officeDocument/2006/relationships/slide" Target="slides/slide5.xml"/><Relationship Id="rId32" Type="http://schemas.openxmlformats.org/officeDocument/2006/relationships/font" Target="fonts/SourceSansProSemiBold-italic.fntdata"/><Relationship Id="rId13" Type="http://schemas.openxmlformats.org/officeDocument/2006/relationships/slide" Target="slides/slide8.xml"/><Relationship Id="rId35" Type="http://schemas.openxmlformats.org/officeDocument/2006/relationships/font" Target="fonts/SourceSansProBlack-boldItalic.fntdata"/><Relationship Id="rId12" Type="http://schemas.openxmlformats.org/officeDocument/2006/relationships/slide" Target="slides/slide7.xml"/><Relationship Id="rId34" Type="http://schemas.openxmlformats.org/officeDocument/2006/relationships/font" Target="fonts/SourceSansProBlack-bold.fntdata"/><Relationship Id="rId15" Type="http://schemas.openxmlformats.org/officeDocument/2006/relationships/slide" Target="slides/slide10.xml"/><Relationship Id="rId37" Type="http://schemas.openxmlformats.org/officeDocument/2006/relationships/font" Target="fonts/LatoBlack-boldItalic.fntdata"/><Relationship Id="rId14" Type="http://schemas.openxmlformats.org/officeDocument/2006/relationships/slide" Target="slides/slide9.xml"/><Relationship Id="rId36" Type="http://schemas.openxmlformats.org/officeDocument/2006/relationships/font" Target="fonts/LatoBlack-bold.fntdata"/><Relationship Id="rId17" Type="http://schemas.openxmlformats.org/officeDocument/2006/relationships/slide" Target="slides/slide12.xml"/><Relationship Id="rId39" Type="http://schemas.openxmlformats.org/officeDocument/2006/relationships/font" Target="fonts/SourceSansPro-bold.fntdata"/><Relationship Id="rId16" Type="http://schemas.openxmlformats.org/officeDocument/2006/relationships/slide" Target="slides/slide11.xml"/><Relationship Id="rId38" Type="http://schemas.openxmlformats.org/officeDocument/2006/relationships/font" Target="fonts/SourceSansPr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1532b1123f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1532b1123f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Source Sans Pro"/>
                <a:ea typeface="Source Sans Pro"/>
                <a:cs typeface="Source Sans Pro"/>
                <a:sym typeface="Source Sans Pro"/>
              </a:rPr>
              <a:t>Notes for Educator</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0"/>
              </a:spcBef>
              <a:spcAft>
                <a:spcPts val="0"/>
              </a:spcAft>
              <a:buNone/>
            </a:pPr>
            <a:r>
              <a:rPr lang="en">
                <a:solidFill>
                  <a:schemeClr val="dk1"/>
                </a:solidFill>
                <a:latin typeface="Source Serif Pro"/>
                <a:ea typeface="Source Serif Pro"/>
                <a:cs typeface="Source Serif Pro"/>
                <a:sym typeface="Source Serif Pro"/>
              </a:rPr>
              <a:t>This activity includes two parts:</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SemiBold"/>
                <a:ea typeface="Source Serif Pro SemiBold"/>
                <a:cs typeface="Source Serif Pro SemiBold"/>
                <a:sym typeface="Source Serif Pro SemiBold"/>
              </a:rPr>
              <a:t>Part 1: </a:t>
            </a:r>
            <a:r>
              <a:rPr lang="en">
                <a:solidFill>
                  <a:schemeClr val="dk1"/>
                </a:solidFill>
                <a:latin typeface="Source Serif Pro"/>
                <a:ea typeface="Source Serif Pro"/>
                <a:cs typeface="Source Serif Pro"/>
                <a:sym typeface="Source Serif Pro"/>
              </a:rPr>
              <a:t>Before the Museum Visit</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SemiBold"/>
                <a:ea typeface="Source Serif Pro SemiBold"/>
                <a:cs typeface="Source Serif Pro SemiBold"/>
                <a:sym typeface="Source Serif Pro SemiBold"/>
              </a:rPr>
              <a:t>Part 2: </a:t>
            </a:r>
            <a:r>
              <a:rPr lang="en">
                <a:solidFill>
                  <a:schemeClr val="dk1"/>
                </a:solidFill>
                <a:latin typeface="Source Serif Pro"/>
                <a:ea typeface="Source Serif Pro"/>
                <a:cs typeface="Source Serif Pro"/>
                <a:sym typeface="Source Serif Pro"/>
              </a:rPr>
              <a:t>After the Museum Visit</a:t>
            </a:r>
            <a:endParaRPr>
              <a:solidFill>
                <a:schemeClr val="dk1"/>
              </a:solidFill>
              <a:latin typeface="Source Serif Pro"/>
              <a:ea typeface="Source Serif Pro"/>
              <a:cs typeface="Source Serif Pro"/>
              <a:sym typeface="Source Serif Pr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df945cfa7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df945cfa7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43b0c53d9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43b0c53d9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Source Sans Pro"/>
                <a:ea typeface="Source Sans Pro"/>
                <a:cs typeface="Source Sans Pro"/>
                <a:sym typeface="Source Sans Pro"/>
              </a:rPr>
              <a:t>Notes for Educator</a:t>
            </a:r>
            <a:endParaRPr b="1">
              <a:solidFill>
                <a:schemeClr val="dk1"/>
              </a:solidFill>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Questions can be recorded on a class or group chart so that students can revisit the questions after their trip to the Museum and/or use them as prompts for further research.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50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Suggested prompts:</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Why do you think the minerals look this way?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What role do you think water might have played in their formation?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500"/>
              </a:spcBef>
              <a:spcAft>
                <a:spcPts val="50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Tell students that when they visit the Museum, they are going to investigate the role water plays in mineral formation.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df945cfa7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df945cfa7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a:solidFill>
                  <a:schemeClr val="dk1"/>
                </a:solidFill>
                <a:latin typeface="Source Sans Pro"/>
                <a:ea typeface="Source Sans Pro"/>
                <a:cs typeface="Source Sans Pro"/>
                <a:sym typeface="Source Sans Pro"/>
              </a:rPr>
              <a:t>Notes for Educator</a:t>
            </a:r>
            <a:endParaRPr b="1">
              <a:solidFill>
                <a:schemeClr val="dk1"/>
              </a:solidFill>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Students revisit the same specimens from Part 1.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50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Students use their observations and what they’ve learned at the Museum and in the group discussions to figure out the role(s) water might have played in the formation of each specimen.</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500"/>
              </a:spcBef>
              <a:spcAft>
                <a:spcPts val="50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More information about each specimen and their formation are in the Notes section of each slide. </a:t>
            </a:r>
            <a:endParaRPr>
              <a:solidFill>
                <a:schemeClr val="dk1"/>
              </a:solidFill>
              <a:latin typeface="Source Serif Pro"/>
              <a:ea typeface="Source Serif Pro"/>
              <a:cs typeface="Source Serif Pro"/>
              <a:sym typeface="Source Serif Pr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05e416034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05e416034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a:solidFill>
                  <a:schemeClr val="dk1"/>
                </a:solidFill>
                <a:latin typeface="Source Sans Pro"/>
                <a:ea typeface="Source Sans Pro"/>
                <a:cs typeface="Source Sans Pro"/>
                <a:sym typeface="Source Sans Pro"/>
              </a:rPr>
              <a:t>Notes for Educator</a:t>
            </a:r>
            <a:endParaRPr b="1" sz="1200">
              <a:solidFill>
                <a:schemeClr val="dk1"/>
              </a:solidFill>
              <a:latin typeface="Source Sans Pro"/>
              <a:ea typeface="Source Sans Pro"/>
              <a:cs typeface="Source Sans Pro"/>
              <a:sym typeface="Source Sans Pro"/>
            </a:endParaRPr>
          </a:p>
          <a:p>
            <a:pPr indent="0" lvl="0" marL="0" rtl="0" algn="l">
              <a:lnSpc>
                <a:spcPct val="125000"/>
              </a:lnSpc>
              <a:spcBef>
                <a:spcPts val="0"/>
              </a:spcBef>
              <a:spcAft>
                <a:spcPts val="0"/>
              </a:spcAft>
              <a:buNone/>
            </a:pPr>
            <a:r>
              <a:rPr lang="en">
                <a:solidFill>
                  <a:schemeClr val="dk1"/>
                </a:solidFill>
                <a:latin typeface="Source Serif Pro SemiBold"/>
                <a:ea typeface="Source Serif Pro SemiBold"/>
                <a:cs typeface="Source Serif Pro SemiBold"/>
                <a:sym typeface="Source Serif Pro SemiBold"/>
              </a:rPr>
              <a:t>Specimen: </a:t>
            </a:r>
            <a:r>
              <a:rPr lang="en">
                <a:solidFill>
                  <a:schemeClr val="dk1"/>
                </a:solidFill>
                <a:latin typeface="Source Serif Pro"/>
                <a:ea typeface="Source Serif Pro"/>
                <a:cs typeface="Source Serif Pro"/>
                <a:sym typeface="Source Serif Pro"/>
              </a:rPr>
              <a:t>Barite in a septarian nodule (Dalzell, South Dakota, USA)</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0"/>
              </a:spcAft>
              <a:buClr>
                <a:schemeClr val="dk1"/>
              </a:buClr>
              <a:buSzPts val="1100"/>
              <a:buFont typeface="Arial"/>
              <a:buNone/>
            </a:pPr>
            <a:r>
              <a:rPr lang="en">
                <a:solidFill>
                  <a:schemeClr val="dk1"/>
                </a:solidFill>
                <a:latin typeface="Source Serif Pro SemiBold"/>
                <a:ea typeface="Source Serif Pro SemiBold"/>
                <a:cs typeface="Source Serif Pro SemiBold"/>
                <a:sym typeface="Source Serif Pro SemiBold"/>
              </a:rPr>
              <a:t>Role of Water: </a:t>
            </a:r>
            <a:r>
              <a:rPr lang="en">
                <a:solidFill>
                  <a:schemeClr val="dk1"/>
                </a:solidFill>
                <a:latin typeface="Source Serif Pro"/>
                <a:ea typeface="Source Serif Pro"/>
                <a:cs typeface="Source Serif Pro"/>
                <a:sym typeface="Source Serif Pro"/>
              </a:rPr>
              <a:t>Deposition</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500"/>
              </a:spcAft>
              <a:buNone/>
            </a:pPr>
            <a:r>
              <a:rPr lang="en">
                <a:solidFill>
                  <a:schemeClr val="dk1"/>
                </a:solidFill>
                <a:latin typeface="Source Serif Pro SemiBold"/>
                <a:ea typeface="Source Serif Pro SemiBold"/>
                <a:cs typeface="Source Serif Pro SemiBold"/>
                <a:sym typeface="Source Serif Pro SemiBold"/>
              </a:rPr>
              <a:t>Description: </a:t>
            </a:r>
            <a:r>
              <a:rPr lang="en">
                <a:solidFill>
                  <a:schemeClr val="dk1"/>
                </a:solidFill>
                <a:latin typeface="Source Serif Pro"/>
                <a:ea typeface="Source Serif Pro"/>
                <a:cs typeface="Source Serif Pro"/>
                <a:sym typeface="Source Serif Pro"/>
              </a:rPr>
              <a:t>Radial cracks that shrink from the center toward the rim characterize septarian nodules. This barite crystallized from water after matter in the center shrank, cracked or was removed by chemical reaction.</a:t>
            </a:r>
            <a:endParaRPr>
              <a:solidFill>
                <a:schemeClr val="dk1"/>
              </a:solidFill>
              <a:latin typeface="Source Serif Pro"/>
              <a:ea typeface="Source Serif Pro"/>
              <a:cs typeface="Source Serif Pro"/>
              <a:sym typeface="Source Serif Pr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f9e239fb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f9e239fb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a:solidFill>
                  <a:schemeClr val="dk1"/>
                </a:solidFill>
                <a:latin typeface="Source Sans Pro"/>
                <a:ea typeface="Source Sans Pro"/>
                <a:cs typeface="Source Sans Pro"/>
                <a:sym typeface="Source Sans Pro"/>
              </a:rPr>
              <a:t>Notes for Educator</a:t>
            </a:r>
            <a:endParaRPr b="1" sz="1200">
              <a:solidFill>
                <a:schemeClr val="dk1"/>
              </a:solidFill>
              <a:latin typeface="Source Sans Pro"/>
              <a:ea typeface="Source Sans Pro"/>
              <a:cs typeface="Source Sans Pro"/>
              <a:sym typeface="Source Sans Pro"/>
            </a:endParaRPr>
          </a:p>
          <a:p>
            <a:pPr indent="0" lvl="0" marL="0" rtl="0" algn="l">
              <a:lnSpc>
                <a:spcPct val="125000"/>
              </a:lnSpc>
              <a:spcBef>
                <a:spcPts val="0"/>
              </a:spcBef>
              <a:spcAft>
                <a:spcPts val="0"/>
              </a:spcAft>
              <a:buNone/>
            </a:pPr>
            <a:r>
              <a:rPr lang="en">
                <a:solidFill>
                  <a:schemeClr val="dk1"/>
                </a:solidFill>
                <a:latin typeface="Source Serif Pro SemiBold"/>
                <a:ea typeface="Source Serif Pro SemiBold"/>
                <a:cs typeface="Source Serif Pro SemiBold"/>
                <a:sym typeface="Source Serif Pro SemiBold"/>
              </a:rPr>
              <a:t>Specimen: </a:t>
            </a:r>
            <a:r>
              <a:rPr lang="en">
                <a:solidFill>
                  <a:schemeClr val="dk1"/>
                </a:solidFill>
                <a:latin typeface="Source Serif Pro"/>
                <a:ea typeface="Source Serif Pro"/>
                <a:cs typeface="Source Serif Pro"/>
                <a:sym typeface="Source Serif Pro"/>
              </a:rPr>
              <a:t>Actinolite with clinochlore (La Palmilla, Zacapa, Guatemala)</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0"/>
              </a:spcAft>
              <a:buClr>
                <a:schemeClr val="dk1"/>
              </a:buClr>
              <a:buSzPts val="1100"/>
              <a:buFont typeface="Arial"/>
              <a:buNone/>
            </a:pPr>
            <a:r>
              <a:rPr lang="en">
                <a:solidFill>
                  <a:schemeClr val="dk1"/>
                </a:solidFill>
                <a:latin typeface="Source Serif Pro SemiBold"/>
                <a:ea typeface="Source Serif Pro SemiBold"/>
                <a:cs typeface="Source Serif Pro SemiBold"/>
                <a:sym typeface="Source Serif Pro SemiBold"/>
              </a:rPr>
              <a:t>Role of Water: </a:t>
            </a:r>
            <a:r>
              <a:rPr lang="en">
                <a:solidFill>
                  <a:schemeClr val="dk1"/>
                </a:solidFill>
                <a:latin typeface="Source Serif Pro"/>
                <a:ea typeface="Source Serif Pro"/>
                <a:cs typeface="Source Serif Pro"/>
                <a:sym typeface="Source Serif Pro"/>
              </a:rPr>
              <a:t>Chemical Exchange</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0"/>
              </a:spcAft>
              <a:buNone/>
            </a:pPr>
            <a:r>
              <a:rPr lang="en">
                <a:solidFill>
                  <a:schemeClr val="dk1"/>
                </a:solidFill>
                <a:latin typeface="Source Serif Pro SemiBold"/>
                <a:ea typeface="Source Serif Pro SemiBold"/>
                <a:cs typeface="Source Serif Pro SemiBold"/>
                <a:sym typeface="Source Serif Pro SemiBold"/>
              </a:rPr>
              <a:t>Description: </a:t>
            </a:r>
            <a:r>
              <a:rPr lang="en">
                <a:solidFill>
                  <a:schemeClr val="dk1"/>
                </a:solidFill>
                <a:latin typeface="Source Serif Pro"/>
                <a:ea typeface="Source Serif Pro"/>
                <a:cs typeface="Source Serif Pro"/>
                <a:sym typeface="Source Serif Pro"/>
              </a:rPr>
              <a:t>This specimen grew along the boundary between a serpentinite and a jadeite albite rock. Water enabled chemical exchange between these rocks, and then crystallization of the new minerals actinolite and clinochlore.</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500"/>
              </a:spcAft>
              <a:buNone/>
            </a:pPr>
            <a:r>
              <a:t/>
            </a:r>
            <a:endParaRPr>
              <a:solidFill>
                <a:schemeClr val="dk1"/>
              </a:solidFill>
              <a:latin typeface="Source Serif Pro"/>
              <a:ea typeface="Source Serif Pro"/>
              <a:cs typeface="Source Serif Pro"/>
              <a:sym typeface="Source Serif Pr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f9e239fba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f9e239fba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a:solidFill>
                  <a:schemeClr val="dk1"/>
                </a:solidFill>
                <a:latin typeface="Source Sans Pro"/>
                <a:ea typeface="Source Sans Pro"/>
                <a:cs typeface="Source Sans Pro"/>
                <a:sym typeface="Source Sans Pro"/>
              </a:rPr>
              <a:t>Notes for Educator</a:t>
            </a:r>
            <a:endParaRPr b="1" sz="1200">
              <a:solidFill>
                <a:schemeClr val="dk1"/>
              </a:solidFill>
              <a:latin typeface="Source Sans Pro"/>
              <a:ea typeface="Source Sans Pro"/>
              <a:cs typeface="Source Sans Pro"/>
              <a:sym typeface="Source Sans Pro"/>
            </a:endParaRPr>
          </a:p>
          <a:p>
            <a:pPr indent="0" lvl="0" marL="0" rtl="0" algn="l">
              <a:lnSpc>
                <a:spcPct val="125000"/>
              </a:lnSpc>
              <a:spcBef>
                <a:spcPts val="0"/>
              </a:spcBef>
              <a:spcAft>
                <a:spcPts val="0"/>
              </a:spcAft>
              <a:buNone/>
            </a:pPr>
            <a:r>
              <a:rPr lang="en">
                <a:solidFill>
                  <a:schemeClr val="dk1"/>
                </a:solidFill>
                <a:latin typeface="Source Serif Pro SemiBold"/>
                <a:ea typeface="Source Serif Pro SemiBold"/>
                <a:cs typeface="Source Serif Pro SemiBold"/>
                <a:sym typeface="Source Serif Pro SemiBold"/>
              </a:rPr>
              <a:t>Specimen: </a:t>
            </a:r>
            <a:r>
              <a:rPr lang="en">
                <a:solidFill>
                  <a:schemeClr val="dk1"/>
                </a:solidFill>
                <a:latin typeface="Source Serif Pro"/>
                <a:ea typeface="Source Serif Pro"/>
                <a:cs typeface="Source Serif Pro"/>
                <a:sym typeface="Source Serif Pro"/>
              </a:rPr>
              <a:t>Lizardite and chrysotile (Hamburg, Eastern Cape, South Africa)</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0"/>
              </a:spcAft>
              <a:buClr>
                <a:schemeClr val="dk1"/>
              </a:buClr>
              <a:buSzPts val="1100"/>
              <a:buFont typeface="Arial"/>
              <a:buNone/>
            </a:pPr>
            <a:r>
              <a:rPr lang="en">
                <a:solidFill>
                  <a:schemeClr val="dk1"/>
                </a:solidFill>
                <a:latin typeface="Source Serif Pro SemiBold"/>
                <a:ea typeface="Source Serif Pro SemiBold"/>
                <a:cs typeface="Source Serif Pro SemiBold"/>
                <a:sym typeface="Source Serif Pro SemiBold"/>
              </a:rPr>
              <a:t>Role of Water: </a:t>
            </a:r>
            <a:r>
              <a:rPr lang="en">
                <a:solidFill>
                  <a:schemeClr val="dk1"/>
                </a:solidFill>
                <a:latin typeface="Source Serif Pro"/>
                <a:ea typeface="Source Serif Pro"/>
                <a:cs typeface="Source Serif Pro"/>
                <a:sym typeface="Source Serif Pro"/>
              </a:rPr>
              <a:t>Hydration, Chemical Exchange, and Addition, followed by Deposition</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500"/>
              </a:spcAft>
              <a:buNone/>
            </a:pPr>
            <a:r>
              <a:rPr lang="en">
                <a:solidFill>
                  <a:schemeClr val="dk1"/>
                </a:solidFill>
                <a:latin typeface="Source Serif Pro SemiBold"/>
                <a:ea typeface="Source Serif Pro SemiBold"/>
                <a:cs typeface="Source Serif Pro SemiBold"/>
                <a:sym typeface="Source Serif Pro SemiBold"/>
              </a:rPr>
              <a:t>Description: </a:t>
            </a:r>
            <a:r>
              <a:rPr lang="en">
                <a:solidFill>
                  <a:schemeClr val="dk1"/>
                </a:solidFill>
                <a:latin typeface="Source Serif Pro"/>
                <a:ea typeface="Source Serif Pro"/>
                <a:cs typeface="Source Serif Pro"/>
                <a:sym typeface="Source Serif Pro"/>
              </a:rPr>
              <a:t>This lizardite formed when fluid added silica, hydrogen and oxygen to, and removed iron from, the surrounding peridotite rock. The fibrous chrysotile crystallized across fractures in the altered peridotite when the remaining fluid promoted growth of chrysotile.</a:t>
            </a:r>
            <a:endParaRPr>
              <a:solidFill>
                <a:schemeClr val="dk1"/>
              </a:solidFill>
              <a:latin typeface="Source Serif Pro"/>
              <a:ea typeface="Source Serif Pro"/>
              <a:cs typeface="Source Serif Pro"/>
              <a:sym typeface="Source Serif Pr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f9e239fba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f9e239fba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a:solidFill>
                  <a:schemeClr val="dk1"/>
                </a:solidFill>
                <a:latin typeface="Source Sans Pro"/>
                <a:ea typeface="Source Sans Pro"/>
                <a:cs typeface="Source Sans Pro"/>
                <a:sym typeface="Source Sans Pro"/>
              </a:rPr>
              <a:t>Notes for Educator</a:t>
            </a:r>
            <a:endParaRPr b="1" sz="1200">
              <a:solidFill>
                <a:schemeClr val="dk1"/>
              </a:solidFill>
              <a:latin typeface="Source Sans Pro"/>
              <a:ea typeface="Source Sans Pro"/>
              <a:cs typeface="Source Sans Pro"/>
              <a:sym typeface="Source Sans Pro"/>
            </a:endParaRPr>
          </a:p>
          <a:p>
            <a:pPr indent="0" lvl="0" marL="0" rtl="0" algn="l">
              <a:lnSpc>
                <a:spcPct val="125000"/>
              </a:lnSpc>
              <a:spcBef>
                <a:spcPts val="0"/>
              </a:spcBef>
              <a:spcAft>
                <a:spcPts val="0"/>
              </a:spcAft>
              <a:buNone/>
            </a:pPr>
            <a:r>
              <a:rPr lang="en">
                <a:solidFill>
                  <a:schemeClr val="dk1"/>
                </a:solidFill>
                <a:latin typeface="Source Serif Pro SemiBold"/>
                <a:ea typeface="Source Serif Pro SemiBold"/>
                <a:cs typeface="Source Serif Pro SemiBold"/>
                <a:sym typeface="Source Serif Pro SemiBold"/>
              </a:rPr>
              <a:t>Specimen: </a:t>
            </a:r>
            <a:r>
              <a:rPr lang="en">
                <a:solidFill>
                  <a:schemeClr val="dk1"/>
                </a:solidFill>
                <a:latin typeface="Source Serif Pro"/>
                <a:ea typeface="Source Serif Pro"/>
                <a:cs typeface="Source Serif Pro"/>
                <a:sym typeface="Source Serif Pro"/>
              </a:rPr>
              <a:t>Fluorite</a:t>
            </a:r>
            <a:r>
              <a:rPr lang="en">
                <a:solidFill>
                  <a:schemeClr val="dk1"/>
                </a:solidFill>
                <a:latin typeface="Source Serif Pro"/>
                <a:ea typeface="Source Serif Pro"/>
                <a:cs typeface="Source Serif Pro"/>
                <a:sym typeface="Source Serif Pro"/>
              </a:rPr>
              <a:t> (</a:t>
            </a:r>
            <a:r>
              <a:rPr lang="en">
                <a:solidFill>
                  <a:schemeClr val="dk1"/>
                </a:solidFill>
                <a:latin typeface="Source Serif Pro"/>
                <a:ea typeface="Source Serif Pro"/>
                <a:cs typeface="Source Serif Pro"/>
                <a:sym typeface="Source Serif Pro"/>
              </a:rPr>
              <a:t>Elizabethtown, Illinois, USA </a:t>
            </a:r>
            <a:r>
              <a:rPr lang="en">
                <a:solidFill>
                  <a:schemeClr val="dk1"/>
                </a:solidFill>
                <a:latin typeface="Source Serif Pro"/>
                <a:ea typeface="Source Serif Pro"/>
                <a:cs typeface="Source Serif Pro"/>
                <a:sym typeface="Source Serif Pro"/>
              </a:rPr>
              <a:t>)</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0"/>
              </a:spcAft>
              <a:buClr>
                <a:schemeClr val="dk1"/>
              </a:buClr>
              <a:buSzPts val="1100"/>
              <a:buFont typeface="Arial"/>
              <a:buNone/>
            </a:pPr>
            <a:r>
              <a:rPr lang="en">
                <a:solidFill>
                  <a:schemeClr val="dk1"/>
                </a:solidFill>
                <a:latin typeface="Source Serif Pro SemiBold"/>
                <a:ea typeface="Source Serif Pro SemiBold"/>
                <a:cs typeface="Source Serif Pro SemiBold"/>
                <a:sym typeface="Source Serif Pro SemiBold"/>
              </a:rPr>
              <a:t>Role of Water: </a:t>
            </a:r>
            <a:r>
              <a:rPr lang="en">
                <a:solidFill>
                  <a:schemeClr val="dk1"/>
                </a:solidFill>
                <a:latin typeface="Source Serif Pro"/>
                <a:ea typeface="Source Serif Pro"/>
                <a:cs typeface="Source Serif Pro"/>
                <a:sym typeface="Source Serif Pro"/>
              </a:rPr>
              <a:t>Dissolution, followed by </a:t>
            </a:r>
            <a:r>
              <a:rPr lang="en">
                <a:solidFill>
                  <a:schemeClr val="dk1"/>
                </a:solidFill>
                <a:latin typeface="Source Serif Pro"/>
                <a:ea typeface="Source Serif Pro"/>
                <a:cs typeface="Source Serif Pro"/>
                <a:sym typeface="Source Serif Pro"/>
              </a:rPr>
              <a:t>Deposition</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500"/>
              </a:spcBef>
              <a:spcAft>
                <a:spcPts val="500"/>
              </a:spcAft>
              <a:buNone/>
            </a:pPr>
            <a:r>
              <a:rPr lang="en">
                <a:solidFill>
                  <a:schemeClr val="dk1"/>
                </a:solidFill>
                <a:latin typeface="Source Serif Pro SemiBold"/>
                <a:ea typeface="Source Serif Pro SemiBold"/>
                <a:cs typeface="Source Serif Pro SemiBold"/>
                <a:sym typeface="Source Serif Pro SemiBold"/>
              </a:rPr>
              <a:t>Description: </a:t>
            </a:r>
            <a:r>
              <a:rPr lang="en">
                <a:solidFill>
                  <a:schemeClr val="dk1"/>
                </a:solidFill>
                <a:latin typeface="Source Serif Pro"/>
                <a:ea typeface="Source Serif Pro"/>
                <a:cs typeface="Source Serif Pro"/>
                <a:sym typeface="Source Serif Pro"/>
              </a:rPr>
              <a:t>Water passing through fractures and pores in limestone dissolved calcite to make a cavity. Water then deposited a first layer of purple fluorite on the cavity wall, followed by yellow fluorite.</a:t>
            </a:r>
            <a:endParaRPr>
              <a:solidFill>
                <a:schemeClr val="dk1"/>
              </a:solidFill>
              <a:latin typeface="Source Serif Pro"/>
              <a:ea typeface="Source Serif Pro"/>
              <a:cs typeface="Source Serif Pro"/>
              <a:sym typeface="Source Serif Pr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05e416034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05e416034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Source Sans Pro"/>
                <a:ea typeface="Source Sans Pro"/>
                <a:cs typeface="Source Sans Pro"/>
                <a:sym typeface="Source Sans Pro"/>
              </a:rPr>
              <a:t>Notes for Educator</a:t>
            </a:r>
            <a:endParaRPr b="1">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latin typeface="Source Serif Pro SemiBold"/>
                <a:ea typeface="Source Serif Pro SemiBold"/>
                <a:cs typeface="Source Serif Pro SemiBold"/>
                <a:sym typeface="Source Serif Pro SemiBold"/>
              </a:rPr>
              <a:t>Part 1 </a:t>
            </a:r>
            <a:r>
              <a:rPr lang="en">
                <a:solidFill>
                  <a:schemeClr val="dk1"/>
                </a:solidFill>
                <a:latin typeface="Source Serif Pro"/>
                <a:ea typeface="Source Serif Pro"/>
                <a:cs typeface="Source Serif Pro"/>
                <a:sym typeface="Source Serif Pro"/>
              </a:rPr>
              <a:t>is an engagement activity that uses the </a:t>
            </a:r>
            <a:r>
              <a:rPr lang="en">
                <a:solidFill>
                  <a:schemeClr val="dk1"/>
                </a:solidFill>
                <a:latin typeface="Source Serif Pro SemiBold"/>
                <a:ea typeface="Source Serif Pro SemiBold"/>
                <a:cs typeface="Source Serif Pro SemiBold"/>
                <a:sym typeface="Source Serif Pro SemiBold"/>
              </a:rPr>
              <a:t>Visual Thinking Strategy (VTS)</a:t>
            </a:r>
            <a:r>
              <a:rPr lang="en">
                <a:solidFill>
                  <a:schemeClr val="dk1"/>
                </a:solidFill>
                <a:latin typeface="Source Serif Pro"/>
                <a:ea typeface="Source Serif Pro"/>
                <a:cs typeface="Source Serif Pro"/>
                <a:sym typeface="Source Serif Pro"/>
              </a:rPr>
              <a:t> to help students practice observation, thinking, listening, and communication skills.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500"/>
              </a:spcBef>
              <a:spcAft>
                <a:spcPts val="50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The concluding slide invites students to generate questions about the role of water in mineral formation. These questions can be recorded on a class or group chart, and be used as prompts for discussion after their Museum visit and/or for further research. </a:t>
            </a:r>
            <a:endParaRPr>
              <a:latin typeface="Source Serif Pro"/>
              <a:ea typeface="Source Serif Pro"/>
              <a:cs typeface="Source Serif Pro"/>
              <a:sym typeface="Source Serif Pr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05e41603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05e41603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166151848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166151848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df945cfa7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df945cfa7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df945cfa7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df945cfa7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df945cfa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df945cfa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df945cfa7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df945cfa7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df945cfa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df945cfa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p12"/>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3"/>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sp>
        <p:nvSpPr>
          <p:cNvPr id="16" name="Google Shape;16;p3"/>
          <p:cNvSpPr txBox="1"/>
          <p:nvPr/>
        </p:nvSpPr>
        <p:spPr>
          <a:xfrm>
            <a:off x="6536825" y="305500"/>
            <a:ext cx="2389500" cy="41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45818E"/>
                </a:solidFill>
                <a:latin typeface="Lato Black"/>
                <a:ea typeface="Lato Black"/>
                <a:cs typeface="Lato Black"/>
                <a:sym typeface="Lato Black"/>
              </a:rPr>
              <a:t>From Onëögë:n to Gá:hgok</a:t>
            </a:r>
            <a:endParaRPr sz="1000">
              <a:solidFill>
                <a:srgbClr val="45818E"/>
              </a:solidFill>
              <a:latin typeface="Lato Black"/>
              <a:ea typeface="Lato Black"/>
              <a:cs typeface="Lato Black"/>
              <a:sym typeface="Lato Black"/>
            </a:endParaRPr>
          </a:p>
          <a:p>
            <a:pPr indent="0" lvl="0" marL="0" rtl="0" algn="l">
              <a:lnSpc>
                <a:spcPct val="115000"/>
              </a:lnSpc>
              <a:spcBef>
                <a:spcPts val="0"/>
              </a:spcBef>
              <a:spcAft>
                <a:spcPts val="0"/>
              </a:spcAft>
              <a:buNone/>
            </a:pPr>
            <a:r>
              <a:rPr b="1" lang="en" sz="1000">
                <a:solidFill>
                  <a:srgbClr val="45818E"/>
                </a:solidFill>
              </a:rPr>
              <a:t>Steps for Making Boiled Cornbread</a:t>
            </a:r>
            <a:endParaRPr b="1" sz="1000">
              <a:solidFill>
                <a:srgbClr val="45818E"/>
              </a:solidFill>
            </a:endParaRPr>
          </a:p>
          <a:p>
            <a:pPr indent="0" lvl="0" marL="0" rtl="0" algn="l">
              <a:lnSpc>
                <a:spcPct val="125000"/>
              </a:lnSpc>
              <a:spcBef>
                <a:spcPts val="0"/>
              </a:spcBef>
              <a:spcAft>
                <a:spcPts val="0"/>
              </a:spcAft>
              <a:buNone/>
            </a:pPr>
            <a:r>
              <a:t/>
            </a:r>
            <a:endParaRPr sz="1200">
              <a:solidFill>
                <a:srgbClr val="45818E"/>
              </a:solidFill>
              <a:latin typeface="Lato Black"/>
              <a:ea typeface="Lato Black"/>
              <a:cs typeface="Lato Black"/>
              <a:sym typeface="Lato Black"/>
            </a:endParaRPr>
          </a:p>
          <a:p>
            <a:pPr indent="0" lvl="0" marL="0" rtl="0" algn="l">
              <a:lnSpc>
                <a:spcPct val="125000"/>
              </a:lnSpc>
              <a:spcBef>
                <a:spcPts val="0"/>
              </a:spcBef>
              <a:spcAft>
                <a:spcPts val="0"/>
              </a:spcAft>
              <a:buNone/>
            </a:pPr>
            <a:r>
              <a:rPr b="1" lang="en" sz="1200">
                <a:solidFill>
                  <a:schemeClr val="dk1"/>
                </a:solidFill>
              </a:rPr>
              <a:t>STEP 2</a:t>
            </a:r>
            <a:endParaRPr b="1" sz="1200">
              <a:solidFill>
                <a:schemeClr val="dk1"/>
              </a:solidFill>
            </a:endParaRPr>
          </a:p>
          <a:p>
            <a:pPr indent="0" lvl="0" marL="0" rtl="0" algn="l">
              <a:lnSpc>
                <a:spcPct val="125000"/>
              </a:lnSpc>
              <a:spcBef>
                <a:spcPts val="300"/>
              </a:spcBef>
              <a:spcAft>
                <a:spcPts val="0"/>
              </a:spcAft>
              <a:buNone/>
            </a:pPr>
            <a:r>
              <a:rPr lang="en" sz="2000">
                <a:solidFill>
                  <a:schemeClr val="dk1"/>
                </a:solidFill>
                <a:latin typeface="Lato Black"/>
                <a:ea typeface="Lato Black"/>
                <a:cs typeface="Lato Black"/>
                <a:sym typeface="Lato Black"/>
              </a:rPr>
              <a:t>Scooping Ashes</a:t>
            </a:r>
            <a:endParaRPr sz="2000">
              <a:solidFill>
                <a:schemeClr val="dk1"/>
              </a:solidFill>
              <a:latin typeface="Lato Black"/>
              <a:ea typeface="Lato Black"/>
              <a:cs typeface="Lato Black"/>
              <a:sym typeface="Lato Black"/>
            </a:endParaRPr>
          </a:p>
          <a:p>
            <a:pPr indent="0" lvl="0" marL="0" rtl="0" algn="l">
              <a:lnSpc>
                <a:spcPct val="125000"/>
              </a:lnSpc>
              <a:spcBef>
                <a:spcPts val="0"/>
              </a:spcBef>
              <a:spcAft>
                <a:spcPts val="0"/>
              </a:spcAft>
              <a:buNone/>
            </a:pPr>
            <a:r>
              <a:t/>
            </a:r>
            <a:endParaRPr sz="600">
              <a:solidFill>
                <a:schemeClr val="dk1"/>
              </a:solidFill>
            </a:endParaRPr>
          </a:p>
          <a:p>
            <a:pPr indent="0" lvl="0" marL="0" rtl="0" algn="l">
              <a:lnSpc>
                <a:spcPct val="125000"/>
              </a:lnSpc>
              <a:spcBef>
                <a:spcPts val="500"/>
              </a:spcBef>
              <a:spcAft>
                <a:spcPts val="0"/>
              </a:spcAft>
              <a:buNone/>
            </a:pPr>
            <a:r>
              <a:rPr lang="en" sz="1200">
                <a:solidFill>
                  <a:schemeClr val="dk1"/>
                </a:solidFill>
              </a:rPr>
              <a:t>Ashes from burned hardwood logs are gathered from a fireplace or woodbox stove.</a:t>
            </a:r>
            <a:endParaRPr sz="1200"/>
          </a:p>
          <a:p>
            <a:pPr indent="0" lvl="0" marL="0" rtl="0" algn="l">
              <a:lnSpc>
                <a:spcPct val="125000"/>
              </a:lnSpc>
              <a:spcBef>
                <a:spcPts val="500"/>
              </a:spcBef>
              <a:spcAft>
                <a:spcPts val="500"/>
              </a:spcAft>
              <a:buNone/>
            </a:pPr>
            <a:r>
              <a:t/>
            </a:r>
            <a:endParaRPr sz="1200">
              <a:solidFill>
                <a:schemeClr val="dk1"/>
              </a:solidFill>
              <a:latin typeface="Lato Black"/>
              <a:ea typeface="Lato Black"/>
              <a:cs typeface="Lato Black"/>
              <a:sym typeface="Lato Black"/>
            </a:endParaRPr>
          </a:p>
        </p:txBody>
      </p:sp>
      <p:pic>
        <p:nvPicPr>
          <p:cNvPr id="17" name="Google Shape;17;p3"/>
          <p:cNvPicPr preferRelativeResize="0"/>
          <p:nvPr/>
        </p:nvPicPr>
        <p:blipFill rotWithShape="1">
          <a:blip r:embed="rId2">
            <a:alphaModFix/>
          </a:blip>
          <a:srcRect b="8825" l="0" r="0" t="0"/>
          <a:stretch/>
        </p:blipFill>
        <p:spPr>
          <a:xfrm>
            <a:off x="337225" y="417925"/>
            <a:ext cx="6075151" cy="4048876"/>
          </a:xfrm>
          <a:prstGeom prst="rect">
            <a:avLst/>
          </a:prstGeom>
          <a:noFill/>
          <a:ln>
            <a:noFill/>
          </a:ln>
        </p:spPr>
      </p:pic>
    </p:spTree>
  </p:cSld>
  <p:clrMapOvr>
    <a:masterClrMapping/>
  </p:clrMapOvr>
  <p:extLst>
    <p:ext uri="{DCECCB84-F9BA-43D5-87BE-67443E8EF086}">
      <p15:sldGuideLst>
        <p15:guide id="1" pos="216">
          <p15:clr>
            <a:srgbClr val="FA7B17"/>
          </p15:clr>
        </p15:guide>
        <p15:guide id="2" orient="horz" pos="261">
          <p15:clr>
            <a:srgbClr val="FA7B17"/>
          </p15:clr>
        </p15:guide>
        <p15:guide id="3" pos="4032">
          <p15:clr>
            <a:srgbClr val="FA7B17"/>
          </p15:clr>
        </p15:guide>
        <p15:guide id="4" orient="horz" pos="281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4"/>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5"/>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6"/>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7"/>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8"/>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9" name="Google Shape;39;p9"/>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10"/>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Source Sans Pro Black"/>
              <a:buNone/>
              <a:defRPr sz="3000">
                <a:solidFill>
                  <a:schemeClr val="dk1"/>
                </a:solidFill>
                <a:latin typeface="Source Sans Pro Black"/>
                <a:ea typeface="Source Sans Pro Black"/>
                <a:cs typeface="Source Sans Pro Black"/>
                <a:sym typeface="Source Sans Pr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Serif Pro"/>
              <a:buChar char="●"/>
              <a:defRPr sz="1800">
                <a:solidFill>
                  <a:schemeClr val="dk2"/>
                </a:solidFill>
                <a:latin typeface="Source Serif Pro"/>
                <a:ea typeface="Source Serif Pro"/>
                <a:cs typeface="Source Serif Pro"/>
                <a:sym typeface="Source Serif Pro"/>
              </a:defRPr>
            </a:lvl1pPr>
            <a:lvl2pPr indent="-317500" lvl="1" marL="9144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2pPr>
            <a:lvl3pPr indent="-317500" lvl="2" marL="13716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3pPr>
            <a:lvl4pPr indent="-317500" lvl="3" marL="18288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4pPr>
            <a:lvl5pPr indent="-317500" lvl="4" marL="22860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5pPr>
            <a:lvl6pPr indent="-317500" lvl="5" marL="27432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6pPr>
            <a:lvl7pPr indent="-317500" lvl="6" marL="32004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7pPr>
            <a:lvl8pPr indent="-317500" lvl="7" marL="36576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8pPr>
            <a:lvl9pPr indent="-317500" lvl="8" marL="41148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9pPr>
          </a:lstStyle>
          <a:p/>
        </p:txBody>
      </p:sp>
      <p:grpSp>
        <p:nvGrpSpPr>
          <p:cNvPr id="8" name="Google Shape;8;p1"/>
          <p:cNvGrpSpPr/>
          <p:nvPr/>
        </p:nvGrpSpPr>
        <p:grpSpPr>
          <a:xfrm>
            <a:off x="219575" y="4812224"/>
            <a:ext cx="8690100" cy="128525"/>
            <a:chOff x="219575" y="4812224"/>
            <a:chExt cx="8690100" cy="128525"/>
          </a:xfrm>
        </p:grpSpPr>
        <p:pic>
          <p:nvPicPr>
            <p:cNvPr id="9" name="Google Shape;9;p1"/>
            <p:cNvPicPr preferRelativeResize="0"/>
            <p:nvPr/>
          </p:nvPicPr>
          <p:blipFill rotWithShape="1">
            <a:blip r:embed="rId1">
              <a:alphaModFix/>
            </a:blip>
            <a:srcRect b="0" l="0" r="0" t="0"/>
            <a:stretch/>
          </p:blipFill>
          <p:spPr>
            <a:xfrm>
              <a:off x="219575" y="4812224"/>
              <a:ext cx="2179174" cy="128525"/>
            </a:xfrm>
            <a:prstGeom prst="rect">
              <a:avLst/>
            </a:prstGeom>
            <a:noFill/>
            <a:ln>
              <a:noFill/>
            </a:ln>
          </p:spPr>
        </p:pic>
        <p:cxnSp>
          <p:nvCxnSpPr>
            <p:cNvPr id="10" name="Google Shape;10;p1"/>
            <p:cNvCxnSpPr/>
            <p:nvPr/>
          </p:nvCxnSpPr>
          <p:spPr>
            <a:xfrm>
              <a:off x="2407775" y="4909325"/>
              <a:ext cx="6501900" cy="0"/>
            </a:xfrm>
            <a:prstGeom prst="straightConnector1">
              <a:avLst/>
            </a:prstGeom>
            <a:noFill/>
            <a:ln cap="flat" cmpd="sng" w="9525">
              <a:solidFill>
                <a:srgbClr val="595959"/>
              </a:solidFill>
              <a:prstDash val="solid"/>
              <a:round/>
              <a:headEnd len="med" w="med" type="none"/>
              <a:tailEnd len="med" w="med" type="none"/>
            </a:ln>
          </p:spPr>
        </p:cxnSp>
      </p:gr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4"/>
          <p:cNvSpPr txBox="1"/>
          <p:nvPr>
            <p:ph idx="1" type="subTitle"/>
          </p:nvPr>
        </p:nvSpPr>
        <p:spPr>
          <a:xfrm>
            <a:off x="691050" y="659475"/>
            <a:ext cx="8055900" cy="13428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700">
                <a:solidFill>
                  <a:srgbClr val="71021D"/>
                </a:solidFill>
                <a:latin typeface="Source Sans Pro"/>
                <a:ea typeface="Source Sans Pro"/>
                <a:cs typeface="Source Sans Pro"/>
                <a:sym typeface="Source Sans Pro"/>
              </a:rPr>
              <a:t>In this activity, you will…</a:t>
            </a:r>
            <a:endParaRPr b="1" sz="1700">
              <a:solidFill>
                <a:srgbClr val="71021D"/>
              </a:solidFill>
              <a:latin typeface="Source Sans Pro"/>
              <a:ea typeface="Source Sans Pro"/>
              <a:cs typeface="Source Sans Pro"/>
              <a:sym typeface="Source Sans Pro"/>
            </a:endParaRPr>
          </a:p>
          <a:p>
            <a:pPr indent="0" lvl="0" marL="0" rtl="0" algn="l">
              <a:lnSpc>
                <a:spcPct val="115000"/>
              </a:lnSpc>
              <a:spcBef>
                <a:spcPts val="0"/>
              </a:spcBef>
              <a:spcAft>
                <a:spcPts val="500"/>
              </a:spcAft>
              <a:buClr>
                <a:schemeClr val="dk1"/>
              </a:buClr>
              <a:buSzPts val="1100"/>
              <a:buFont typeface="Arial"/>
              <a:buNone/>
            </a:pPr>
            <a:r>
              <a:rPr lang="en" sz="2200">
                <a:solidFill>
                  <a:srgbClr val="0E366F"/>
                </a:solidFill>
              </a:rPr>
              <a:t>Observe</a:t>
            </a:r>
            <a:r>
              <a:rPr lang="en" sz="2200">
                <a:solidFill>
                  <a:srgbClr val="0E366F"/>
                </a:solidFill>
              </a:rPr>
              <a:t> specimens that were formed by water</a:t>
            </a:r>
            <a:endParaRPr sz="2200">
              <a:solidFill>
                <a:srgbClr val="0E366F"/>
              </a:solidFill>
            </a:endParaRPr>
          </a:p>
        </p:txBody>
      </p:sp>
      <p:pic>
        <p:nvPicPr>
          <p:cNvPr id="59" name="Google Shape;59;p14"/>
          <p:cNvPicPr preferRelativeResize="0"/>
          <p:nvPr/>
        </p:nvPicPr>
        <p:blipFill rotWithShape="1">
          <a:blip r:embed="rId3">
            <a:alphaModFix/>
          </a:blip>
          <a:srcRect b="4346" l="0" r="79" t="17905"/>
          <a:stretch/>
        </p:blipFill>
        <p:spPr>
          <a:xfrm>
            <a:off x="691050" y="1597200"/>
            <a:ext cx="7755602" cy="2875926"/>
          </a:xfrm>
          <a:prstGeom prst="rect">
            <a:avLst/>
          </a:prstGeom>
          <a:noFill/>
          <a:ln cap="flat" cmpd="sng" w="19050">
            <a:solidFill>
              <a:srgbClr val="0E366F"/>
            </a:solidFill>
            <a:prstDash val="solid"/>
            <a:round/>
            <a:headEnd len="sm" w="sm" type="none"/>
            <a:tailEnd len="sm" w="sm" type="none"/>
          </a:ln>
        </p:spPr>
      </p:pic>
      <p:grpSp>
        <p:nvGrpSpPr>
          <p:cNvPr id="60" name="Google Shape;60;p14"/>
          <p:cNvGrpSpPr/>
          <p:nvPr/>
        </p:nvGrpSpPr>
        <p:grpSpPr>
          <a:xfrm>
            <a:off x="183175" y="199800"/>
            <a:ext cx="8836425" cy="526200"/>
            <a:chOff x="183175" y="199800"/>
            <a:chExt cx="8836425" cy="526200"/>
          </a:xfrm>
        </p:grpSpPr>
        <p:sp>
          <p:nvSpPr>
            <p:cNvPr id="61" name="Google Shape;61;p14"/>
            <p:cNvSpPr txBox="1"/>
            <p:nvPr/>
          </p:nvSpPr>
          <p:spPr>
            <a:xfrm>
              <a:off x="5473900" y="199800"/>
              <a:ext cx="3545700" cy="5262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Clr>
                  <a:srgbClr val="000000"/>
                </a:buClr>
                <a:buSzPts val="1100"/>
                <a:buFont typeface="Arial"/>
                <a:buNone/>
              </a:pPr>
              <a:r>
                <a:rPr lang="en" sz="1100">
                  <a:solidFill>
                    <a:schemeClr val="dk1"/>
                  </a:solidFill>
                  <a:latin typeface="Source Serif Pro SemiBold"/>
                  <a:ea typeface="Source Serif Pro SemiBold"/>
                  <a:cs typeface="Source Serif Pro SemiBold"/>
                  <a:sym typeface="Source Serif Pro SemiBold"/>
                </a:rPr>
                <a:t>Mignone Halls of Gems and Minerals </a:t>
              </a:r>
              <a:endParaRPr sz="1100">
                <a:solidFill>
                  <a:schemeClr val="dk1"/>
                </a:solidFill>
                <a:latin typeface="Source Serif Pro SemiBold"/>
                <a:ea typeface="Source Serif Pro SemiBold"/>
                <a:cs typeface="Source Serif Pro SemiBold"/>
                <a:sym typeface="Source Serif Pro SemiBold"/>
              </a:endParaRPr>
            </a:p>
            <a:p>
              <a:pPr indent="0" lvl="0" marL="0" rtl="0" algn="r">
                <a:lnSpc>
                  <a:spcPct val="125000"/>
                </a:lnSpc>
                <a:spcBef>
                  <a:spcPts val="0"/>
                </a:spcBef>
                <a:spcAft>
                  <a:spcPts val="0"/>
                </a:spcAft>
                <a:buClr>
                  <a:srgbClr val="000000"/>
                </a:buClr>
                <a:buSzPts val="1100"/>
                <a:buFont typeface="Arial"/>
                <a:buNone/>
              </a:pPr>
              <a:r>
                <a:rPr lang="en" sz="1000">
                  <a:solidFill>
                    <a:schemeClr val="dk1"/>
                  </a:solidFill>
                  <a:latin typeface="Source Sans Pro Black"/>
                  <a:ea typeface="Source Sans Pro Black"/>
                  <a:cs typeface="Source Sans Pro Black"/>
                  <a:sym typeface="Source Sans Pro Black"/>
                </a:rPr>
                <a:t>GRADES 9–12 • EARTH SCIENCE</a:t>
              </a:r>
              <a:endParaRPr sz="1000">
                <a:solidFill>
                  <a:schemeClr val="dk1"/>
                </a:solidFill>
                <a:latin typeface="Source Sans Pro Black"/>
                <a:ea typeface="Source Sans Pro Black"/>
                <a:cs typeface="Source Sans Pro Black"/>
                <a:sym typeface="Source Sans Pro Black"/>
              </a:endParaRPr>
            </a:p>
          </p:txBody>
        </p:sp>
        <p:cxnSp>
          <p:nvCxnSpPr>
            <p:cNvPr id="62" name="Google Shape;62;p14"/>
            <p:cNvCxnSpPr/>
            <p:nvPr/>
          </p:nvCxnSpPr>
          <p:spPr>
            <a:xfrm rot="10800000">
              <a:off x="183175" y="417125"/>
              <a:ext cx="6406500" cy="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nvSpPr>
        <p:spPr>
          <a:xfrm>
            <a:off x="3624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size?</a:t>
            </a:r>
            <a:endParaRPr sz="3000">
              <a:solidFill>
                <a:srgbClr val="0E366F"/>
              </a:solidFill>
              <a:latin typeface="Source Serif Pro"/>
              <a:ea typeface="Source Serif Pro"/>
              <a:cs typeface="Source Serif Pro"/>
              <a:sym typeface="Source Serif Pro"/>
            </a:endParaRPr>
          </a:p>
        </p:txBody>
      </p:sp>
      <p:pic>
        <p:nvPicPr>
          <p:cNvPr id="118" name="Google Shape;118;p23"/>
          <p:cNvPicPr preferRelativeResize="0"/>
          <p:nvPr/>
        </p:nvPicPr>
        <p:blipFill>
          <a:blip r:embed="rId3">
            <a:alphaModFix/>
          </a:blip>
          <a:stretch>
            <a:fillRect/>
          </a:stretch>
        </p:blipFill>
        <p:spPr>
          <a:xfrm rot="6260794">
            <a:off x="2817166" y="-656093"/>
            <a:ext cx="5742368" cy="61525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4"/>
          <p:cNvSpPr txBox="1"/>
          <p:nvPr>
            <p:ph idx="1" type="subTitle"/>
          </p:nvPr>
        </p:nvSpPr>
        <p:spPr>
          <a:xfrm>
            <a:off x="58825" y="229300"/>
            <a:ext cx="9085200" cy="747900"/>
          </a:xfrm>
          <a:prstGeom prst="rect">
            <a:avLst/>
          </a:prstGeom>
        </p:spPr>
        <p:txBody>
          <a:bodyPr anchorCtr="0" anchor="t" bIns="91425" lIns="0"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a:solidFill>
                  <a:srgbClr val="71021D"/>
                </a:solidFill>
                <a:latin typeface="Source Sans Pro"/>
                <a:ea typeface="Source Sans Pro"/>
                <a:cs typeface="Source Sans Pro"/>
                <a:sym typeface="Source Sans Pro"/>
              </a:rPr>
              <a:t>What questions do you have about…</a:t>
            </a:r>
            <a:endParaRPr b="1" sz="1800">
              <a:solidFill>
                <a:srgbClr val="71021D"/>
              </a:solidFill>
              <a:latin typeface="Source Sans Pro"/>
              <a:ea typeface="Source Sans Pro"/>
              <a:cs typeface="Source Sans Pro"/>
              <a:sym typeface="Source Sans Pro"/>
            </a:endParaRPr>
          </a:p>
          <a:p>
            <a:pPr indent="0" lvl="0" marL="0" rtl="0" algn="ctr">
              <a:lnSpc>
                <a:spcPct val="115000"/>
              </a:lnSpc>
              <a:spcBef>
                <a:spcPts val="500"/>
              </a:spcBef>
              <a:spcAft>
                <a:spcPts val="500"/>
              </a:spcAft>
              <a:buClr>
                <a:schemeClr val="dk1"/>
              </a:buClr>
              <a:buSzPts val="1100"/>
              <a:buFont typeface="Arial"/>
              <a:buNone/>
            </a:pPr>
            <a:r>
              <a:rPr lang="en" sz="2100">
                <a:solidFill>
                  <a:srgbClr val="0E366F"/>
                </a:solidFill>
              </a:rPr>
              <a:t>these minerals and the role </a:t>
            </a:r>
            <a:r>
              <a:rPr lang="en" sz="2100">
                <a:solidFill>
                  <a:srgbClr val="0E366F"/>
                </a:solidFill>
              </a:rPr>
              <a:t>water</a:t>
            </a:r>
            <a:r>
              <a:rPr lang="en" sz="2100">
                <a:solidFill>
                  <a:srgbClr val="0E366F"/>
                </a:solidFill>
              </a:rPr>
              <a:t> might have played in their formation?</a:t>
            </a:r>
            <a:endParaRPr sz="2100">
              <a:solidFill>
                <a:srgbClr val="0E366F"/>
              </a:solidFill>
            </a:endParaRPr>
          </a:p>
        </p:txBody>
      </p:sp>
      <p:pic>
        <p:nvPicPr>
          <p:cNvPr id="124" name="Google Shape;124;p24"/>
          <p:cNvPicPr preferRelativeResize="0"/>
          <p:nvPr/>
        </p:nvPicPr>
        <p:blipFill>
          <a:blip r:embed="rId3">
            <a:alphaModFix/>
          </a:blip>
          <a:stretch>
            <a:fillRect/>
          </a:stretch>
        </p:blipFill>
        <p:spPr>
          <a:xfrm rot="5399996">
            <a:off x="473962" y="920213"/>
            <a:ext cx="2233374" cy="2577148"/>
          </a:xfrm>
          <a:prstGeom prst="rect">
            <a:avLst/>
          </a:prstGeom>
          <a:noFill/>
          <a:ln>
            <a:noFill/>
          </a:ln>
        </p:spPr>
      </p:pic>
      <p:pic>
        <p:nvPicPr>
          <p:cNvPr id="125" name="Google Shape;125;p24"/>
          <p:cNvPicPr preferRelativeResize="0"/>
          <p:nvPr/>
        </p:nvPicPr>
        <p:blipFill>
          <a:blip r:embed="rId4">
            <a:alphaModFix/>
          </a:blip>
          <a:stretch>
            <a:fillRect/>
          </a:stretch>
        </p:blipFill>
        <p:spPr>
          <a:xfrm>
            <a:off x="1742100" y="2775751"/>
            <a:ext cx="3033175" cy="1948901"/>
          </a:xfrm>
          <a:prstGeom prst="rect">
            <a:avLst/>
          </a:prstGeom>
          <a:noFill/>
          <a:ln>
            <a:noFill/>
          </a:ln>
        </p:spPr>
      </p:pic>
      <p:pic>
        <p:nvPicPr>
          <p:cNvPr id="126" name="Google Shape;126;p24"/>
          <p:cNvPicPr preferRelativeResize="0"/>
          <p:nvPr/>
        </p:nvPicPr>
        <p:blipFill>
          <a:blip r:embed="rId5">
            <a:alphaModFix/>
          </a:blip>
          <a:stretch>
            <a:fillRect/>
          </a:stretch>
        </p:blipFill>
        <p:spPr>
          <a:xfrm rot="6727693">
            <a:off x="4079462" y="685925"/>
            <a:ext cx="2576526" cy="2735751"/>
          </a:xfrm>
          <a:prstGeom prst="rect">
            <a:avLst/>
          </a:prstGeom>
          <a:noFill/>
          <a:ln>
            <a:noFill/>
          </a:ln>
        </p:spPr>
      </p:pic>
      <p:pic>
        <p:nvPicPr>
          <p:cNvPr id="127" name="Google Shape;127;p24"/>
          <p:cNvPicPr preferRelativeResize="0"/>
          <p:nvPr/>
        </p:nvPicPr>
        <p:blipFill>
          <a:blip r:embed="rId6">
            <a:alphaModFix/>
          </a:blip>
          <a:stretch>
            <a:fillRect/>
          </a:stretch>
        </p:blipFill>
        <p:spPr>
          <a:xfrm rot="5584607">
            <a:off x="5676429" y="1928609"/>
            <a:ext cx="2850667" cy="30543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5"/>
          <p:cNvSpPr txBox="1"/>
          <p:nvPr>
            <p:ph type="ctrTitle"/>
          </p:nvPr>
        </p:nvSpPr>
        <p:spPr>
          <a:xfrm>
            <a:off x="456250" y="1394950"/>
            <a:ext cx="8239200" cy="21033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en" sz="6000">
                <a:solidFill>
                  <a:srgbClr val="71021D"/>
                </a:solidFill>
              </a:rPr>
              <a:t>Part 2</a:t>
            </a:r>
            <a:endParaRPr sz="6000">
              <a:solidFill>
                <a:srgbClr val="71021D"/>
              </a:solidFill>
            </a:endParaRPr>
          </a:p>
          <a:p>
            <a:pPr indent="0" lvl="0" marL="0" rtl="0" algn="ctr">
              <a:spcBef>
                <a:spcPts val="500"/>
              </a:spcBef>
              <a:spcAft>
                <a:spcPts val="0"/>
              </a:spcAft>
              <a:buClr>
                <a:schemeClr val="dk1"/>
              </a:buClr>
              <a:buSzPts val="1100"/>
              <a:buFont typeface="Arial"/>
              <a:buNone/>
            </a:pPr>
            <a:r>
              <a:rPr lang="en" sz="3000">
                <a:solidFill>
                  <a:srgbClr val="0E366F"/>
                </a:solidFill>
                <a:latin typeface="Source Serif Pro SemiBold"/>
                <a:ea typeface="Source Serif Pro SemiBold"/>
                <a:cs typeface="Source Serif Pro SemiBold"/>
                <a:sym typeface="Source Serif Pro SemiBold"/>
              </a:rPr>
              <a:t>After</a:t>
            </a:r>
            <a:r>
              <a:rPr lang="en" sz="3000">
                <a:solidFill>
                  <a:srgbClr val="0E366F"/>
                </a:solidFill>
                <a:latin typeface="Source Serif Pro SemiBold"/>
                <a:ea typeface="Source Serif Pro SemiBold"/>
                <a:cs typeface="Source Serif Pro SemiBold"/>
                <a:sym typeface="Source Serif Pro SemiBold"/>
              </a:rPr>
              <a:t> the Museum Visit</a:t>
            </a:r>
            <a:endParaRPr sz="6000">
              <a:solidFill>
                <a:srgbClr val="71021D"/>
              </a:solidFill>
              <a:latin typeface="Source Serif Pro SemiBold"/>
              <a:ea typeface="Source Serif Pro SemiBold"/>
              <a:cs typeface="Source Serif Pro SemiBold"/>
              <a:sym typeface="Source Serif Pro SemiBold"/>
            </a:endParaRPr>
          </a:p>
        </p:txBody>
      </p:sp>
      <p:grpSp>
        <p:nvGrpSpPr>
          <p:cNvPr id="133" name="Google Shape;133;p25"/>
          <p:cNvGrpSpPr/>
          <p:nvPr/>
        </p:nvGrpSpPr>
        <p:grpSpPr>
          <a:xfrm>
            <a:off x="183175" y="199800"/>
            <a:ext cx="8836425" cy="526200"/>
            <a:chOff x="183175" y="199800"/>
            <a:chExt cx="8836425" cy="526200"/>
          </a:xfrm>
        </p:grpSpPr>
        <p:sp>
          <p:nvSpPr>
            <p:cNvPr id="134" name="Google Shape;134;p25"/>
            <p:cNvSpPr txBox="1"/>
            <p:nvPr/>
          </p:nvSpPr>
          <p:spPr>
            <a:xfrm>
              <a:off x="5473900" y="199800"/>
              <a:ext cx="3545700" cy="5262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Clr>
                  <a:schemeClr val="dk1"/>
                </a:buClr>
                <a:buSzPts val="1100"/>
                <a:buFont typeface="Arial"/>
                <a:buNone/>
              </a:pPr>
              <a:r>
                <a:rPr lang="en" sz="1100">
                  <a:solidFill>
                    <a:schemeClr val="dk1"/>
                  </a:solidFill>
                  <a:latin typeface="Source Serif Pro SemiBold"/>
                  <a:ea typeface="Source Serif Pro SemiBold"/>
                  <a:cs typeface="Source Serif Pro SemiBold"/>
                  <a:sym typeface="Source Serif Pro SemiBold"/>
                </a:rPr>
                <a:t>Mignone Halls of Gems and Minerals </a:t>
              </a:r>
              <a:endParaRPr sz="1100">
                <a:solidFill>
                  <a:schemeClr val="dk1"/>
                </a:solidFill>
                <a:latin typeface="Source Serif Pro SemiBold"/>
                <a:ea typeface="Source Serif Pro SemiBold"/>
                <a:cs typeface="Source Serif Pro SemiBold"/>
                <a:sym typeface="Source Serif Pro SemiBold"/>
              </a:endParaRPr>
            </a:p>
            <a:p>
              <a:pPr indent="0" lvl="0" marL="0" rtl="0" algn="r">
                <a:lnSpc>
                  <a:spcPct val="125000"/>
                </a:lnSpc>
                <a:spcBef>
                  <a:spcPts val="0"/>
                </a:spcBef>
                <a:spcAft>
                  <a:spcPts val="0"/>
                </a:spcAft>
                <a:buClr>
                  <a:schemeClr val="dk1"/>
                </a:buClr>
                <a:buSzPts val="1100"/>
                <a:buFont typeface="Arial"/>
                <a:buNone/>
              </a:pPr>
              <a:r>
                <a:rPr lang="en" sz="1000">
                  <a:solidFill>
                    <a:schemeClr val="dk1"/>
                  </a:solidFill>
                  <a:latin typeface="Source Sans Pro Black"/>
                  <a:ea typeface="Source Sans Pro Black"/>
                  <a:cs typeface="Source Sans Pro Black"/>
                  <a:sym typeface="Source Sans Pro Black"/>
                </a:rPr>
                <a:t>GRADES 9–12 • EARTH SCIENCE</a:t>
              </a:r>
              <a:endParaRPr sz="1000">
                <a:solidFill>
                  <a:schemeClr val="dk1"/>
                </a:solidFill>
                <a:latin typeface="Source Sans Pro Black"/>
                <a:ea typeface="Source Sans Pro Black"/>
                <a:cs typeface="Source Sans Pro Black"/>
                <a:sym typeface="Source Sans Pro Black"/>
              </a:endParaRPr>
            </a:p>
            <a:p>
              <a:pPr indent="0" lvl="0" marL="0" rtl="0" algn="r">
                <a:lnSpc>
                  <a:spcPct val="125000"/>
                </a:lnSpc>
                <a:spcBef>
                  <a:spcPts val="0"/>
                </a:spcBef>
                <a:spcAft>
                  <a:spcPts val="0"/>
                </a:spcAft>
                <a:buClr>
                  <a:srgbClr val="000000"/>
                </a:buClr>
                <a:buSzPts val="1100"/>
                <a:buFont typeface="Arial"/>
                <a:buNone/>
              </a:pPr>
              <a:r>
                <a:t/>
              </a:r>
              <a:endParaRPr b="1" sz="1100">
                <a:solidFill>
                  <a:schemeClr val="dk1"/>
                </a:solidFill>
                <a:latin typeface="Source Serif Pro"/>
                <a:ea typeface="Source Serif Pro"/>
                <a:cs typeface="Source Serif Pro"/>
                <a:sym typeface="Source Serif Pro"/>
              </a:endParaRPr>
            </a:p>
          </p:txBody>
        </p:sp>
        <p:cxnSp>
          <p:nvCxnSpPr>
            <p:cNvPr id="135" name="Google Shape;135;p25"/>
            <p:cNvCxnSpPr/>
            <p:nvPr/>
          </p:nvCxnSpPr>
          <p:spPr>
            <a:xfrm rot="10800000">
              <a:off x="183175" y="417125"/>
              <a:ext cx="6406500" cy="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idx="1" type="subTitle"/>
          </p:nvPr>
        </p:nvSpPr>
        <p:spPr>
          <a:xfrm>
            <a:off x="457200" y="229300"/>
            <a:ext cx="3469200" cy="42531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500">
                <a:solidFill>
                  <a:srgbClr val="71021D"/>
                </a:solidFill>
                <a:latin typeface="Source Sans Pro"/>
                <a:ea typeface="Source Sans Pro"/>
                <a:cs typeface="Source Sans Pro"/>
                <a:sym typeface="Source Sans Pro"/>
              </a:rPr>
              <a:t>How might water have interacted </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with rock to form this specimen?</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Explain your inference. </a:t>
            </a:r>
            <a:endParaRPr b="1" sz="1500">
              <a:solidFill>
                <a:srgbClr val="71021D"/>
              </a:solidFill>
              <a:latin typeface="Source Sans Pro"/>
              <a:ea typeface="Source Sans Pro"/>
              <a:cs typeface="Source Sans Pro"/>
              <a:sym typeface="Source Sans Pro"/>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addition </a:t>
            </a:r>
            <a:br>
              <a:rPr b="1" lang="en" sz="1500">
                <a:solidFill>
                  <a:srgbClr val="0E366F"/>
                </a:solidFill>
              </a:rPr>
            </a:br>
            <a:r>
              <a:rPr lang="en" sz="1500">
                <a:solidFill>
                  <a:srgbClr val="0E366F"/>
                </a:solidFill>
              </a:rPr>
              <a:t>adding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exchange </a:t>
            </a:r>
            <a:br>
              <a:rPr b="1" lang="en" sz="1500">
                <a:solidFill>
                  <a:srgbClr val="0E366F"/>
                </a:solidFill>
              </a:rPr>
            </a:br>
            <a:r>
              <a:rPr lang="en" sz="1500">
                <a:solidFill>
                  <a:srgbClr val="0E366F"/>
                </a:solidFill>
              </a:rPr>
              <a:t>swapping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Deposition </a:t>
            </a:r>
            <a:br>
              <a:rPr b="1" lang="en" sz="1500">
                <a:solidFill>
                  <a:srgbClr val="0E366F"/>
                </a:solidFill>
              </a:rPr>
            </a:br>
            <a:r>
              <a:rPr lang="en" sz="1500">
                <a:solidFill>
                  <a:srgbClr val="0E366F"/>
                </a:solidFill>
              </a:rPr>
              <a:t>depositing new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Dissolution </a:t>
            </a:r>
            <a:br>
              <a:rPr b="1" lang="en" sz="1500">
                <a:solidFill>
                  <a:srgbClr val="0E366F"/>
                </a:solidFill>
              </a:rPr>
            </a:br>
            <a:r>
              <a:rPr lang="en" sz="1500">
                <a:solidFill>
                  <a:srgbClr val="0E366F"/>
                </a:solidFill>
              </a:rPr>
              <a:t>removing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Hydration </a:t>
            </a:r>
            <a:br>
              <a:rPr b="1" lang="en" sz="1500">
                <a:solidFill>
                  <a:srgbClr val="0E366F"/>
                </a:solidFill>
              </a:rPr>
            </a:br>
            <a:r>
              <a:rPr lang="en" sz="1500">
                <a:solidFill>
                  <a:srgbClr val="0E366F"/>
                </a:solidFill>
              </a:rPr>
              <a:t>adding hydrogen and oxygen</a:t>
            </a:r>
            <a:endParaRPr sz="1500">
              <a:solidFill>
                <a:srgbClr val="0E366F"/>
              </a:solidFill>
            </a:endParaRPr>
          </a:p>
          <a:p>
            <a:pPr indent="0" lvl="0" marL="0" rtl="0" algn="l">
              <a:lnSpc>
                <a:spcPct val="150000"/>
              </a:lnSpc>
              <a:spcBef>
                <a:spcPts val="1000"/>
              </a:spcBef>
              <a:spcAft>
                <a:spcPts val="500"/>
              </a:spcAft>
              <a:buNone/>
            </a:pPr>
            <a:r>
              <a:t/>
            </a:r>
            <a:endParaRPr b="1" sz="1500">
              <a:solidFill>
                <a:srgbClr val="0E366F"/>
              </a:solidFill>
            </a:endParaRPr>
          </a:p>
        </p:txBody>
      </p:sp>
      <p:pic>
        <p:nvPicPr>
          <p:cNvPr id="141" name="Google Shape;141;p26"/>
          <p:cNvPicPr preferRelativeResize="0"/>
          <p:nvPr/>
        </p:nvPicPr>
        <p:blipFill>
          <a:blip r:embed="rId3">
            <a:alphaModFix/>
          </a:blip>
          <a:stretch>
            <a:fillRect/>
          </a:stretch>
        </p:blipFill>
        <p:spPr>
          <a:xfrm rot="4147398">
            <a:off x="3504254" y="-412452"/>
            <a:ext cx="5086467" cy="58694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idx="1" type="subTitle"/>
          </p:nvPr>
        </p:nvSpPr>
        <p:spPr>
          <a:xfrm>
            <a:off x="457200" y="229300"/>
            <a:ext cx="3469200" cy="42531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500">
                <a:solidFill>
                  <a:srgbClr val="71021D"/>
                </a:solidFill>
                <a:latin typeface="Source Sans Pro"/>
                <a:ea typeface="Source Sans Pro"/>
                <a:cs typeface="Source Sans Pro"/>
                <a:sym typeface="Source Sans Pro"/>
              </a:rPr>
              <a:t>How might water have interacted </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with rock to form this specimen?</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Explain your inference. </a:t>
            </a:r>
            <a:endParaRPr b="1" sz="1500">
              <a:solidFill>
                <a:srgbClr val="71021D"/>
              </a:solidFill>
              <a:latin typeface="Source Sans Pro"/>
              <a:ea typeface="Source Sans Pro"/>
              <a:cs typeface="Source Sans Pro"/>
              <a:sym typeface="Source Sans Pro"/>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addition </a:t>
            </a:r>
            <a:br>
              <a:rPr b="1" lang="en" sz="1500">
                <a:solidFill>
                  <a:srgbClr val="0E366F"/>
                </a:solidFill>
              </a:rPr>
            </a:br>
            <a:r>
              <a:rPr lang="en" sz="1500">
                <a:solidFill>
                  <a:srgbClr val="0E366F"/>
                </a:solidFill>
              </a:rPr>
              <a:t>adding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exchange </a:t>
            </a:r>
            <a:br>
              <a:rPr b="1" lang="en" sz="1500">
                <a:solidFill>
                  <a:srgbClr val="0E366F"/>
                </a:solidFill>
              </a:rPr>
            </a:br>
            <a:r>
              <a:rPr lang="en" sz="1500">
                <a:solidFill>
                  <a:srgbClr val="0E366F"/>
                </a:solidFill>
              </a:rPr>
              <a:t>swapping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Deposition </a:t>
            </a:r>
            <a:br>
              <a:rPr b="1" lang="en" sz="1500">
                <a:solidFill>
                  <a:srgbClr val="0E366F"/>
                </a:solidFill>
              </a:rPr>
            </a:br>
            <a:r>
              <a:rPr lang="en" sz="1500">
                <a:solidFill>
                  <a:srgbClr val="0E366F"/>
                </a:solidFill>
              </a:rPr>
              <a:t>depositing new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Dissolution </a:t>
            </a:r>
            <a:br>
              <a:rPr b="1" lang="en" sz="1500">
                <a:solidFill>
                  <a:srgbClr val="0E366F"/>
                </a:solidFill>
              </a:rPr>
            </a:br>
            <a:r>
              <a:rPr lang="en" sz="1500">
                <a:solidFill>
                  <a:srgbClr val="0E366F"/>
                </a:solidFill>
              </a:rPr>
              <a:t>removing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Hydration </a:t>
            </a:r>
            <a:br>
              <a:rPr b="1" lang="en" sz="1500">
                <a:solidFill>
                  <a:srgbClr val="0E366F"/>
                </a:solidFill>
              </a:rPr>
            </a:br>
            <a:r>
              <a:rPr lang="en" sz="1500">
                <a:solidFill>
                  <a:srgbClr val="0E366F"/>
                </a:solidFill>
              </a:rPr>
              <a:t>adding hydrogen and oxygen</a:t>
            </a:r>
            <a:endParaRPr sz="1500">
              <a:solidFill>
                <a:srgbClr val="0E366F"/>
              </a:solidFill>
            </a:endParaRPr>
          </a:p>
          <a:p>
            <a:pPr indent="0" lvl="0" marL="0" rtl="0" algn="l">
              <a:lnSpc>
                <a:spcPct val="150000"/>
              </a:lnSpc>
              <a:spcBef>
                <a:spcPts val="1000"/>
              </a:spcBef>
              <a:spcAft>
                <a:spcPts val="0"/>
              </a:spcAft>
              <a:buClr>
                <a:schemeClr val="dk1"/>
              </a:buClr>
              <a:buSzPts val="1100"/>
              <a:buFont typeface="Arial"/>
              <a:buNone/>
            </a:pPr>
            <a:r>
              <a:t/>
            </a:r>
            <a:endParaRPr b="1" sz="1500">
              <a:solidFill>
                <a:srgbClr val="0E366F"/>
              </a:solidFill>
            </a:endParaRPr>
          </a:p>
          <a:p>
            <a:pPr indent="0" lvl="0" marL="0" rtl="0" algn="l">
              <a:lnSpc>
                <a:spcPct val="150000"/>
              </a:lnSpc>
              <a:spcBef>
                <a:spcPts val="500"/>
              </a:spcBef>
              <a:spcAft>
                <a:spcPts val="500"/>
              </a:spcAft>
              <a:buNone/>
            </a:pPr>
            <a:r>
              <a:t/>
            </a:r>
            <a:endParaRPr b="1" sz="1500">
              <a:solidFill>
                <a:srgbClr val="71021D"/>
              </a:solidFill>
              <a:latin typeface="Source Sans Pro"/>
              <a:ea typeface="Source Sans Pro"/>
              <a:cs typeface="Source Sans Pro"/>
              <a:sym typeface="Source Sans Pro"/>
            </a:endParaRPr>
          </a:p>
        </p:txBody>
      </p:sp>
      <p:pic>
        <p:nvPicPr>
          <p:cNvPr id="147" name="Google Shape;147;p27"/>
          <p:cNvPicPr preferRelativeResize="0"/>
          <p:nvPr/>
        </p:nvPicPr>
        <p:blipFill>
          <a:blip r:embed="rId3">
            <a:alphaModFix/>
          </a:blip>
          <a:stretch>
            <a:fillRect/>
          </a:stretch>
        </p:blipFill>
        <p:spPr>
          <a:xfrm>
            <a:off x="2624875" y="211125"/>
            <a:ext cx="6438625" cy="4137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idx="1" type="subTitle"/>
          </p:nvPr>
        </p:nvSpPr>
        <p:spPr>
          <a:xfrm>
            <a:off x="457200" y="229300"/>
            <a:ext cx="3469200" cy="42531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500">
                <a:solidFill>
                  <a:srgbClr val="71021D"/>
                </a:solidFill>
                <a:latin typeface="Source Sans Pro"/>
                <a:ea typeface="Source Sans Pro"/>
                <a:cs typeface="Source Sans Pro"/>
                <a:sym typeface="Source Sans Pro"/>
              </a:rPr>
              <a:t>How might water have interacted </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with rock to form this specimen?</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Explain your inference. </a:t>
            </a:r>
            <a:endParaRPr b="1" sz="1500">
              <a:solidFill>
                <a:srgbClr val="71021D"/>
              </a:solidFill>
              <a:latin typeface="Source Sans Pro"/>
              <a:ea typeface="Source Sans Pro"/>
              <a:cs typeface="Source Sans Pro"/>
              <a:sym typeface="Source Sans Pro"/>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addition </a:t>
            </a:r>
            <a:br>
              <a:rPr b="1" lang="en" sz="1500">
                <a:solidFill>
                  <a:srgbClr val="0E366F"/>
                </a:solidFill>
              </a:rPr>
            </a:br>
            <a:r>
              <a:rPr lang="en" sz="1500">
                <a:solidFill>
                  <a:srgbClr val="0E366F"/>
                </a:solidFill>
              </a:rPr>
              <a:t>adding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exchange </a:t>
            </a:r>
            <a:br>
              <a:rPr b="1" lang="en" sz="1500">
                <a:solidFill>
                  <a:srgbClr val="0E366F"/>
                </a:solidFill>
              </a:rPr>
            </a:br>
            <a:r>
              <a:rPr lang="en" sz="1500">
                <a:solidFill>
                  <a:srgbClr val="0E366F"/>
                </a:solidFill>
              </a:rPr>
              <a:t>swapping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Deposition </a:t>
            </a:r>
            <a:br>
              <a:rPr b="1" lang="en" sz="1500">
                <a:solidFill>
                  <a:srgbClr val="0E366F"/>
                </a:solidFill>
              </a:rPr>
            </a:br>
            <a:r>
              <a:rPr lang="en" sz="1500">
                <a:solidFill>
                  <a:srgbClr val="0E366F"/>
                </a:solidFill>
              </a:rPr>
              <a:t>depositing new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Dissolution </a:t>
            </a:r>
            <a:br>
              <a:rPr b="1" lang="en" sz="1500">
                <a:solidFill>
                  <a:srgbClr val="0E366F"/>
                </a:solidFill>
              </a:rPr>
            </a:br>
            <a:r>
              <a:rPr lang="en" sz="1500">
                <a:solidFill>
                  <a:srgbClr val="0E366F"/>
                </a:solidFill>
              </a:rPr>
              <a:t>removing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Hydration </a:t>
            </a:r>
            <a:br>
              <a:rPr b="1" lang="en" sz="1500">
                <a:solidFill>
                  <a:srgbClr val="0E366F"/>
                </a:solidFill>
              </a:rPr>
            </a:br>
            <a:r>
              <a:rPr lang="en" sz="1500">
                <a:solidFill>
                  <a:srgbClr val="0E366F"/>
                </a:solidFill>
              </a:rPr>
              <a:t>adding hydrogen and oxygen</a:t>
            </a:r>
            <a:endParaRPr sz="1500">
              <a:solidFill>
                <a:srgbClr val="0E366F"/>
              </a:solidFill>
            </a:endParaRPr>
          </a:p>
          <a:p>
            <a:pPr indent="0" lvl="0" marL="0" rtl="0" algn="l">
              <a:lnSpc>
                <a:spcPct val="150000"/>
              </a:lnSpc>
              <a:spcBef>
                <a:spcPts val="1000"/>
              </a:spcBef>
              <a:spcAft>
                <a:spcPts val="0"/>
              </a:spcAft>
              <a:buClr>
                <a:schemeClr val="dk1"/>
              </a:buClr>
              <a:buSzPts val="1100"/>
              <a:buFont typeface="Arial"/>
              <a:buNone/>
            </a:pPr>
            <a:r>
              <a:t/>
            </a:r>
            <a:endParaRPr b="1" sz="1500">
              <a:solidFill>
                <a:srgbClr val="0E366F"/>
              </a:solidFill>
            </a:endParaRPr>
          </a:p>
          <a:p>
            <a:pPr indent="0" lvl="0" marL="0" rtl="0" algn="l">
              <a:lnSpc>
                <a:spcPct val="150000"/>
              </a:lnSpc>
              <a:spcBef>
                <a:spcPts val="500"/>
              </a:spcBef>
              <a:spcAft>
                <a:spcPts val="500"/>
              </a:spcAft>
              <a:buNone/>
            </a:pPr>
            <a:r>
              <a:t/>
            </a:r>
            <a:endParaRPr b="1" sz="1500">
              <a:solidFill>
                <a:srgbClr val="71021D"/>
              </a:solidFill>
              <a:latin typeface="Source Sans Pro"/>
              <a:ea typeface="Source Sans Pro"/>
              <a:cs typeface="Source Sans Pro"/>
              <a:sym typeface="Source Sans Pro"/>
            </a:endParaRPr>
          </a:p>
        </p:txBody>
      </p:sp>
      <p:pic>
        <p:nvPicPr>
          <p:cNvPr id="153" name="Google Shape;153;p28"/>
          <p:cNvPicPr preferRelativeResize="0"/>
          <p:nvPr/>
        </p:nvPicPr>
        <p:blipFill>
          <a:blip r:embed="rId3">
            <a:alphaModFix/>
          </a:blip>
          <a:stretch>
            <a:fillRect/>
          </a:stretch>
        </p:blipFill>
        <p:spPr>
          <a:xfrm rot="6794236">
            <a:off x="3174175" y="-641146"/>
            <a:ext cx="5631977" cy="59799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 type="subTitle"/>
          </p:nvPr>
        </p:nvSpPr>
        <p:spPr>
          <a:xfrm>
            <a:off x="457200" y="229300"/>
            <a:ext cx="3469200" cy="42531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500">
                <a:solidFill>
                  <a:srgbClr val="71021D"/>
                </a:solidFill>
                <a:latin typeface="Source Sans Pro"/>
                <a:ea typeface="Source Sans Pro"/>
                <a:cs typeface="Source Sans Pro"/>
                <a:sym typeface="Source Sans Pro"/>
              </a:rPr>
              <a:t>How might water have interacted </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with rock to form this specimen?</a:t>
            </a:r>
            <a:br>
              <a:rPr b="1" lang="en" sz="1500">
                <a:solidFill>
                  <a:srgbClr val="71021D"/>
                </a:solidFill>
                <a:latin typeface="Source Sans Pro"/>
                <a:ea typeface="Source Sans Pro"/>
                <a:cs typeface="Source Sans Pro"/>
                <a:sym typeface="Source Sans Pro"/>
              </a:rPr>
            </a:br>
            <a:r>
              <a:rPr b="1" lang="en" sz="1500">
                <a:solidFill>
                  <a:srgbClr val="71021D"/>
                </a:solidFill>
                <a:latin typeface="Source Sans Pro"/>
                <a:ea typeface="Source Sans Pro"/>
                <a:cs typeface="Source Sans Pro"/>
                <a:sym typeface="Source Sans Pro"/>
              </a:rPr>
              <a:t>Explain your inference. </a:t>
            </a:r>
            <a:endParaRPr b="1" sz="1500">
              <a:solidFill>
                <a:srgbClr val="71021D"/>
              </a:solidFill>
              <a:latin typeface="Source Sans Pro"/>
              <a:ea typeface="Source Sans Pro"/>
              <a:cs typeface="Source Sans Pro"/>
              <a:sym typeface="Source Sans Pro"/>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addition </a:t>
            </a:r>
            <a:br>
              <a:rPr b="1" lang="en" sz="1500">
                <a:solidFill>
                  <a:srgbClr val="0E366F"/>
                </a:solidFill>
              </a:rPr>
            </a:br>
            <a:r>
              <a:rPr lang="en" sz="1500">
                <a:solidFill>
                  <a:srgbClr val="0E366F"/>
                </a:solidFill>
              </a:rPr>
              <a:t>adding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Chemical exchange </a:t>
            </a:r>
            <a:br>
              <a:rPr b="1" lang="en" sz="1500">
                <a:solidFill>
                  <a:srgbClr val="0E366F"/>
                </a:solidFill>
              </a:rPr>
            </a:br>
            <a:r>
              <a:rPr lang="en" sz="1500">
                <a:solidFill>
                  <a:srgbClr val="0E366F"/>
                </a:solidFill>
              </a:rPr>
              <a:t>swapping elements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Deposition </a:t>
            </a:r>
            <a:br>
              <a:rPr b="1" lang="en" sz="1500">
                <a:solidFill>
                  <a:srgbClr val="0E366F"/>
                </a:solidFill>
              </a:rPr>
            </a:br>
            <a:r>
              <a:rPr lang="en" sz="1500">
                <a:solidFill>
                  <a:srgbClr val="0E366F"/>
                </a:solidFill>
              </a:rPr>
              <a:t>depositing new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Dissolution </a:t>
            </a:r>
            <a:br>
              <a:rPr b="1" lang="en" sz="1500">
                <a:solidFill>
                  <a:srgbClr val="0E366F"/>
                </a:solidFill>
              </a:rPr>
            </a:br>
            <a:r>
              <a:rPr lang="en" sz="1500">
                <a:solidFill>
                  <a:srgbClr val="0E366F"/>
                </a:solidFill>
              </a:rPr>
              <a:t>removing minerals </a:t>
            </a:r>
            <a:endParaRPr sz="1500">
              <a:solidFill>
                <a:srgbClr val="0E366F"/>
              </a:solidFill>
            </a:endParaRPr>
          </a:p>
          <a:p>
            <a:pPr indent="-209550" lvl="0" marL="228600" rtl="0" algn="l">
              <a:lnSpc>
                <a:spcPct val="115000"/>
              </a:lnSpc>
              <a:spcBef>
                <a:spcPts val="1000"/>
              </a:spcBef>
              <a:spcAft>
                <a:spcPts val="0"/>
              </a:spcAft>
              <a:buClr>
                <a:srgbClr val="0E366F"/>
              </a:buClr>
              <a:buSzPts val="1500"/>
              <a:buFont typeface="Source Serif Pro SemiBold"/>
              <a:buChar char="●"/>
            </a:pPr>
            <a:r>
              <a:rPr b="1" lang="en" sz="1500">
                <a:solidFill>
                  <a:srgbClr val="0E366F"/>
                </a:solidFill>
              </a:rPr>
              <a:t>Hydration </a:t>
            </a:r>
            <a:br>
              <a:rPr b="1" lang="en" sz="1500">
                <a:solidFill>
                  <a:srgbClr val="0E366F"/>
                </a:solidFill>
              </a:rPr>
            </a:br>
            <a:r>
              <a:rPr lang="en" sz="1500">
                <a:solidFill>
                  <a:srgbClr val="0E366F"/>
                </a:solidFill>
              </a:rPr>
              <a:t>adding hydrogen and oxygen</a:t>
            </a:r>
            <a:endParaRPr sz="1500">
              <a:solidFill>
                <a:srgbClr val="0E366F"/>
              </a:solidFill>
            </a:endParaRPr>
          </a:p>
          <a:p>
            <a:pPr indent="0" lvl="0" marL="0" rtl="0" algn="l">
              <a:lnSpc>
                <a:spcPct val="150000"/>
              </a:lnSpc>
              <a:spcBef>
                <a:spcPts val="1000"/>
              </a:spcBef>
              <a:spcAft>
                <a:spcPts val="0"/>
              </a:spcAft>
              <a:buClr>
                <a:schemeClr val="dk1"/>
              </a:buClr>
              <a:buSzPts val="1100"/>
              <a:buFont typeface="Arial"/>
              <a:buNone/>
            </a:pPr>
            <a:r>
              <a:t/>
            </a:r>
            <a:endParaRPr b="1" sz="1500">
              <a:solidFill>
                <a:srgbClr val="0E366F"/>
              </a:solidFill>
            </a:endParaRPr>
          </a:p>
          <a:p>
            <a:pPr indent="0" lvl="0" marL="0" rtl="0" algn="l">
              <a:lnSpc>
                <a:spcPct val="150000"/>
              </a:lnSpc>
              <a:spcBef>
                <a:spcPts val="500"/>
              </a:spcBef>
              <a:spcAft>
                <a:spcPts val="500"/>
              </a:spcAft>
              <a:buNone/>
            </a:pPr>
            <a:r>
              <a:t/>
            </a:r>
            <a:endParaRPr b="1" sz="1500">
              <a:solidFill>
                <a:srgbClr val="71021D"/>
              </a:solidFill>
              <a:latin typeface="Source Sans Pro"/>
              <a:ea typeface="Source Sans Pro"/>
              <a:cs typeface="Source Sans Pro"/>
              <a:sym typeface="Source Sans Pro"/>
            </a:endParaRPr>
          </a:p>
        </p:txBody>
      </p:sp>
      <p:pic>
        <p:nvPicPr>
          <p:cNvPr id="159" name="Google Shape;159;p29"/>
          <p:cNvPicPr preferRelativeResize="0"/>
          <p:nvPr/>
        </p:nvPicPr>
        <p:blipFill>
          <a:blip r:embed="rId3">
            <a:alphaModFix/>
          </a:blip>
          <a:stretch>
            <a:fillRect/>
          </a:stretch>
        </p:blipFill>
        <p:spPr>
          <a:xfrm rot="6260793">
            <a:off x="3234728" y="-588842"/>
            <a:ext cx="5377020" cy="57610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456250" y="1394950"/>
            <a:ext cx="8239200" cy="21033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en" sz="6000">
                <a:solidFill>
                  <a:srgbClr val="71021D"/>
                </a:solidFill>
              </a:rPr>
              <a:t>Part 1</a:t>
            </a:r>
            <a:endParaRPr sz="6000">
              <a:solidFill>
                <a:srgbClr val="71021D"/>
              </a:solidFill>
            </a:endParaRPr>
          </a:p>
          <a:p>
            <a:pPr indent="0" lvl="0" marL="0" rtl="0" algn="ctr">
              <a:spcBef>
                <a:spcPts val="500"/>
              </a:spcBef>
              <a:spcAft>
                <a:spcPts val="0"/>
              </a:spcAft>
              <a:buClr>
                <a:schemeClr val="dk1"/>
              </a:buClr>
              <a:buSzPts val="1100"/>
              <a:buFont typeface="Arial"/>
              <a:buNone/>
            </a:pPr>
            <a:r>
              <a:rPr lang="en" sz="3000">
                <a:solidFill>
                  <a:srgbClr val="0E366F"/>
                </a:solidFill>
                <a:latin typeface="Source Serif Pro SemiBold"/>
                <a:ea typeface="Source Serif Pro SemiBold"/>
                <a:cs typeface="Source Serif Pro SemiBold"/>
                <a:sym typeface="Source Serif Pro SemiBold"/>
              </a:rPr>
              <a:t>Before the Museum Visit</a:t>
            </a:r>
            <a:endParaRPr sz="6000">
              <a:solidFill>
                <a:srgbClr val="71021D"/>
              </a:solidFill>
              <a:latin typeface="Source Serif Pro SemiBold"/>
              <a:ea typeface="Source Serif Pro SemiBold"/>
              <a:cs typeface="Source Serif Pro SemiBold"/>
              <a:sym typeface="Source Serif Pro SemiBold"/>
            </a:endParaRPr>
          </a:p>
        </p:txBody>
      </p:sp>
      <p:grpSp>
        <p:nvGrpSpPr>
          <p:cNvPr id="68" name="Google Shape;68;p15"/>
          <p:cNvGrpSpPr/>
          <p:nvPr/>
        </p:nvGrpSpPr>
        <p:grpSpPr>
          <a:xfrm>
            <a:off x="183175" y="199800"/>
            <a:ext cx="8836425" cy="526200"/>
            <a:chOff x="183175" y="199800"/>
            <a:chExt cx="8836425" cy="526200"/>
          </a:xfrm>
        </p:grpSpPr>
        <p:sp>
          <p:nvSpPr>
            <p:cNvPr id="69" name="Google Shape;69;p15"/>
            <p:cNvSpPr txBox="1"/>
            <p:nvPr/>
          </p:nvSpPr>
          <p:spPr>
            <a:xfrm>
              <a:off x="5473900" y="199800"/>
              <a:ext cx="3545700" cy="5262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Clr>
                  <a:schemeClr val="dk1"/>
                </a:buClr>
                <a:buSzPts val="1100"/>
                <a:buFont typeface="Arial"/>
                <a:buNone/>
              </a:pPr>
              <a:r>
                <a:rPr lang="en" sz="1100">
                  <a:solidFill>
                    <a:schemeClr val="dk1"/>
                  </a:solidFill>
                  <a:latin typeface="Source Serif Pro SemiBold"/>
                  <a:ea typeface="Source Serif Pro SemiBold"/>
                  <a:cs typeface="Source Serif Pro SemiBold"/>
                  <a:sym typeface="Source Serif Pro SemiBold"/>
                </a:rPr>
                <a:t>Mignone Halls of Gems and Minerals </a:t>
              </a:r>
              <a:endParaRPr sz="1100">
                <a:solidFill>
                  <a:schemeClr val="dk1"/>
                </a:solidFill>
                <a:latin typeface="Source Serif Pro SemiBold"/>
                <a:ea typeface="Source Serif Pro SemiBold"/>
                <a:cs typeface="Source Serif Pro SemiBold"/>
                <a:sym typeface="Source Serif Pro SemiBold"/>
              </a:endParaRPr>
            </a:p>
            <a:p>
              <a:pPr indent="0" lvl="0" marL="0" rtl="0" algn="r">
                <a:lnSpc>
                  <a:spcPct val="125000"/>
                </a:lnSpc>
                <a:spcBef>
                  <a:spcPts val="0"/>
                </a:spcBef>
                <a:spcAft>
                  <a:spcPts val="0"/>
                </a:spcAft>
                <a:buClr>
                  <a:schemeClr val="dk1"/>
                </a:buClr>
                <a:buSzPts val="1100"/>
                <a:buFont typeface="Arial"/>
                <a:buNone/>
              </a:pPr>
              <a:r>
                <a:rPr lang="en" sz="1000">
                  <a:solidFill>
                    <a:schemeClr val="dk1"/>
                  </a:solidFill>
                  <a:latin typeface="Source Sans Pro Black"/>
                  <a:ea typeface="Source Sans Pro Black"/>
                  <a:cs typeface="Source Sans Pro Black"/>
                  <a:sym typeface="Source Sans Pro Black"/>
                </a:rPr>
                <a:t>GRADES 9–12 • EARTH SCIENCE</a:t>
              </a:r>
              <a:endParaRPr sz="1000">
                <a:solidFill>
                  <a:schemeClr val="dk1"/>
                </a:solidFill>
                <a:latin typeface="Source Sans Pro Black"/>
                <a:ea typeface="Source Sans Pro Black"/>
                <a:cs typeface="Source Sans Pro Black"/>
                <a:sym typeface="Source Sans Pro Black"/>
              </a:endParaRPr>
            </a:p>
            <a:p>
              <a:pPr indent="0" lvl="0" marL="0" rtl="0" algn="r">
                <a:lnSpc>
                  <a:spcPct val="125000"/>
                </a:lnSpc>
                <a:spcBef>
                  <a:spcPts val="0"/>
                </a:spcBef>
                <a:spcAft>
                  <a:spcPts val="0"/>
                </a:spcAft>
                <a:buClr>
                  <a:srgbClr val="000000"/>
                </a:buClr>
                <a:buSzPts val="1100"/>
                <a:buFont typeface="Arial"/>
                <a:buNone/>
              </a:pPr>
              <a:r>
                <a:t/>
              </a:r>
              <a:endParaRPr b="1" sz="1100">
                <a:solidFill>
                  <a:schemeClr val="dk1"/>
                </a:solidFill>
                <a:latin typeface="Source Serif Pro"/>
                <a:ea typeface="Source Serif Pro"/>
                <a:cs typeface="Source Serif Pro"/>
                <a:sym typeface="Source Serif Pro"/>
              </a:endParaRPr>
            </a:p>
          </p:txBody>
        </p:sp>
        <p:cxnSp>
          <p:nvCxnSpPr>
            <p:cNvPr id="70" name="Google Shape;70;p15"/>
            <p:cNvCxnSpPr/>
            <p:nvPr/>
          </p:nvCxnSpPr>
          <p:spPr>
            <a:xfrm rot="10800000">
              <a:off x="183175" y="417125"/>
              <a:ext cx="6406500" cy="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rgbClr val="000000"/>
              </a:buClr>
              <a:buSzPts val="1100"/>
              <a:buFont typeface="Arial"/>
              <a:buNone/>
            </a:pPr>
            <a:r>
              <a:rPr lang="en" sz="3000">
                <a:solidFill>
                  <a:srgbClr val="0E366F"/>
                </a:solidFill>
                <a:latin typeface="Source Serif Pro"/>
                <a:ea typeface="Source Serif Pro"/>
                <a:cs typeface="Source Serif Pro"/>
                <a:sym typeface="Source Serif Pro"/>
              </a:rPr>
              <a:t>What do you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see</a:t>
            </a:r>
            <a:r>
              <a:rPr lang="en" sz="3000">
                <a:solidFill>
                  <a:srgbClr val="0E366F"/>
                </a:solidFill>
                <a:latin typeface="Source Serif Pro"/>
                <a:ea typeface="Source Serif Pro"/>
                <a:cs typeface="Source Serif Pro"/>
                <a:sym typeface="Source Serif Pro"/>
              </a:rPr>
              <a:t>?</a:t>
            </a:r>
            <a:endParaRPr sz="2300">
              <a:solidFill>
                <a:srgbClr val="0E366F"/>
              </a:solidFill>
              <a:latin typeface="Source Serif Pro"/>
              <a:ea typeface="Source Serif Pro"/>
              <a:cs typeface="Source Serif Pro"/>
              <a:sym typeface="Source Serif Pro"/>
            </a:endParaRPr>
          </a:p>
        </p:txBody>
      </p:sp>
      <p:pic>
        <p:nvPicPr>
          <p:cNvPr id="76" name="Google Shape;76;p16"/>
          <p:cNvPicPr preferRelativeResize="0"/>
          <p:nvPr/>
        </p:nvPicPr>
        <p:blipFill>
          <a:blip r:embed="rId3">
            <a:alphaModFix/>
          </a:blip>
          <a:stretch>
            <a:fillRect/>
          </a:stretch>
        </p:blipFill>
        <p:spPr>
          <a:xfrm rot="4147398">
            <a:off x="3314990" y="-453098"/>
            <a:ext cx="5235644" cy="60415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nvSpPr>
        <p:spPr>
          <a:xfrm>
            <a:off x="3624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size?</a:t>
            </a:r>
            <a:endParaRPr sz="3000">
              <a:solidFill>
                <a:srgbClr val="0E366F"/>
              </a:solidFill>
              <a:latin typeface="Source Serif Pro"/>
              <a:ea typeface="Source Serif Pro"/>
              <a:cs typeface="Source Serif Pro"/>
              <a:sym typeface="Source Serif Pro"/>
            </a:endParaRPr>
          </a:p>
        </p:txBody>
      </p:sp>
      <p:pic>
        <p:nvPicPr>
          <p:cNvPr id="82" name="Google Shape;82;p17"/>
          <p:cNvPicPr preferRelativeResize="0"/>
          <p:nvPr/>
        </p:nvPicPr>
        <p:blipFill>
          <a:blip r:embed="rId3">
            <a:alphaModFix/>
          </a:blip>
          <a:stretch>
            <a:fillRect/>
          </a:stretch>
        </p:blipFill>
        <p:spPr>
          <a:xfrm rot="4147398">
            <a:off x="3314990" y="-453098"/>
            <a:ext cx="5235644" cy="60415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rgbClr val="000000"/>
              </a:buClr>
              <a:buSzPts val="1100"/>
              <a:buFont typeface="Arial"/>
              <a:buNone/>
            </a:pPr>
            <a:r>
              <a:rPr lang="en" sz="3000">
                <a:solidFill>
                  <a:srgbClr val="0E366F"/>
                </a:solidFill>
                <a:latin typeface="Source Serif Pro"/>
                <a:ea typeface="Source Serif Pro"/>
                <a:cs typeface="Source Serif Pro"/>
                <a:sym typeface="Source Serif Pro"/>
              </a:rPr>
              <a:t>What do you see</a:t>
            </a:r>
            <a:r>
              <a:rPr lang="en" sz="3000">
                <a:solidFill>
                  <a:srgbClr val="0E366F"/>
                </a:solidFill>
                <a:latin typeface="Source Serif Pro"/>
                <a:ea typeface="Source Serif Pro"/>
                <a:cs typeface="Source Serif Pro"/>
                <a:sym typeface="Source Serif Pro"/>
              </a:rPr>
              <a:t>?</a:t>
            </a:r>
            <a:endParaRPr sz="2300">
              <a:solidFill>
                <a:srgbClr val="0E366F"/>
              </a:solidFill>
              <a:latin typeface="Source Serif Pro"/>
              <a:ea typeface="Source Serif Pro"/>
              <a:cs typeface="Source Serif Pro"/>
              <a:sym typeface="Source Serif Pro"/>
            </a:endParaRPr>
          </a:p>
        </p:txBody>
      </p:sp>
      <p:pic>
        <p:nvPicPr>
          <p:cNvPr id="88" name="Google Shape;88;p18"/>
          <p:cNvPicPr preferRelativeResize="0"/>
          <p:nvPr/>
        </p:nvPicPr>
        <p:blipFill>
          <a:blip r:embed="rId3">
            <a:alphaModFix/>
          </a:blip>
          <a:stretch>
            <a:fillRect/>
          </a:stretch>
        </p:blipFill>
        <p:spPr>
          <a:xfrm>
            <a:off x="1800050" y="201825"/>
            <a:ext cx="7232524" cy="4647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nvSpPr>
        <p:spPr>
          <a:xfrm>
            <a:off x="3624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size?</a:t>
            </a:r>
            <a:endParaRPr sz="3000">
              <a:solidFill>
                <a:srgbClr val="0E366F"/>
              </a:solidFill>
              <a:latin typeface="Source Serif Pro"/>
              <a:ea typeface="Source Serif Pro"/>
              <a:cs typeface="Source Serif Pro"/>
              <a:sym typeface="Source Serif Pro"/>
            </a:endParaRPr>
          </a:p>
        </p:txBody>
      </p:sp>
      <p:pic>
        <p:nvPicPr>
          <p:cNvPr id="94" name="Google Shape;94;p19"/>
          <p:cNvPicPr preferRelativeResize="0"/>
          <p:nvPr/>
        </p:nvPicPr>
        <p:blipFill>
          <a:blip r:embed="rId3">
            <a:alphaModFix/>
          </a:blip>
          <a:stretch>
            <a:fillRect/>
          </a:stretch>
        </p:blipFill>
        <p:spPr>
          <a:xfrm>
            <a:off x="1800050" y="201825"/>
            <a:ext cx="7232524" cy="4647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rgbClr val="000000"/>
              </a:buClr>
              <a:buSzPts val="1100"/>
              <a:buFont typeface="Arial"/>
              <a:buNone/>
            </a:pPr>
            <a:r>
              <a:rPr lang="en" sz="3000">
                <a:solidFill>
                  <a:srgbClr val="0E366F"/>
                </a:solidFill>
                <a:latin typeface="Source Serif Pro"/>
                <a:ea typeface="Source Serif Pro"/>
                <a:cs typeface="Source Serif Pro"/>
                <a:sym typeface="Source Serif Pro"/>
              </a:rPr>
              <a:t>What do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you see</a:t>
            </a:r>
            <a:r>
              <a:rPr lang="en" sz="3000">
                <a:solidFill>
                  <a:srgbClr val="0E366F"/>
                </a:solidFill>
                <a:latin typeface="Source Serif Pro"/>
                <a:ea typeface="Source Serif Pro"/>
                <a:cs typeface="Source Serif Pro"/>
                <a:sym typeface="Source Serif Pro"/>
              </a:rPr>
              <a:t>?</a:t>
            </a:r>
            <a:endParaRPr sz="2300">
              <a:solidFill>
                <a:srgbClr val="0E366F"/>
              </a:solidFill>
              <a:latin typeface="Source Serif Pro"/>
              <a:ea typeface="Source Serif Pro"/>
              <a:cs typeface="Source Serif Pro"/>
              <a:sym typeface="Source Serif Pro"/>
            </a:endParaRPr>
          </a:p>
        </p:txBody>
      </p:sp>
      <p:pic>
        <p:nvPicPr>
          <p:cNvPr id="100" name="Google Shape;100;p20"/>
          <p:cNvPicPr preferRelativeResize="0"/>
          <p:nvPr/>
        </p:nvPicPr>
        <p:blipFill>
          <a:blip r:embed="rId3">
            <a:alphaModFix/>
          </a:blip>
          <a:stretch>
            <a:fillRect/>
          </a:stretch>
        </p:blipFill>
        <p:spPr>
          <a:xfrm rot="6794235">
            <a:off x="2691875" y="-755452"/>
            <a:ext cx="6038951" cy="64121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1"/>
          <p:cNvSpPr txBox="1"/>
          <p:nvPr/>
        </p:nvSpPr>
        <p:spPr>
          <a:xfrm>
            <a:off x="3624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size?</a:t>
            </a:r>
            <a:endParaRPr sz="3000">
              <a:solidFill>
                <a:srgbClr val="0E366F"/>
              </a:solidFill>
              <a:latin typeface="Source Serif Pro"/>
              <a:ea typeface="Source Serif Pro"/>
              <a:cs typeface="Source Serif Pro"/>
              <a:sym typeface="Source Serif Pro"/>
            </a:endParaRPr>
          </a:p>
        </p:txBody>
      </p:sp>
      <p:pic>
        <p:nvPicPr>
          <p:cNvPr id="106" name="Google Shape;106;p21"/>
          <p:cNvPicPr preferRelativeResize="0"/>
          <p:nvPr/>
        </p:nvPicPr>
        <p:blipFill>
          <a:blip r:embed="rId3">
            <a:alphaModFix/>
          </a:blip>
          <a:stretch>
            <a:fillRect/>
          </a:stretch>
        </p:blipFill>
        <p:spPr>
          <a:xfrm rot="6794235">
            <a:off x="2691875" y="-755452"/>
            <a:ext cx="6038951" cy="64121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2"/>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rgbClr val="000000"/>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rgbClr val="000000"/>
              </a:buClr>
              <a:buSzPts val="1100"/>
              <a:buFont typeface="Arial"/>
              <a:buNone/>
            </a:pPr>
            <a:r>
              <a:rPr lang="en" sz="3000">
                <a:solidFill>
                  <a:srgbClr val="0E366F"/>
                </a:solidFill>
                <a:latin typeface="Source Serif Pro"/>
                <a:ea typeface="Source Serif Pro"/>
                <a:cs typeface="Source Serif Pro"/>
                <a:sym typeface="Source Serif Pro"/>
              </a:rPr>
              <a:t>What do you see</a:t>
            </a:r>
            <a:r>
              <a:rPr lang="en" sz="3000">
                <a:solidFill>
                  <a:srgbClr val="0E366F"/>
                </a:solidFill>
                <a:latin typeface="Source Serif Pro"/>
                <a:ea typeface="Source Serif Pro"/>
                <a:cs typeface="Source Serif Pro"/>
                <a:sym typeface="Source Serif Pro"/>
              </a:rPr>
              <a:t>?</a:t>
            </a:r>
            <a:endParaRPr sz="2300">
              <a:solidFill>
                <a:srgbClr val="0E366F"/>
              </a:solidFill>
              <a:latin typeface="Source Serif Pro"/>
              <a:ea typeface="Source Serif Pro"/>
              <a:cs typeface="Source Serif Pro"/>
              <a:sym typeface="Source Serif Pro"/>
            </a:endParaRPr>
          </a:p>
        </p:txBody>
      </p:sp>
      <p:pic>
        <p:nvPicPr>
          <p:cNvPr id="112" name="Google Shape;112;p22"/>
          <p:cNvPicPr preferRelativeResize="0"/>
          <p:nvPr/>
        </p:nvPicPr>
        <p:blipFill>
          <a:blip r:embed="rId3">
            <a:alphaModFix/>
          </a:blip>
          <a:stretch>
            <a:fillRect/>
          </a:stretch>
        </p:blipFill>
        <p:spPr>
          <a:xfrm rot="6260794">
            <a:off x="2817166" y="-656093"/>
            <a:ext cx="5742368" cy="61525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WI">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