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3" r:id="rId2"/>
    <p:sldId id="289" r:id="rId3"/>
    <p:sldId id="290" r:id="rId4"/>
    <p:sldId id="291" r:id="rId5"/>
    <p:sldId id="307" r:id="rId6"/>
    <p:sldId id="259" r:id="rId7"/>
    <p:sldId id="260" r:id="rId8"/>
    <p:sldId id="261" r:id="rId9"/>
    <p:sldId id="304" r:id="rId10"/>
    <p:sldId id="282" r:id="rId11"/>
    <p:sldId id="281" r:id="rId12"/>
    <p:sldId id="308" r:id="rId13"/>
    <p:sldId id="309" r:id="rId14"/>
    <p:sldId id="312" r:id="rId15"/>
    <p:sldId id="302" r:id="rId16"/>
    <p:sldId id="298" r:id="rId17"/>
    <p:sldId id="271" r:id="rId18"/>
    <p:sldId id="295" r:id="rId19"/>
    <p:sldId id="314" r:id="rId20"/>
    <p:sldId id="311" r:id="rId21"/>
    <p:sldId id="277"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47" autoAdjust="0"/>
    <p:restoredTop sz="85307" autoAdjust="0"/>
  </p:normalViewPr>
  <p:slideViewPr>
    <p:cSldViewPr>
      <p:cViewPr varScale="1">
        <p:scale>
          <a:sx n="93" d="100"/>
          <a:sy n="93" d="100"/>
        </p:scale>
        <p:origin x="1782" y="96"/>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3170238" cy="479425"/>
          </a:xfrm>
          <a:prstGeom prst="rect">
            <a:avLst/>
          </a:prstGeom>
        </p:spPr>
        <p:txBody>
          <a:bodyPr vert="horz" lIns="91346" tIns="45674" rIns="91346" bIns="45674" rtlCol="0"/>
          <a:lstStyle>
            <a:lvl1pPr algn="l">
              <a:defRPr sz="1200"/>
            </a:lvl1pPr>
          </a:lstStyle>
          <a:p>
            <a:endParaRPr lang="en-US"/>
          </a:p>
        </p:txBody>
      </p:sp>
      <p:sp>
        <p:nvSpPr>
          <p:cNvPr id="3" name="Date Placeholder 2"/>
          <p:cNvSpPr>
            <a:spLocks noGrp="1"/>
          </p:cNvSpPr>
          <p:nvPr>
            <p:ph type="dt" sz="quarter" idx="1"/>
          </p:nvPr>
        </p:nvSpPr>
        <p:spPr>
          <a:xfrm>
            <a:off x="4143375" y="8"/>
            <a:ext cx="3170238" cy="479425"/>
          </a:xfrm>
          <a:prstGeom prst="rect">
            <a:avLst/>
          </a:prstGeom>
        </p:spPr>
        <p:txBody>
          <a:bodyPr vert="horz" lIns="91346" tIns="45674" rIns="91346" bIns="45674" rtlCol="0"/>
          <a:lstStyle>
            <a:lvl1pPr algn="r">
              <a:defRPr sz="1200"/>
            </a:lvl1pPr>
          </a:lstStyle>
          <a:p>
            <a:r>
              <a:rPr lang="en-US"/>
              <a:t>.</a:t>
            </a:r>
          </a:p>
        </p:txBody>
      </p:sp>
      <p:sp>
        <p:nvSpPr>
          <p:cNvPr id="4" name="Footer Placeholder 3"/>
          <p:cNvSpPr>
            <a:spLocks noGrp="1"/>
          </p:cNvSpPr>
          <p:nvPr>
            <p:ph type="ftr" sz="quarter" idx="2"/>
          </p:nvPr>
        </p:nvSpPr>
        <p:spPr>
          <a:xfrm>
            <a:off x="7" y="9120195"/>
            <a:ext cx="3170238" cy="479425"/>
          </a:xfrm>
          <a:prstGeom prst="rect">
            <a:avLst/>
          </a:prstGeom>
        </p:spPr>
        <p:txBody>
          <a:bodyPr vert="horz" lIns="91346" tIns="45674" rIns="91346" bIns="4567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95"/>
            <a:ext cx="3170238" cy="479425"/>
          </a:xfrm>
          <a:prstGeom prst="rect">
            <a:avLst/>
          </a:prstGeom>
        </p:spPr>
        <p:txBody>
          <a:bodyPr vert="horz" lIns="91346" tIns="45674" rIns="91346" bIns="45674" rtlCol="0" anchor="b"/>
          <a:lstStyle>
            <a:lvl1pPr algn="r">
              <a:defRPr sz="1200"/>
            </a:lvl1pPr>
          </a:lstStyle>
          <a:p>
            <a:fld id="{9759EDAF-BCE7-4BA8-AAAD-3CE734113157}" type="slidenum">
              <a:rPr lang="en-US" smtClean="0"/>
              <a:pPr/>
              <a:t>‹#›</a:t>
            </a:fld>
            <a:endParaRPr lang="en-US"/>
          </a:p>
        </p:txBody>
      </p:sp>
    </p:spTree>
    <p:extLst>
      <p:ext uri="{BB962C8B-B14F-4D97-AF65-F5344CB8AC3E}">
        <p14:creationId xmlns:p14="http://schemas.microsoft.com/office/powerpoint/2010/main" val="20679133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63" tIns="48282" rIns="96563" bIns="4828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563" tIns="48282" rIns="96563" bIns="48282" rtlCol="0"/>
          <a:lstStyle>
            <a:lvl1pPr algn="r">
              <a:defRPr sz="1300"/>
            </a:lvl1pPr>
          </a:lstStyle>
          <a:p>
            <a:r>
              <a:rPr lang="en-US"/>
              <a:t>.</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563" tIns="48282" rIns="96563" bIns="48282"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563" tIns="48282" rIns="96563" bIns="482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563" tIns="48282" rIns="96563" bIns="4828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563" tIns="48282" rIns="96563" bIns="48282" rtlCol="0" anchor="b"/>
          <a:lstStyle>
            <a:lvl1pPr algn="r">
              <a:defRPr sz="1300"/>
            </a:lvl1pPr>
          </a:lstStyle>
          <a:p>
            <a:fld id="{2DC5EFDE-B154-44B1-AFF8-E111A51CC2E0}" type="slidenum">
              <a:rPr lang="en-US" smtClean="0"/>
              <a:pPr/>
              <a:t>‹#›</a:t>
            </a:fld>
            <a:endParaRPr lang="en-US"/>
          </a:p>
        </p:txBody>
      </p:sp>
    </p:spTree>
    <p:extLst>
      <p:ext uri="{BB962C8B-B14F-4D97-AF65-F5344CB8AC3E}">
        <p14:creationId xmlns:p14="http://schemas.microsoft.com/office/powerpoint/2010/main" val="417345216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5014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dirty="0"/>
              <a:t>Review the directions on the slide with participants. Based on the Ms. Rivera lesson each group charted, instruct each group to find the corresponding section for the same lesson in the Tool 4 Example.</a:t>
            </a:r>
          </a:p>
          <a:p>
            <a:pPr marL="0" indent="0">
              <a:buFont typeface="Arial" panose="020B0604020202020204" pitchFamily="34" charset="0"/>
              <a:buNone/>
            </a:pPr>
            <a:r>
              <a:rPr lang="en-US" dirty="0"/>
              <a:t>Ms. Rivera reviewed: SEPs, ELA and math connections</a:t>
            </a:r>
          </a:p>
          <a:p>
            <a:endParaRPr lang="en-US" dirty="0"/>
          </a:p>
          <a:p>
            <a:r>
              <a:rPr lang="en-US" dirty="0"/>
              <a:t>Participants should review the Connections to Common Core cards for ELA/Literacy and Mathematics that were first shared during Tool 1 and set aside until now. Identify the ELA/Literacy and Mathematics connections cards that align with the PEs for this instructional  sequence.</a:t>
            </a:r>
          </a:p>
          <a:p>
            <a:endParaRPr lang="en-US" dirty="0"/>
          </a:p>
          <a:p>
            <a:r>
              <a:rPr lang="en-US" dirty="0"/>
              <a:t>Note: Look for Common Core cards aligned with MS---LS2---2. There are five ELA/Literacy cards and one Mathematics card that align.</a:t>
            </a:r>
          </a:p>
          <a:p>
            <a:endParaRPr lang="en-US" dirty="0"/>
          </a:p>
          <a:p>
            <a:r>
              <a:rPr lang="en-US" dirty="0"/>
              <a:t>Tell the participants to compare their charts with the Tool 4 Example.</a:t>
            </a:r>
          </a:p>
        </p:txBody>
      </p:sp>
      <p:sp>
        <p:nvSpPr>
          <p:cNvPr id="4" name="Slide Number Placeholder 3"/>
          <p:cNvSpPr>
            <a:spLocks noGrp="1"/>
          </p:cNvSpPr>
          <p:nvPr>
            <p:ph type="sldNum" sz="quarter" idx="10"/>
          </p:nvPr>
        </p:nvSpPr>
        <p:spPr/>
        <p:txBody>
          <a:bodyPr/>
          <a:lstStyle/>
          <a:p>
            <a:fld id="{65E031FB-098F-4773-A565-365CD4D51A18}" type="slidenum">
              <a:rPr lang="en-US" smtClean="0"/>
              <a:t>15</a:t>
            </a:fld>
            <a:endParaRPr lang="en-US"/>
          </a:p>
        </p:txBody>
      </p:sp>
    </p:spTree>
    <p:extLst>
      <p:ext uri="{BB962C8B-B14F-4D97-AF65-F5344CB8AC3E}">
        <p14:creationId xmlns:p14="http://schemas.microsoft.com/office/powerpoint/2010/main" val="141584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pPr/>
              <a:t>17</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
        <p:nvSpPr>
          <p:cNvPr id="8" name="Date Placeholder 7"/>
          <p:cNvSpPr>
            <a:spLocks noGrp="1"/>
          </p:cNvSpPr>
          <p:nvPr>
            <p:ph type="dt" idx="14"/>
          </p:nvPr>
        </p:nvSpPr>
        <p:spPr/>
        <p:txBody>
          <a:bodyPr/>
          <a:lstStyle/>
          <a:p>
            <a:r>
              <a:rPr lang="en-US"/>
              <a:t>.</a:t>
            </a:r>
          </a:p>
        </p:txBody>
      </p:sp>
    </p:spTree>
    <p:extLst>
      <p:ext uri="{BB962C8B-B14F-4D97-AF65-F5344CB8AC3E}">
        <p14:creationId xmlns:p14="http://schemas.microsoft.com/office/powerpoint/2010/main" val="414649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Slide Number Placeholder 4"/>
          <p:cNvSpPr>
            <a:spLocks noGrp="1"/>
          </p:cNvSpPr>
          <p:nvPr>
            <p:ph type="sldNum" sz="quarter" idx="11"/>
          </p:nvPr>
        </p:nvSpPr>
        <p:spPr/>
        <p:txBody>
          <a:bodyPr/>
          <a:lstStyle/>
          <a:p>
            <a:fld id="{2DC5EFDE-B154-44B1-AFF8-E111A51CC2E0}" type="slidenum">
              <a:rPr lang="en-US" smtClean="0"/>
              <a:pPr/>
              <a:t>18</a:t>
            </a:fld>
            <a:endParaRPr lang="en-US"/>
          </a:p>
        </p:txBody>
      </p:sp>
    </p:spTree>
    <p:extLst>
      <p:ext uri="{BB962C8B-B14F-4D97-AF65-F5344CB8AC3E}">
        <p14:creationId xmlns:p14="http://schemas.microsoft.com/office/powerpoint/2010/main" val="220460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031FB-098F-4773-A565-365CD4D51A18}" type="slidenum">
              <a:rPr lang="en-US" smtClean="0"/>
              <a:t>2</a:t>
            </a:fld>
            <a:endParaRPr lang="en-US"/>
          </a:p>
        </p:txBody>
      </p:sp>
    </p:spTree>
    <p:extLst>
      <p:ext uri="{BB962C8B-B14F-4D97-AF65-F5344CB8AC3E}">
        <p14:creationId xmlns:p14="http://schemas.microsoft.com/office/powerpoint/2010/main" val="156334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E031FB-098F-4773-A565-365CD4D51A18}" type="slidenum">
              <a:rPr lang="en-US" smtClean="0"/>
              <a:t>3</a:t>
            </a:fld>
            <a:endParaRPr lang="en-US"/>
          </a:p>
        </p:txBody>
      </p:sp>
    </p:spTree>
    <p:extLst>
      <p:ext uri="{BB962C8B-B14F-4D97-AF65-F5344CB8AC3E}">
        <p14:creationId xmlns:p14="http://schemas.microsoft.com/office/powerpoint/2010/main" val="134846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E031FB-098F-4773-A565-365CD4D51A18}" type="slidenum">
              <a:rPr lang="en-US" smtClean="0"/>
              <a:t>4</a:t>
            </a:fld>
            <a:endParaRPr lang="en-US"/>
          </a:p>
        </p:txBody>
      </p:sp>
    </p:spTree>
    <p:extLst>
      <p:ext uri="{BB962C8B-B14F-4D97-AF65-F5344CB8AC3E}">
        <p14:creationId xmlns:p14="http://schemas.microsoft.com/office/powerpoint/2010/main" val="225594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pPr/>
              <a:t>6</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
        <p:nvSpPr>
          <p:cNvPr id="8" name="Date Placeholder 7"/>
          <p:cNvSpPr>
            <a:spLocks noGrp="1"/>
          </p:cNvSpPr>
          <p:nvPr>
            <p:ph type="dt" idx="14"/>
          </p:nvPr>
        </p:nvSpPr>
        <p:spPr/>
        <p:txBody>
          <a:bodyPr/>
          <a:lstStyle/>
          <a:p>
            <a:r>
              <a:rPr lang="en-US"/>
              <a:t>.</a:t>
            </a:r>
          </a:p>
        </p:txBody>
      </p:sp>
    </p:spTree>
    <p:extLst>
      <p:ext uri="{BB962C8B-B14F-4D97-AF65-F5344CB8AC3E}">
        <p14:creationId xmlns:p14="http://schemas.microsoft.com/office/powerpoint/2010/main" val="62539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Slide Number Placeholder 4"/>
          <p:cNvSpPr>
            <a:spLocks noGrp="1"/>
          </p:cNvSpPr>
          <p:nvPr>
            <p:ph type="sldNum" sz="quarter" idx="11"/>
          </p:nvPr>
        </p:nvSpPr>
        <p:spPr/>
        <p:txBody>
          <a:bodyPr/>
          <a:lstStyle/>
          <a:p>
            <a:fld id="{2DC5EFDE-B154-44B1-AFF8-E111A51CC2E0}" type="slidenum">
              <a:rPr lang="en-US" smtClean="0"/>
              <a:pPr/>
              <a:t>9</a:t>
            </a:fld>
            <a:endParaRPr lang="en-US"/>
          </a:p>
        </p:txBody>
      </p:sp>
    </p:spTree>
    <p:extLst>
      <p:ext uri="{BB962C8B-B14F-4D97-AF65-F5344CB8AC3E}">
        <p14:creationId xmlns:p14="http://schemas.microsoft.com/office/powerpoint/2010/main" val="108573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Slide Number Placeholder 4"/>
          <p:cNvSpPr>
            <a:spLocks noGrp="1"/>
          </p:cNvSpPr>
          <p:nvPr>
            <p:ph type="sldNum" sz="quarter" idx="11"/>
          </p:nvPr>
        </p:nvSpPr>
        <p:spPr/>
        <p:txBody>
          <a:bodyPr/>
          <a:lstStyle/>
          <a:p>
            <a:fld id="{2DC5EFDE-B154-44B1-AFF8-E111A51CC2E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pPr/>
              <a:t>11</a:t>
            </a:fld>
            <a:endParaRPr lang="en-US"/>
          </a:p>
        </p:txBody>
      </p:sp>
    </p:spTree>
    <p:extLst>
      <p:ext uri="{BB962C8B-B14F-4D97-AF65-F5344CB8AC3E}">
        <p14:creationId xmlns:p14="http://schemas.microsoft.com/office/powerpoint/2010/main" val="277843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pPr/>
              <a:t>12</a:t>
            </a:fld>
            <a:endParaRPr lang="en-US"/>
          </a:p>
        </p:txBody>
      </p:sp>
    </p:spTree>
    <p:extLst>
      <p:ext uri="{BB962C8B-B14F-4D97-AF65-F5344CB8AC3E}">
        <p14:creationId xmlns:p14="http://schemas.microsoft.com/office/powerpoint/2010/main" val="277843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165202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230470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241777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362845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233128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105968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170703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150572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337364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209906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E7653-BD3D-498C-92E8-BA3B40CC52BB}"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AF3F6-8A6A-4418-9993-111AE1005D49}" type="slidenum">
              <a:rPr lang="en-US" smtClean="0"/>
              <a:pPr/>
              <a:t>‹#›</a:t>
            </a:fld>
            <a:endParaRPr lang="en-US"/>
          </a:p>
        </p:txBody>
      </p:sp>
    </p:spTree>
    <p:extLst>
      <p:ext uri="{BB962C8B-B14F-4D97-AF65-F5344CB8AC3E}">
        <p14:creationId xmlns:p14="http://schemas.microsoft.com/office/powerpoint/2010/main" val="68939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E7653-BD3D-498C-92E8-BA3B40CC52BB}" type="datetimeFigureOut">
              <a:rPr lang="en-US" smtClean="0"/>
              <a:pPr/>
              <a:t>10/21/2018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AF3F6-8A6A-4418-9993-111AE1005D49}" type="slidenum">
              <a:rPr lang="en-US" smtClean="0"/>
              <a:pPr/>
              <a:t>‹#›</a:t>
            </a:fld>
            <a:endParaRPr lang="en-US"/>
          </a:p>
        </p:txBody>
      </p:sp>
    </p:spTree>
    <p:extLst>
      <p:ext uri="{BB962C8B-B14F-4D97-AF65-F5344CB8AC3E}">
        <p14:creationId xmlns:p14="http://schemas.microsoft.com/office/powerpoint/2010/main" val="995770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emf"/><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8.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12.jpeg"/><Relationship Id="rId5" Type="http://schemas.openxmlformats.org/officeDocument/2006/relationships/image" Target="../media/image24.png"/><Relationship Id="rId10" Type="http://schemas.openxmlformats.org/officeDocument/2006/relationships/image" Target="../media/image11.jpeg"/><Relationship Id="rId4" Type="http://schemas.openxmlformats.org/officeDocument/2006/relationships/image" Target="../media/image2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914402"/>
            <a:ext cx="8686800" cy="1470025"/>
          </a:xfrm>
        </p:spPr>
        <p:txBody>
          <a:bodyPr>
            <a:normAutofit fontScale="90000"/>
          </a:bodyPr>
          <a:lstStyle/>
          <a:p>
            <a:r>
              <a:rPr lang="en-US" sz="4800" b="1" dirty="0"/>
              <a:t>Five Tools and Processes for </a:t>
            </a:r>
            <a:br>
              <a:rPr lang="en-US" sz="4800" b="1" dirty="0"/>
            </a:br>
            <a:r>
              <a:rPr lang="en-US" sz="4800" b="1" dirty="0"/>
              <a:t>Translating the NGSS into Instruction and Classroom Assessment</a:t>
            </a:r>
          </a:p>
        </p:txBody>
      </p:sp>
      <p:sp>
        <p:nvSpPr>
          <p:cNvPr id="4" name="Text Placeholder 3"/>
          <p:cNvSpPr>
            <a:spLocks noGrp="1"/>
          </p:cNvSpPr>
          <p:nvPr>
            <p:ph type="subTitle" idx="1"/>
          </p:nvPr>
        </p:nvSpPr>
        <p:spPr>
          <a:xfrm>
            <a:off x="304800" y="2941732"/>
            <a:ext cx="8686800" cy="1935068"/>
          </a:xfrm>
        </p:spPr>
        <p:txBody>
          <a:bodyPr>
            <a:normAutofit fontScale="92500" lnSpcReduction="10000"/>
          </a:bodyPr>
          <a:lstStyle/>
          <a:p>
            <a:pPr marL="1257155" indent="-1257155">
              <a:spcBef>
                <a:spcPts val="0"/>
              </a:spcBef>
            </a:pPr>
            <a:r>
              <a:rPr lang="en-US" sz="3500" dirty="0">
                <a:solidFill>
                  <a:schemeClr val="tx1"/>
                </a:solidFill>
              </a:rPr>
              <a:t>Tool 4: </a:t>
            </a:r>
          </a:p>
          <a:p>
            <a:pPr marL="1257155" indent="-1257155">
              <a:spcBef>
                <a:spcPts val="0"/>
              </a:spcBef>
            </a:pPr>
            <a:r>
              <a:rPr lang="en-US" sz="3500" dirty="0">
                <a:solidFill>
                  <a:schemeClr val="tx1"/>
                </a:solidFill>
              </a:rPr>
              <a:t>Using the 5E Instructional Model</a:t>
            </a:r>
          </a:p>
          <a:p>
            <a:pPr marL="1257155" indent="-1257155">
              <a:spcBef>
                <a:spcPts val="0"/>
              </a:spcBef>
            </a:pPr>
            <a:r>
              <a:rPr lang="en-US" sz="3500" dirty="0">
                <a:solidFill>
                  <a:schemeClr val="tx1"/>
                </a:solidFill>
              </a:rPr>
              <a:t> to Design Learning Sequences</a:t>
            </a:r>
          </a:p>
          <a:p>
            <a:r>
              <a:rPr lang="en-US" dirty="0">
                <a:solidFill>
                  <a:schemeClr val="tx1"/>
                </a:solidFill>
              </a:rPr>
              <a:t> </a:t>
            </a:r>
          </a:p>
          <a:p>
            <a:pPr algn="l"/>
            <a:endParaRPr lang="en-US" sz="7300" dirty="0">
              <a:solidFill>
                <a:schemeClr val="tx1"/>
              </a:solidFill>
            </a:endParaRPr>
          </a:p>
        </p:txBody>
      </p:sp>
      <p:sp>
        <p:nvSpPr>
          <p:cNvPr id="2" name="Slide Number Placeholder 1"/>
          <p:cNvSpPr>
            <a:spLocks noGrp="1"/>
          </p:cNvSpPr>
          <p:nvPr>
            <p:ph type="sldNum" sz="quarter" idx="12"/>
          </p:nvPr>
        </p:nvSpPr>
        <p:spPr/>
        <p:txBody>
          <a:bodyPr/>
          <a:lstStyle/>
          <a:p>
            <a:fld id="{E5FD466C-A846-4137-A191-031693B0489B}" type="slidenum">
              <a:rPr lang="en-US" smtClean="0"/>
              <a:pPr/>
              <a:t>1</a:t>
            </a:fld>
            <a:endParaRPr lang="en-US" dirty="0"/>
          </a:p>
        </p:txBody>
      </p:sp>
      <p:grpSp>
        <p:nvGrpSpPr>
          <p:cNvPr id="5" name="Group 4">
            <a:extLst>
              <a:ext uri="{FF2B5EF4-FFF2-40B4-BE49-F238E27FC236}">
                <a16:creationId xmlns:a16="http://schemas.microsoft.com/office/drawing/2014/main" id="{DA4A40F6-32AF-480F-96E9-9FB59180FD54}"/>
              </a:ext>
            </a:extLst>
          </p:cNvPr>
          <p:cNvGrpSpPr>
            <a:grpSpLocks noChangeAspect="1"/>
          </p:cNvGrpSpPr>
          <p:nvPr/>
        </p:nvGrpSpPr>
        <p:grpSpPr>
          <a:xfrm>
            <a:off x="392509" y="5247640"/>
            <a:ext cx="8358981" cy="551407"/>
            <a:chOff x="2486813" y="6292623"/>
            <a:chExt cx="7476797" cy="493213"/>
          </a:xfrm>
        </p:grpSpPr>
        <p:pic>
          <p:nvPicPr>
            <p:cNvPr id="6" name="Picture 5" descr="Image result for BSCS logo">
              <a:extLst>
                <a:ext uri="{FF2B5EF4-FFF2-40B4-BE49-F238E27FC236}">
                  <a16:creationId xmlns:a16="http://schemas.microsoft.com/office/drawing/2014/main" id="{710F47A9-2DCD-419E-9747-13FE915BE8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8" name="Picture 7" descr="Image result for american museum of natural history logo">
              <a:extLst>
                <a:ext uri="{FF2B5EF4-FFF2-40B4-BE49-F238E27FC236}">
                  <a16:creationId xmlns:a16="http://schemas.microsoft.com/office/drawing/2014/main" id="{5808478C-CD9F-43F7-A5EE-7890B13CCC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9" name="Picture 8" descr="C:\Users\Cgay\AppData\Local\Microsoft\Windows\INetCache\Content.MSO\CB5FEEC8.tmp">
              <a:extLst>
                <a:ext uri="{FF2B5EF4-FFF2-40B4-BE49-F238E27FC236}">
                  <a16:creationId xmlns:a16="http://schemas.microsoft.com/office/drawing/2014/main" id="{F5584172-400B-4068-A93B-955AC8C9CBD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92947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to the NGSS</a:t>
            </a:r>
          </a:p>
        </p:txBody>
      </p:sp>
      <p:sp>
        <p:nvSpPr>
          <p:cNvPr id="3" name="Content Placeholder 2"/>
          <p:cNvSpPr>
            <a:spLocks noGrp="1"/>
          </p:cNvSpPr>
          <p:nvPr>
            <p:ph idx="1"/>
          </p:nvPr>
        </p:nvSpPr>
        <p:spPr/>
        <p:txBody>
          <a:bodyPr>
            <a:normAutofit/>
          </a:bodyPr>
          <a:lstStyle/>
          <a:p>
            <a:r>
              <a:rPr lang="en-US" dirty="0"/>
              <a:t>As a group, review the lesson you charted from Ms. Rivera’s 5E sequence</a:t>
            </a:r>
          </a:p>
          <a:p>
            <a:r>
              <a:rPr lang="en-US" dirty="0"/>
              <a:t>Use colored sticky-notes to code for evidence in your chart of NGSS alignment</a:t>
            </a:r>
          </a:p>
          <a:p>
            <a:pPr lvl="1"/>
            <a:r>
              <a:rPr lang="en-US" dirty="0"/>
              <a:t>DCIs (orange)</a:t>
            </a:r>
          </a:p>
          <a:p>
            <a:pPr lvl="1"/>
            <a:r>
              <a:rPr lang="en-US" dirty="0"/>
              <a:t>SEPs (blue)</a:t>
            </a:r>
          </a:p>
          <a:p>
            <a:pPr lvl="1"/>
            <a:r>
              <a:rPr lang="en-US" dirty="0"/>
              <a:t>CCCs (green)</a:t>
            </a:r>
          </a:p>
          <a:p>
            <a:pPr lvl="1"/>
            <a:r>
              <a:rPr lang="en-US" dirty="0"/>
              <a:t>Connections to NOS and ETAS (purple)</a:t>
            </a:r>
          </a:p>
          <a:p>
            <a:endParaRPr lang="en-US" dirty="0"/>
          </a:p>
        </p:txBody>
      </p:sp>
      <p:grpSp>
        <p:nvGrpSpPr>
          <p:cNvPr id="4" name="Group 3">
            <a:extLst>
              <a:ext uri="{FF2B5EF4-FFF2-40B4-BE49-F238E27FC236}">
                <a16:creationId xmlns:a16="http://schemas.microsoft.com/office/drawing/2014/main" id="{20D8589D-26A4-4436-8127-D842909ADB2B}"/>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0920E9CB-859A-4755-86CF-DD09E54A601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57B73F1B-91DD-4148-A62D-3C5D367A22B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5D109F9F-C7B8-44B5-A554-204FDCEAD24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41121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Alignment with 5E Model</a:t>
            </a:r>
          </a:p>
        </p:txBody>
      </p:sp>
      <p:sp>
        <p:nvSpPr>
          <p:cNvPr id="3" name="Content Placeholder 2"/>
          <p:cNvSpPr>
            <a:spLocks noGrp="1"/>
          </p:cNvSpPr>
          <p:nvPr>
            <p:ph idx="1"/>
          </p:nvPr>
        </p:nvSpPr>
        <p:spPr>
          <a:xfrm>
            <a:off x="457200" y="1676400"/>
            <a:ext cx="8382000" cy="4800600"/>
          </a:xfrm>
        </p:spPr>
        <p:txBody>
          <a:bodyPr>
            <a:normAutofit/>
          </a:bodyPr>
          <a:lstStyle/>
          <a:p>
            <a:r>
              <a:rPr lang="en-US" dirty="0"/>
              <a:t>Use the handout to identify what is consistent and what is inconsistent with the 5E model. </a:t>
            </a:r>
          </a:p>
          <a:p>
            <a:endParaRPr lang="en-US" dirty="0"/>
          </a:p>
          <a:p>
            <a:r>
              <a:rPr lang="en-US" dirty="0"/>
              <a:t>On your chart, underline key words or phrases that are consistent with the “E” of your lesson.</a:t>
            </a:r>
          </a:p>
          <a:p>
            <a:endParaRPr lang="en-US" dirty="0"/>
          </a:p>
        </p:txBody>
      </p:sp>
      <p:grpSp>
        <p:nvGrpSpPr>
          <p:cNvPr id="4" name="Group 3">
            <a:extLst>
              <a:ext uri="{FF2B5EF4-FFF2-40B4-BE49-F238E27FC236}">
                <a16:creationId xmlns:a16="http://schemas.microsoft.com/office/drawing/2014/main" id="{A4DA79E3-6DBF-44FB-9F95-7AA064A0CFFE}"/>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B03FCBA1-C3FA-41BB-B665-E51DE8DCFDB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6B24EF58-666F-47E0-9698-007106EA29A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EC8E0F14-DFBE-488F-A5AF-227C2B712FA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20670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Connections to Tool 3</a:t>
            </a:r>
          </a:p>
        </p:txBody>
      </p:sp>
      <p:sp>
        <p:nvSpPr>
          <p:cNvPr id="3" name="Content Placeholder 2"/>
          <p:cNvSpPr>
            <a:spLocks noGrp="1"/>
          </p:cNvSpPr>
          <p:nvPr>
            <p:ph idx="1"/>
          </p:nvPr>
        </p:nvSpPr>
        <p:spPr>
          <a:xfrm>
            <a:off x="457200" y="1219200"/>
            <a:ext cx="8382000" cy="5257800"/>
          </a:xfrm>
        </p:spPr>
        <p:txBody>
          <a:bodyPr>
            <a:normAutofit fontScale="85000" lnSpcReduction="20000"/>
          </a:bodyPr>
          <a:lstStyle/>
          <a:p>
            <a:pPr marL="0" indent="0">
              <a:buNone/>
            </a:pPr>
            <a:r>
              <a:rPr lang="en-US" dirty="0"/>
              <a:t>Tool 3 helped develop the storyline. Tool 4 will help develop the instructional sequence that supports teaching the storyline. </a:t>
            </a:r>
          </a:p>
          <a:p>
            <a:pPr marL="0" indent="0">
              <a:buNone/>
            </a:pPr>
            <a:endParaRPr lang="en-US" dirty="0"/>
          </a:p>
          <a:p>
            <a:pPr marL="0" indent="0">
              <a:buNone/>
            </a:pPr>
            <a:r>
              <a:rPr lang="en-US" dirty="0"/>
              <a:t>As you use Tool 4, </a:t>
            </a:r>
          </a:p>
          <a:p>
            <a:r>
              <a:rPr lang="en-US" dirty="0"/>
              <a:t>Keep the phenomenon in mind at all times.</a:t>
            </a:r>
          </a:p>
          <a:p>
            <a:r>
              <a:rPr lang="en-US" dirty="0"/>
              <a:t>If an idea is not related to the phenomenon, it is distracting.</a:t>
            </a:r>
          </a:p>
          <a:p>
            <a:r>
              <a:rPr lang="en-US" dirty="0"/>
              <a:t>Do not include activities or ideas just because they are “interesting.”</a:t>
            </a:r>
          </a:p>
          <a:p>
            <a:r>
              <a:rPr lang="en-US" dirty="0"/>
              <a:t>Review the storyline often.</a:t>
            </a:r>
          </a:p>
          <a:p>
            <a:r>
              <a:rPr lang="en-US" dirty="0"/>
              <a:t>Include guiding questions for each activity. This will help you and your students stay focused.</a:t>
            </a:r>
          </a:p>
        </p:txBody>
      </p:sp>
      <p:grpSp>
        <p:nvGrpSpPr>
          <p:cNvPr id="4" name="Group 3">
            <a:extLst>
              <a:ext uri="{FF2B5EF4-FFF2-40B4-BE49-F238E27FC236}">
                <a16:creationId xmlns:a16="http://schemas.microsoft.com/office/drawing/2014/main" id="{0CBC824B-E8E5-4CF3-B147-A06F2E504488}"/>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DA9F8F0F-727A-4C59-8697-EF2DE6E0A0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C95FCD2D-2A86-4D69-833C-E88FAC3E90D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BF63A3B0-5805-412F-9BC0-95FE1917342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67121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Tool 4</a:t>
            </a:r>
          </a:p>
        </p:txBody>
      </p:sp>
      <p:graphicFrame>
        <p:nvGraphicFramePr>
          <p:cNvPr id="5" name="Content Placeholder 4"/>
          <p:cNvGraphicFramePr>
            <a:graphicFrameLocks/>
          </p:cNvGraphicFramePr>
          <p:nvPr>
            <p:extLst>
              <p:ext uri="{D42A27DB-BD31-4B8C-83A1-F6EECF244321}">
                <p14:modId xmlns:p14="http://schemas.microsoft.com/office/powerpoint/2010/main" val="2331792559"/>
              </p:ext>
            </p:extLst>
          </p:nvPr>
        </p:nvGraphicFramePr>
        <p:xfrm>
          <a:off x="3581400" y="1447800"/>
          <a:ext cx="4038600" cy="4190999"/>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96089">
                <a:tc gridSpan="3">
                  <a:txBody>
                    <a:bodyPr/>
                    <a:lstStyle/>
                    <a:p>
                      <a:r>
                        <a:rPr lang="en-US" dirty="0"/>
                        <a:t>Part 2</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950614">
                <a:tc>
                  <a:txBody>
                    <a:bodyPr/>
                    <a:lstStyle/>
                    <a:p>
                      <a:r>
                        <a:rPr lang="en-US" dirty="0"/>
                        <a:t>What teachers are doing</a:t>
                      </a:r>
                    </a:p>
                  </a:txBody>
                  <a:tcPr/>
                </a:tc>
                <a:tc>
                  <a:txBody>
                    <a:bodyPr/>
                    <a:lstStyle/>
                    <a:p>
                      <a:r>
                        <a:rPr lang="en-US" dirty="0"/>
                        <a:t>What</a:t>
                      </a:r>
                      <a:r>
                        <a:rPr lang="en-US" baseline="0" dirty="0"/>
                        <a:t> students are doing</a:t>
                      </a:r>
                      <a:endParaRPr lang="en-US" dirty="0"/>
                    </a:p>
                  </a:txBody>
                  <a:tcPr/>
                </a:tc>
                <a:tc>
                  <a:txBody>
                    <a:bodyPr/>
                    <a:lstStyle/>
                    <a:p>
                      <a:r>
                        <a:rPr lang="en-US" dirty="0"/>
                        <a:t>Science Concepts</a:t>
                      </a:r>
                    </a:p>
                  </a:txBody>
                  <a:tcPr/>
                </a:tc>
                <a:extLst>
                  <a:ext uri="{0D108BD9-81ED-4DB2-BD59-A6C34878D82A}">
                    <a16:rowId xmlns:a16="http://schemas.microsoft.com/office/drawing/2014/main" val="10001"/>
                  </a:ext>
                </a:extLst>
              </a:tr>
              <a:tr h="71107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1107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107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71107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Left Arrow 5"/>
          <p:cNvSpPr/>
          <p:nvPr/>
        </p:nvSpPr>
        <p:spPr>
          <a:xfrm>
            <a:off x="3657600" y="2971800"/>
            <a:ext cx="2590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629400" y="2895600"/>
            <a:ext cx="457200" cy="2286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796059651"/>
              </p:ext>
            </p:extLst>
          </p:nvPr>
        </p:nvGraphicFramePr>
        <p:xfrm>
          <a:off x="381000" y="1447800"/>
          <a:ext cx="2971800" cy="4242449"/>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91931">
                <a:tc gridSpan="2">
                  <a:txBody>
                    <a:bodyPr/>
                    <a:lstStyle/>
                    <a:p>
                      <a:r>
                        <a:rPr lang="en-US" dirty="0"/>
                        <a:t>Part 1</a:t>
                      </a:r>
                    </a:p>
                  </a:txBody>
                  <a:tcPr/>
                </a:tc>
                <a:tc hMerge="1">
                  <a:txBody>
                    <a:bodyPr/>
                    <a:lstStyle/>
                    <a:p>
                      <a:endParaRPr lang="en-US"/>
                    </a:p>
                  </a:txBody>
                  <a:tcPr/>
                </a:tc>
                <a:extLst>
                  <a:ext uri="{0D108BD9-81ED-4DB2-BD59-A6C34878D82A}">
                    <a16:rowId xmlns:a16="http://schemas.microsoft.com/office/drawing/2014/main" val="10000"/>
                  </a:ext>
                </a:extLst>
              </a:tr>
              <a:tr h="291931">
                <a:tc>
                  <a:txBody>
                    <a:bodyPr/>
                    <a:lstStyle/>
                    <a:p>
                      <a:r>
                        <a:rPr lang="en-US" dirty="0"/>
                        <a:t>Title</a:t>
                      </a:r>
                    </a:p>
                  </a:txBody>
                  <a:tcPr/>
                </a:tc>
                <a:tc>
                  <a:txBody>
                    <a:bodyPr/>
                    <a:lstStyle/>
                    <a:p>
                      <a:endParaRPr lang="en-US" dirty="0"/>
                    </a:p>
                  </a:txBody>
                  <a:tcPr/>
                </a:tc>
                <a:extLst>
                  <a:ext uri="{0D108BD9-81ED-4DB2-BD59-A6C34878D82A}">
                    <a16:rowId xmlns:a16="http://schemas.microsoft.com/office/drawing/2014/main" val="10001"/>
                  </a:ext>
                </a:extLst>
              </a:tr>
              <a:tr h="503880">
                <a:tc>
                  <a:txBody>
                    <a:bodyPr/>
                    <a:lstStyle/>
                    <a:p>
                      <a:r>
                        <a:rPr lang="en-US" dirty="0"/>
                        <a:t>Key Resources</a:t>
                      </a:r>
                    </a:p>
                  </a:txBody>
                  <a:tcPr/>
                </a:tc>
                <a:tc>
                  <a:txBody>
                    <a:bodyPr/>
                    <a:lstStyle/>
                    <a:p>
                      <a:endParaRPr lang="en-US" dirty="0"/>
                    </a:p>
                  </a:txBody>
                  <a:tcPr/>
                </a:tc>
                <a:extLst>
                  <a:ext uri="{0D108BD9-81ED-4DB2-BD59-A6C34878D82A}">
                    <a16:rowId xmlns:a16="http://schemas.microsoft.com/office/drawing/2014/main" val="10002"/>
                  </a:ext>
                </a:extLst>
              </a:tr>
              <a:tr h="503880">
                <a:tc>
                  <a:txBody>
                    <a:bodyPr/>
                    <a:lstStyle/>
                    <a:p>
                      <a:r>
                        <a:rPr lang="en-US" dirty="0"/>
                        <a:t>SEP; DCI; CCC</a:t>
                      </a:r>
                    </a:p>
                  </a:txBody>
                  <a:tcPr/>
                </a:tc>
                <a:tc>
                  <a:txBody>
                    <a:bodyPr/>
                    <a:lstStyle/>
                    <a:p>
                      <a:endParaRPr lang="en-US" dirty="0"/>
                    </a:p>
                  </a:txBody>
                  <a:tcPr/>
                </a:tc>
                <a:extLst>
                  <a:ext uri="{0D108BD9-81ED-4DB2-BD59-A6C34878D82A}">
                    <a16:rowId xmlns:a16="http://schemas.microsoft.com/office/drawing/2014/main" val="10003"/>
                  </a:ext>
                </a:extLst>
              </a:tr>
              <a:tr h="503880">
                <a:tc>
                  <a:txBody>
                    <a:bodyPr/>
                    <a:lstStyle/>
                    <a:p>
                      <a:r>
                        <a:rPr lang="en-US" dirty="0"/>
                        <a:t>Connections</a:t>
                      </a:r>
                    </a:p>
                  </a:txBody>
                  <a:tcPr/>
                </a:tc>
                <a:tc>
                  <a:txBody>
                    <a:bodyPr/>
                    <a:lstStyle/>
                    <a:p>
                      <a:endParaRPr lang="en-US" dirty="0"/>
                    </a:p>
                  </a:txBody>
                  <a:tcPr/>
                </a:tc>
                <a:extLst>
                  <a:ext uri="{0D108BD9-81ED-4DB2-BD59-A6C34878D82A}">
                    <a16:rowId xmlns:a16="http://schemas.microsoft.com/office/drawing/2014/main" val="10004"/>
                  </a:ext>
                </a:extLst>
              </a:tr>
              <a:tr h="503880">
                <a:tc>
                  <a:txBody>
                    <a:bodyPr/>
                    <a:lstStyle/>
                    <a:p>
                      <a:r>
                        <a:rPr lang="en-US" dirty="0" err="1"/>
                        <a:t>PEs</a:t>
                      </a:r>
                      <a:endParaRPr lang="en-US" dirty="0"/>
                    </a:p>
                  </a:txBody>
                  <a:tcPr/>
                </a:tc>
                <a:tc>
                  <a:txBody>
                    <a:bodyPr/>
                    <a:lstStyle/>
                    <a:p>
                      <a:endParaRPr lang="en-US" dirty="0"/>
                    </a:p>
                  </a:txBody>
                  <a:tcPr/>
                </a:tc>
                <a:extLst>
                  <a:ext uri="{0D108BD9-81ED-4DB2-BD59-A6C34878D82A}">
                    <a16:rowId xmlns:a16="http://schemas.microsoft.com/office/drawing/2014/main" val="10005"/>
                  </a:ext>
                </a:extLst>
              </a:tr>
              <a:tr h="503880">
                <a:tc>
                  <a:txBody>
                    <a:bodyPr/>
                    <a:lstStyle/>
                    <a:p>
                      <a:r>
                        <a:rPr lang="en-US" dirty="0"/>
                        <a:t>Prior Knowledge</a:t>
                      </a:r>
                    </a:p>
                  </a:txBody>
                  <a:tcPr/>
                </a:tc>
                <a:tc>
                  <a:txBody>
                    <a:bodyPr/>
                    <a:lstStyle/>
                    <a:p>
                      <a:endParaRPr lang="en-US" dirty="0"/>
                    </a:p>
                  </a:txBody>
                  <a:tcPr/>
                </a:tc>
                <a:extLst>
                  <a:ext uri="{0D108BD9-81ED-4DB2-BD59-A6C34878D82A}">
                    <a16:rowId xmlns:a16="http://schemas.microsoft.com/office/drawing/2014/main" val="10006"/>
                  </a:ext>
                </a:extLst>
              </a:tr>
              <a:tr h="719129">
                <a:tc>
                  <a:txBody>
                    <a:bodyPr/>
                    <a:lstStyle/>
                    <a:p>
                      <a:r>
                        <a:rPr lang="en-US" dirty="0"/>
                        <a:t>Common</a:t>
                      </a:r>
                      <a:r>
                        <a:rPr lang="en-US" baseline="0" dirty="0"/>
                        <a:t> Student Ideas</a:t>
                      </a:r>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14" name="Left Arrow 13"/>
          <p:cNvSpPr/>
          <p:nvPr/>
        </p:nvSpPr>
        <p:spPr>
          <a:xfrm>
            <a:off x="3657600" y="3657600"/>
            <a:ext cx="2590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3657600" y="4419600"/>
            <a:ext cx="2590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3657600" y="5181600"/>
            <a:ext cx="2590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p:cNvSpPr/>
          <p:nvPr/>
        </p:nvSpPr>
        <p:spPr>
          <a:xfrm>
            <a:off x="7543800" y="1371600"/>
            <a:ext cx="533400" cy="4343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8077200" y="3276600"/>
            <a:ext cx="990600" cy="523220"/>
          </a:xfrm>
          <a:prstGeom prst="rect">
            <a:avLst/>
          </a:prstGeom>
          <a:noFill/>
        </p:spPr>
        <p:txBody>
          <a:bodyPr wrap="square" rtlCol="0">
            <a:spAutoFit/>
          </a:bodyPr>
          <a:lstStyle/>
          <a:p>
            <a:r>
              <a:rPr lang="en-US" sz="2800" dirty="0"/>
              <a:t>NGSS</a:t>
            </a:r>
          </a:p>
        </p:txBody>
      </p:sp>
      <p:grpSp>
        <p:nvGrpSpPr>
          <p:cNvPr id="12" name="Group 11">
            <a:extLst>
              <a:ext uri="{FF2B5EF4-FFF2-40B4-BE49-F238E27FC236}">
                <a16:creationId xmlns:a16="http://schemas.microsoft.com/office/drawing/2014/main" id="{C0F9139D-188C-4077-A2A0-078FAE17690D}"/>
              </a:ext>
            </a:extLst>
          </p:cNvPr>
          <p:cNvGrpSpPr>
            <a:grpSpLocks noChangeAspect="1"/>
          </p:cNvGrpSpPr>
          <p:nvPr/>
        </p:nvGrpSpPr>
        <p:grpSpPr>
          <a:xfrm>
            <a:off x="3009901" y="6569272"/>
            <a:ext cx="3124199" cy="206090"/>
            <a:chOff x="2486813" y="6292623"/>
            <a:chExt cx="7476797" cy="493213"/>
          </a:xfrm>
        </p:grpSpPr>
        <p:pic>
          <p:nvPicPr>
            <p:cNvPr id="13" name="Picture 12" descr="Image result for BSCS logo">
              <a:extLst>
                <a:ext uri="{FF2B5EF4-FFF2-40B4-BE49-F238E27FC236}">
                  <a16:creationId xmlns:a16="http://schemas.microsoft.com/office/drawing/2014/main" id="{6DE63FF1-0F66-429F-9F7D-77FCEC4B8B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20" name="Picture 19" descr="Image result for american museum of natural history logo">
              <a:extLst>
                <a:ext uri="{FF2B5EF4-FFF2-40B4-BE49-F238E27FC236}">
                  <a16:creationId xmlns:a16="http://schemas.microsoft.com/office/drawing/2014/main" id="{CC0D31DD-6C02-4307-B5ED-F95B10EC92E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21" name="Picture 20" descr="C:\Users\Cgay\AppData\Local\Microsoft\Windows\INetCache\Content.MSO\CB5FEEC8.tmp">
              <a:extLst>
                <a:ext uri="{FF2B5EF4-FFF2-40B4-BE49-F238E27FC236}">
                  <a16:creationId xmlns:a16="http://schemas.microsoft.com/office/drawing/2014/main" id="{A0321E27-F65E-4264-AC8A-57BA191CCC8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92154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190A-6239-4356-9BE4-9E161F5E5987}"/>
              </a:ext>
            </a:extLst>
          </p:cNvPr>
          <p:cNvSpPr>
            <a:spLocks noGrp="1"/>
          </p:cNvSpPr>
          <p:nvPr>
            <p:ph type="title"/>
          </p:nvPr>
        </p:nvSpPr>
        <p:spPr/>
        <p:txBody>
          <a:bodyPr/>
          <a:lstStyle/>
          <a:p>
            <a:r>
              <a:rPr lang="en-US" dirty="0"/>
              <a:t>Tool 4 Example</a:t>
            </a:r>
          </a:p>
        </p:txBody>
      </p:sp>
      <p:grpSp>
        <p:nvGrpSpPr>
          <p:cNvPr id="5" name="Group 4">
            <a:extLst>
              <a:ext uri="{FF2B5EF4-FFF2-40B4-BE49-F238E27FC236}">
                <a16:creationId xmlns:a16="http://schemas.microsoft.com/office/drawing/2014/main" id="{3B7E6BC1-0775-4B47-BD03-76D516B25ACD}"/>
              </a:ext>
            </a:extLst>
          </p:cNvPr>
          <p:cNvGrpSpPr>
            <a:grpSpLocks noChangeAspect="1"/>
          </p:cNvGrpSpPr>
          <p:nvPr/>
        </p:nvGrpSpPr>
        <p:grpSpPr>
          <a:xfrm>
            <a:off x="3009901" y="6569272"/>
            <a:ext cx="3124199" cy="206090"/>
            <a:chOff x="2486813" y="6292623"/>
            <a:chExt cx="7476797" cy="493213"/>
          </a:xfrm>
        </p:grpSpPr>
        <p:pic>
          <p:nvPicPr>
            <p:cNvPr id="6" name="Picture 5" descr="Image result for BSCS logo">
              <a:extLst>
                <a:ext uri="{FF2B5EF4-FFF2-40B4-BE49-F238E27FC236}">
                  <a16:creationId xmlns:a16="http://schemas.microsoft.com/office/drawing/2014/main" id="{887233A1-3127-4ADC-926A-FAD4D4019E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7" name="Picture 6" descr="Image result for american museum of natural history logo">
              <a:extLst>
                <a:ext uri="{FF2B5EF4-FFF2-40B4-BE49-F238E27FC236}">
                  <a16:creationId xmlns:a16="http://schemas.microsoft.com/office/drawing/2014/main" id="{454EFFD7-6195-414F-BFE3-0F2054F19F4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8" name="Picture 7" descr="C:\Users\Cgay\AppData\Local\Microsoft\Windows\INetCache\Content.MSO\CB5FEEC8.tmp">
              <a:extLst>
                <a:ext uri="{FF2B5EF4-FFF2-40B4-BE49-F238E27FC236}">
                  <a16:creationId xmlns:a16="http://schemas.microsoft.com/office/drawing/2014/main" id="{9544CBF9-32AA-43C6-BB9D-EB9BDE3C359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pic>
        <p:nvPicPr>
          <p:cNvPr id="3" name="Picture 2">
            <a:extLst>
              <a:ext uri="{FF2B5EF4-FFF2-40B4-BE49-F238E27FC236}">
                <a16:creationId xmlns:a16="http://schemas.microsoft.com/office/drawing/2014/main" id="{730D4C0A-CCB9-46EA-B88E-043699C0BBD8}"/>
              </a:ext>
            </a:extLst>
          </p:cNvPr>
          <p:cNvPicPr>
            <a:picLocks noChangeAspect="1"/>
          </p:cNvPicPr>
          <p:nvPr/>
        </p:nvPicPr>
        <p:blipFill>
          <a:blip r:embed="rId5"/>
          <a:stretch>
            <a:fillRect/>
          </a:stretch>
        </p:blipFill>
        <p:spPr>
          <a:xfrm>
            <a:off x="804411" y="1143000"/>
            <a:ext cx="7535179" cy="5338551"/>
          </a:xfrm>
          <a:prstGeom prst="rect">
            <a:avLst/>
          </a:prstGeom>
        </p:spPr>
      </p:pic>
    </p:spTree>
    <p:extLst>
      <p:ext uri="{BB962C8B-B14F-4D97-AF65-F5344CB8AC3E}">
        <p14:creationId xmlns:p14="http://schemas.microsoft.com/office/powerpoint/2010/main" val="360975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Rivera’s Tool 4 Example</a:t>
            </a:r>
          </a:p>
        </p:txBody>
      </p:sp>
      <p:sp>
        <p:nvSpPr>
          <p:cNvPr id="3" name="Content Placeholder 2"/>
          <p:cNvSpPr>
            <a:spLocks noGrp="1"/>
          </p:cNvSpPr>
          <p:nvPr>
            <p:ph idx="1"/>
          </p:nvPr>
        </p:nvSpPr>
        <p:spPr/>
        <p:txBody>
          <a:bodyPr/>
          <a:lstStyle/>
          <a:p>
            <a:pPr>
              <a:spcBef>
                <a:spcPts val="1200"/>
              </a:spcBef>
              <a:spcAft>
                <a:spcPts val="1200"/>
              </a:spcAft>
            </a:pPr>
            <a:r>
              <a:rPr lang="en-US" dirty="0"/>
              <a:t>Read your lesson in the Tool 4 Example.</a:t>
            </a:r>
          </a:p>
          <a:p>
            <a:pPr>
              <a:spcBef>
                <a:spcPts val="1200"/>
              </a:spcBef>
              <a:spcAft>
                <a:spcPts val="1200"/>
              </a:spcAft>
            </a:pPr>
            <a:r>
              <a:rPr lang="en-US" dirty="0"/>
              <a:t>Ms. Rivera used Tool 3 to create the 3</a:t>
            </a:r>
            <a:r>
              <a:rPr lang="en-US" baseline="30000" dirty="0"/>
              <a:t>rd</a:t>
            </a:r>
            <a:r>
              <a:rPr lang="en-US" dirty="0"/>
              <a:t> column (Anchor Phenomena, Guiding Question and Science Concepts).</a:t>
            </a:r>
          </a:p>
          <a:p>
            <a:pPr>
              <a:spcBef>
                <a:spcPts val="1200"/>
              </a:spcBef>
              <a:spcAft>
                <a:spcPts val="1200"/>
              </a:spcAft>
            </a:pPr>
            <a:r>
              <a:rPr lang="en-US" dirty="0"/>
              <a:t>What did she need to consider in order to plan what the </a:t>
            </a:r>
            <a:r>
              <a:rPr lang="en-US" i="1" dirty="0"/>
              <a:t>teacher</a:t>
            </a:r>
            <a:r>
              <a:rPr lang="en-US" dirty="0"/>
              <a:t> was going to do and what the </a:t>
            </a:r>
            <a:r>
              <a:rPr lang="en-US" i="1" dirty="0"/>
              <a:t>students</a:t>
            </a:r>
            <a:r>
              <a:rPr lang="en-US" dirty="0"/>
              <a:t> were going to do?</a:t>
            </a:r>
          </a:p>
        </p:txBody>
      </p:sp>
      <p:grpSp>
        <p:nvGrpSpPr>
          <p:cNvPr id="4" name="Group 3">
            <a:extLst>
              <a:ext uri="{FF2B5EF4-FFF2-40B4-BE49-F238E27FC236}">
                <a16:creationId xmlns:a16="http://schemas.microsoft.com/office/drawing/2014/main" id="{6EAF9C23-1221-4024-975E-5C380164B057}"/>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BA4092C6-D0FC-4C6E-91A8-D1C8A7BF97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F4EDEDE3-BB36-42D8-BFA8-0BC27CCE370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EB33A6AF-B33E-404A-8108-5AF67910435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655655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for Completing Tool 4</a:t>
            </a:r>
          </a:p>
        </p:txBody>
      </p:sp>
      <p:sp>
        <p:nvSpPr>
          <p:cNvPr id="3" name="Content Placeholder 2"/>
          <p:cNvSpPr>
            <a:spLocks noGrp="1"/>
          </p:cNvSpPr>
          <p:nvPr>
            <p:ph idx="1"/>
          </p:nvPr>
        </p:nvSpPr>
        <p:spPr>
          <a:xfrm>
            <a:off x="457200" y="1371600"/>
            <a:ext cx="8229600" cy="5029200"/>
          </a:xfrm>
        </p:spPr>
        <p:txBody>
          <a:bodyPr>
            <a:normAutofit/>
          </a:bodyPr>
          <a:lstStyle/>
          <a:p>
            <a:pPr marL="514350" indent="-514350">
              <a:spcBef>
                <a:spcPts val="1200"/>
              </a:spcBef>
              <a:spcAft>
                <a:spcPts val="1200"/>
              </a:spcAft>
              <a:buFont typeface="+mj-lt"/>
              <a:buAutoNum type="arabicPeriod"/>
            </a:pPr>
            <a:r>
              <a:rPr lang="en-US" dirty="0"/>
              <a:t>Brainstorm/Identify activities/prompts/investigations from your instructional materials.</a:t>
            </a:r>
          </a:p>
          <a:p>
            <a:pPr marL="514350" indent="-514350">
              <a:spcBef>
                <a:spcPts val="1200"/>
              </a:spcBef>
              <a:spcAft>
                <a:spcPts val="1200"/>
              </a:spcAft>
              <a:buFont typeface="+mj-lt"/>
              <a:buAutoNum type="arabicPeriod"/>
            </a:pPr>
            <a:r>
              <a:rPr lang="en-US" dirty="0"/>
              <a:t>Use the Analysis Guides to decide to keep, tweak, or delete activities/prompts/investigations to support your NGSS aligned conceptual flow </a:t>
            </a:r>
          </a:p>
          <a:p>
            <a:pPr marL="514350" indent="-514350">
              <a:spcBef>
                <a:spcPts val="1200"/>
              </a:spcBef>
              <a:spcAft>
                <a:spcPts val="1200"/>
              </a:spcAft>
              <a:buFont typeface="+mj-lt"/>
              <a:buAutoNum type="arabicPeriod"/>
            </a:pPr>
            <a:r>
              <a:rPr lang="en-US" dirty="0"/>
              <a:t>Enter your work electronically on Tool 4</a:t>
            </a:r>
          </a:p>
          <a:p>
            <a:pPr marL="914400" lvl="1" indent="-514350"/>
            <a:endParaRPr lang="en-US" i="1" dirty="0"/>
          </a:p>
        </p:txBody>
      </p:sp>
      <p:grpSp>
        <p:nvGrpSpPr>
          <p:cNvPr id="4" name="Group 3">
            <a:extLst>
              <a:ext uri="{FF2B5EF4-FFF2-40B4-BE49-F238E27FC236}">
                <a16:creationId xmlns:a16="http://schemas.microsoft.com/office/drawing/2014/main" id="{5FB82962-E2AA-43F2-80FE-32EEC6CC0945}"/>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BF2D054D-BF8A-4F3B-B574-F7559526CD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67737A05-F632-4FF8-9E06-A5D58082AFC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A1A34261-59AD-469D-AE85-9B4083FE0C9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06016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Using Analysis Guides</a:t>
            </a:r>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r>
              <a:rPr lang="en-US" sz="3300" dirty="0"/>
              <a:t>Identify</a:t>
            </a:r>
          </a:p>
          <a:p>
            <a:pPr lvl="1"/>
            <a:r>
              <a:rPr lang="en-US" dirty="0"/>
              <a:t>What activities/prompts/investigations do I have related to the concept and “E?”</a:t>
            </a:r>
          </a:p>
          <a:p>
            <a:pPr lvl="1"/>
            <a:endParaRPr lang="en-US" sz="1400" dirty="0"/>
          </a:p>
          <a:p>
            <a:r>
              <a:rPr lang="en-US" sz="3300" dirty="0"/>
              <a:t>Analyze</a:t>
            </a:r>
          </a:p>
          <a:p>
            <a:pPr lvl="1"/>
            <a:r>
              <a:rPr lang="en-US" dirty="0"/>
              <a:t>How well does the “current” activity …. </a:t>
            </a:r>
          </a:p>
          <a:p>
            <a:pPr lvl="1"/>
            <a:endParaRPr lang="en-US" sz="1400" dirty="0"/>
          </a:p>
          <a:p>
            <a:r>
              <a:rPr lang="en-US" sz="3300" dirty="0"/>
              <a:t>Revise</a:t>
            </a:r>
          </a:p>
          <a:p>
            <a:pPr lvl="1"/>
            <a:r>
              <a:rPr lang="en-US" dirty="0"/>
              <a:t>Can I use the resource in the development of my 5E instructional sequence?</a:t>
            </a:r>
          </a:p>
          <a:p>
            <a:pPr lvl="2"/>
            <a:r>
              <a:rPr lang="en-US" dirty="0"/>
              <a:t>Keep it</a:t>
            </a:r>
          </a:p>
          <a:p>
            <a:pPr lvl="2"/>
            <a:r>
              <a:rPr lang="en-US" dirty="0"/>
              <a:t>Tweak it </a:t>
            </a:r>
          </a:p>
          <a:p>
            <a:pPr lvl="2"/>
            <a:r>
              <a:rPr lang="en-US" dirty="0"/>
              <a:t>Get rid of it</a:t>
            </a:r>
          </a:p>
          <a:p>
            <a:pPr lvl="1"/>
            <a:r>
              <a:rPr lang="en-US" dirty="0"/>
              <a:t>How will I use the resources for this phase of the 5E instructional sequence?</a:t>
            </a:r>
          </a:p>
          <a:p>
            <a:endParaRPr lang="en-US" dirty="0"/>
          </a:p>
        </p:txBody>
      </p:sp>
      <p:grpSp>
        <p:nvGrpSpPr>
          <p:cNvPr id="4" name="Group 3">
            <a:extLst>
              <a:ext uri="{FF2B5EF4-FFF2-40B4-BE49-F238E27FC236}">
                <a16:creationId xmlns:a16="http://schemas.microsoft.com/office/drawing/2014/main" id="{9AFE2A90-2042-4DC6-8A14-6B2731A0DBDE}"/>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911D3A98-9485-4E6F-9E7C-F057BC51D3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A190F3C8-6FC0-4973-8FCD-FECDA22806E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1AD3A2DA-913E-4EEE-83C6-7E12B836476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11911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Analysis Guides</a:t>
            </a:r>
          </a:p>
        </p:txBody>
      </p:sp>
      <p:sp>
        <p:nvSpPr>
          <p:cNvPr id="3" name="Content Placeholder 2"/>
          <p:cNvSpPr>
            <a:spLocks noGrp="1"/>
          </p:cNvSpPr>
          <p:nvPr>
            <p:ph idx="1"/>
          </p:nvPr>
        </p:nvSpPr>
        <p:spPr/>
        <p:txBody>
          <a:bodyPr>
            <a:normAutofit fontScale="92500" lnSpcReduction="20000"/>
          </a:bodyPr>
          <a:lstStyle/>
          <a:p>
            <a:r>
              <a:rPr lang="en-US" dirty="0"/>
              <a:t>Identified “E”-- Explore</a:t>
            </a:r>
          </a:p>
          <a:p>
            <a:r>
              <a:rPr lang="en-US" dirty="0"/>
              <a:t>Identified Concepts</a:t>
            </a:r>
          </a:p>
          <a:p>
            <a:pPr lvl="1"/>
            <a:r>
              <a:rPr lang="en-US" dirty="0"/>
              <a:t>Food webs can represent patterns of feeding relationships among organisms in an environment.</a:t>
            </a:r>
          </a:p>
          <a:p>
            <a:pPr lvl="1"/>
            <a:r>
              <a:rPr lang="en-US" dirty="0"/>
              <a:t>Cause and effect relationships represented in a food web may be used to predict phenomena.</a:t>
            </a:r>
          </a:p>
          <a:p>
            <a:r>
              <a:rPr lang="en-US" dirty="0"/>
              <a:t>Sample Activity</a:t>
            </a:r>
          </a:p>
          <a:p>
            <a:r>
              <a:rPr lang="en-US" dirty="0"/>
              <a:t>Work in your group using the Explore Analysis Guide to determine if you would keep, tweak or get rid of the activity </a:t>
            </a:r>
          </a:p>
          <a:p>
            <a:r>
              <a:rPr lang="en-US" dirty="0"/>
              <a:t>Share your thinking</a:t>
            </a:r>
          </a:p>
          <a:p>
            <a:pPr lvl="1">
              <a:buNone/>
            </a:pPr>
            <a:endParaRPr lang="en-US" dirty="0"/>
          </a:p>
          <a:p>
            <a:pPr lvl="1"/>
            <a:endParaRPr lang="en-US" dirty="0"/>
          </a:p>
          <a:p>
            <a:pPr marL="0" indent="0">
              <a:buNone/>
            </a:pPr>
            <a:endParaRPr lang="en-US" sz="2000" i="1" dirty="0"/>
          </a:p>
          <a:p>
            <a:pPr marL="457200" lvl="1" indent="0">
              <a:buNone/>
            </a:pPr>
            <a:endParaRPr lang="en-US" dirty="0"/>
          </a:p>
        </p:txBody>
      </p:sp>
      <p:grpSp>
        <p:nvGrpSpPr>
          <p:cNvPr id="4" name="Group 3">
            <a:extLst>
              <a:ext uri="{FF2B5EF4-FFF2-40B4-BE49-F238E27FC236}">
                <a16:creationId xmlns:a16="http://schemas.microsoft.com/office/drawing/2014/main" id="{AA74AB6F-3EC8-4529-9FC9-DA3A315EA031}"/>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E94B6A41-DE6B-4678-B0A3-D6C7713DBD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D212F50B-7BDD-49A8-9599-9193E83228C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050F7472-7DE6-4160-A247-AA350149D2D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14669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for Completing Tool 4</a:t>
            </a:r>
          </a:p>
        </p:txBody>
      </p:sp>
      <p:sp>
        <p:nvSpPr>
          <p:cNvPr id="3" name="Content Placeholder 2"/>
          <p:cNvSpPr>
            <a:spLocks noGrp="1"/>
          </p:cNvSpPr>
          <p:nvPr>
            <p:ph idx="1"/>
          </p:nvPr>
        </p:nvSpPr>
        <p:spPr>
          <a:xfrm>
            <a:off x="457200" y="1371600"/>
            <a:ext cx="8229600" cy="5029200"/>
          </a:xfrm>
        </p:spPr>
        <p:txBody>
          <a:bodyPr>
            <a:normAutofit/>
          </a:bodyPr>
          <a:lstStyle/>
          <a:p>
            <a:pPr marL="514350" indent="-514350">
              <a:spcBef>
                <a:spcPts val="1200"/>
              </a:spcBef>
              <a:spcAft>
                <a:spcPts val="1200"/>
              </a:spcAft>
              <a:buFont typeface="+mj-lt"/>
              <a:buAutoNum type="arabicPeriod"/>
            </a:pPr>
            <a:r>
              <a:rPr lang="en-US" dirty="0"/>
              <a:t>Brainstorm/Identify activities/prompts/investigations from your instructional materials.</a:t>
            </a:r>
          </a:p>
          <a:p>
            <a:pPr marL="514350" indent="-514350">
              <a:spcBef>
                <a:spcPts val="1200"/>
              </a:spcBef>
              <a:spcAft>
                <a:spcPts val="1200"/>
              </a:spcAft>
              <a:buFont typeface="+mj-lt"/>
              <a:buAutoNum type="arabicPeriod"/>
            </a:pPr>
            <a:r>
              <a:rPr lang="en-US" dirty="0"/>
              <a:t>Use the Analysis Guides to decide to keep, tweak, or delete activities/prompts/investigations to support your NGSS aligned conceptual flow </a:t>
            </a:r>
          </a:p>
          <a:p>
            <a:pPr marL="514350" indent="-514350">
              <a:spcBef>
                <a:spcPts val="1200"/>
              </a:spcBef>
              <a:spcAft>
                <a:spcPts val="1200"/>
              </a:spcAft>
              <a:buFont typeface="+mj-lt"/>
              <a:buAutoNum type="arabicPeriod"/>
            </a:pPr>
            <a:r>
              <a:rPr lang="en-US" dirty="0"/>
              <a:t>Enter your work electronically on Tool 4</a:t>
            </a:r>
          </a:p>
          <a:p>
            <a:pPr marL="914400" lvl="1" indent="-514350"/>
            <a:endParaRPr lang="en-US" i="1" dirty="0"/>
          </a:p>
        </p:txBody>
      </p:sp>
      <p:grpSp>
        <p:nvGrpSpPr>
          <p:cNvPr id="4" name="Group 3">
            <a:extLst>
              <a:ext uri="{FF2B5EF4-FFF2-40B4-BE49-F238E27FC236}">
                <a16:creationId xmlns:a16="http://schemas.microsoft.com/office/drawing/2014/main" id="{5FB82962-E2AA-43F2-80FE-32EEC6CC0945}"/>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BF2D054D-BF8A-4F3B-B574-F7559526CD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67737A05-F632-4FF8-9E06-A5D58082AFC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A1A34261-59AD-469D-AE85-9B4083FE0C9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95276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ol1_20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5691" y="1998347"/>
            <a:ext cx="1264869" cy="929679"/>
          </a:xfrm>
          <a:prstGeom prst="rect">
            <a:avLst/>
          </a:prstGeom>
        </p:spPr>
      </p:pic>
      <p:pic>
        <p:nvPicPr>
          <p:cNvPr id="3" name="Picture 2" descr="MS_140715_8106.jpg"/>
          <p:cNvPicPr>
            <a:picLocks noChangeAspect="1"/>
          </p:cNvPicPr>
          <p:nvPr/>
        </p:nvPicPr>
        <p:blipFill rotWithShape="1">
          <a:blip r:embed="rId4" cstate="print">
            <a:extLst>
              <a:ext uri="{28A0092B-C50C-407E-A947-70E740481C1C}">
                <a14:useLocalDpi xmlns:a14="http://schemas.microsoft.com/office/drawing/2010/main"/>
              </a:ext>
            </a:extLst>
          </a:blip>
          <a:srcRect b="4431"/>
          <a:stretch/>
        </p:blipFill>
        <p:spPr>
          <a:xfrm>
            <a:off x="5412378" y="2243137"/>
            <a:ext cx="3533502" cy="4221163"/>
          </a:xfrm>
          <a:prstGeom prst="rect">
            <a:avLst/>
          </a:prstGeom>
        </p:spPr>
      </p:pic>
      <p:pic>
        <p:nvPicPr>
          <p:cNvPr id="4" name="Picture 3"/>
          <p:cNvPicPr>
            <a:picLocks noChangeAspect="1"/>
          </p:cNvPicPr>
          <p:nvPr/>
        </p:nvPicPr>
        <p:blipFill>
          <a:blip r:embed="rId5"/>
          <a:stretch>
            <a:fillRect/>
          </a:stretch>
        </p:blipFill>
        <p:spPr>
          <a:xfrm>
            <a:off x="5956299" y="361951"/>
            <a:ext cx="2507384" cy="1498600"/>
          </a:xfrm>
          <a:prstGeom prst="rect">
            <a:avLst/>
          </a:prstGeom>
          <a:ln w="28575" cmpd="sng">
            <a:noFill/>
          </a:ln>
        </p:spPr>
      </p:pic>
      <p:pic>
        <p:nvPicPr>
          <p:cNvPr id="6" name="Picture 5" descr="Tool 1 Example.pd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5691" y="3458142"/>
            <a:ext cx="4951321" cy="3006158"/>
          </a:xfrm>
          <a:prstGeom prst="rect">
            <a:avLst/>
          </a:prstGeom>
          <a:ln>
            <a:solidFill>
              <a:schemeClr val="tx1"/>
            </a:solidFill>
          </a:ln>
        </p:spPr>
      </p:pic>
      <p:pic>
        <p:nvPicPr>
          <p:cNvPr id="7" name="Picture 6" descr="MS-LS2.pd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58308" y="847724"/>
            <a:ext cx="1648691" cy="2133600"/>
          </a:xfrm>
          <a:prstGeom prst="rect">
            <a:avLst/>
          </a:prstGeom>
          <a:ln>
            <a:solidFill>
              <a:schemeClr val="tx1"/>
            </a:solidFill>
          </a:ln>
        </p:spPr>
      </p:pic>
      <p:sp>
        <p:nvSpPr>
          <p:cNvPr id="8" name="Right Arrow 7"/>
          <p:cNvSpPr/>
          <p:nvPr/>
        </p:nvSpPr>
        <p:spPr>
          <a:xfrm>
            <a:off x="5344012" y="1270000"/>
            <a:ext cx="55072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5400000">
            <a:off x="7024704" y="1668089"/>
            <a:ext cx="540296" cy="3849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0800000">
            <a:off x="5064702" y="4902200"/>
            <a:ext cx="891597" cy="469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2776248">
            <a:off x="272078" y="3186878"/>
            <a:ext cx="516660" cy="393229"/>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2867512" y="2120900"/>
            <a:ext cx="55072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3"/>
          <p:cNvPicPr>
            <a:picLocks noChangeAspect="1"/>
          </p:cNvPicPr>
          <p:nvPr/>
        </p:nvPicPr>
        <p:blipFill>
          <a:blip r:embed="rId8"/>
          <a:srcRect/>
          <a:stretch>
            <a:fillRect/>
          </a:stretch>
        </p:blipFill>
        <p:spPr bwMode="auto">
          <a:xfrm>
            <a:off x="1778156" y="1936751"/>
            <a:ext cx="740687" cy="977901"/>
          </a:xfrm>
          <a:prstGeom prst="rect">
            <a:avLst/>
          </a:prstGeom>
          <a:noFill/>
          <a:ln>
            <a:noFill/>
          </a:ln>
          <a:effectLst>
            <a:outerShdw blurRad="50800" dist="38100" dir="2700000" algn="tl" rotWithShape="0">
              <a:prstClr val="black">
                <a:alpha val="40000"/>
              </a:prstClr>
            </a:outerShdw>
          </a:effectLst>
          <a:extLst/>
        </p:spPr>
      </p:pic>
      <p:grpSp>
        <p:nvGrpSpPr>
          <p:cNvPr id="18" name="Group 17">
            <a:extLst>
              <a:ext uri="{FF2B5EF4-FFF2-40B4-BE49-F238E27FC236}">
                <a16:creationId xmlns:a16="http://schemas.microsoft.com/office/drawing/2014/main" id="{325CD7D3-A0E5-484D-AD8C-DA9FABB6F49F}"/>
              </a:ext>
            </a:extLst>
          </p:cNvPr>
          <p:cNvGrpSpPr>
            <a:grpSpLocks noChangeAspect="1"/>
          </p:cNvGrpSpPr>
          <p:nvPr/>
        </p:nvGrpSpPr>
        <p:grpSpPr>
          <a:xfrm>
            <a:off x="3009901" y="6569272"/>
            <a:ext cx="3124199" cy="206090"/>
            <a:chOff x="2486813" y="6292623"/>
            <a:chExt cx="7476797" cy="493213"/>
          </a:xfrm>
        </p:grpSpPr>
        <p:pic>
          <p:nvPicPr>
            <p:cNvPr id="19" name="Picture 18" descr="Image result for BSCS logo">
              <a:extLst>
                <a:ext uri="{FF2B5EF4-FFF2-40B4-BE49-F238E27FC236}">
                  <a16:creationId xmlns:a16="http://schemas.microsoft.com/office/drawing/2014/main" id="{DBDDDD9F-38DF-4EAE-B68C-3B85831789E7}"/>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20" name="Picture 19" descr="Image result for american museum of natural history logo">
              <a:extLst>
                <a:ext uri="{FF2B5EF4-FFF2-40B4-BE49-F238E27FC236}">
                  <a16:creationId xmlns:a16="http://schemas.microsoft.com/office/drawing/2014/main" id="{3BC3CE0D-C397-48C5-AAD5-8C03742F903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21" name="Picture 20" descr="C:\Users\Cgay\AppData\Local\Microsoft\Windows\INetCache\Content.MSO\CB5FEEC8.tmp">
              <a:extLst>
                <a:ext uri="{FF2B5EF4-FFF2-40B4-BE49-F238E27FC236}">
                  <a16:creationId xmlns:a16="http://schemas.microsoft.com/office/drawing/2014/main" id="{F8E16204-F2C3-4ACE-B4DE-A02000D64FC0}"/>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pic>
        <p:nvPicPr>
          <p:cNvPr id="23" name="Picture 22">
            <a:extLst>
              <a:ext uri="{FF2B5EF4-FFF2-40B4-BE49-F238E27FC236}">
                <a16:creationId xmlns:a16="http://schemas.microsoft.com/office/drawing/2014/main" id="{9113CACA-06E7-4243-9E40-8A0C3A79A8B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8884" y="175375"/>
            <a:ext cx="2390124" cy="1344698"/>
          </a:xfrm>
          <a:prstGeom prst="rect">
            <a:avLst/>
          </a:prstGeom>
        </p:spPr>
      </p:pic>
      <p:sp>
        <p:nvSpPr>
          <p:cNvPr id="17" name="Right Arrow 16"/>
          <p:cNvSpPr/>
          <p:nvPr/>
        </p:nvSpPr>
        <p:spPr>
          <a:xfrm rot="5400000">
            <a:off x="1895833" y="1352178"/>
            <a:ext cx="542434" cy="3849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14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your Work</a:t>
            </a:r>
          </a:p>
        </p:txBody>
      </p:sp>
      <p:sp>
        <p:nvSpPr>
          <p:cNvPr id="3" name="Content Placeholder 2"/>
          <p:cNvSpPr>
            <a:spLocks noGrp="1"/>
          </p:cNvSpPr>
          <p:nvPr>
            <p:ph idx="1"/>
          </p:nvPr>
        </p:nvSpPr>
        <p:spPr/>
        <p:txBody>
          <a:bodyPr/>
          <a:lstStyle/>
          <a:p>
            <a:r>
              <a:rPr lang="en-US" dirty="0"/>
              <a:t>Partner with another group and share what you have been working on.</a:t>
            </a:r>
          </a:p>
          <a:p>
            <a:endParaRPr lang="en-US" dirty="0"/>
          </a:p>
          <a:p>
            <a:r>
              <a:rPr lang="en-US" dirty="0"/>
              <a:t>Before sharing, let the other group know specifically what you might want feedback on.</a:t>
            </a:r>
          </a:p>
        </p:txBody>
      </p:sp>
      <p:grpSp>
        <p:nvGrpSpPr>
          <p:cNvPr id="4" name="Group 3">
            <a:extLst>
              <a:ext uri="{FF2B5EF4-FFF2-40B4-BE49-F238E27FC236}">
                <a16:creationId xmlns:a16="http://schemas.microsoft.com/office/drawing/2014/main" id="{7BC94577-3B3D-4D33-8D3A-07EBCA4D8E98}"/>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316123E8-64EA-42EE-A301-5A9525DEE9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4E25910E-033F-4778-B934-7AD43D7E66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B119EF4F-CA4A-4BCA-B741-B73CD05369C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59079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lstStyle/>
          <a:p>
            <a:pPr>
              <a:spcBef>
                <a:spcPts val="1200"/>
              </a:spcBef>
              <a:spcAft>
                <a:spcPts val="1200"/>
              </a:spcAft>
            </a:pPr>
            <a:r>
              <a:rPr lang="en-US" dirty="0"/>
              <a:t>What is one thing you want to remember about aligning instruction with the NGSS?</a:t>
            </a:r>
          </a:p>
          <a:p>
            <a:pPr>
              <a:spcBef>
                <a:spcPts val="1200"/>
              </a:spcBef>
              <a:spcAft>
                <a:spcPts val="1200"/>
              </a:spcAft>
            </a:pPr>
            <a:r>
              <a:rPr lang="en-US" dirty="0"/>
              <a:t>What is one thing you want to remember about using the Analysis Guides to plan instruction?</a:t>
            </a:r>
          </a:p>
        </p:txBody>
      </p:sp>
      <p:grpSp>
        <p:nvGrpSpPr>
          <p:cNvPr id="4" name="Group 3">
            <a:extLst>
              <a:ext uri="{FF2B5EF4-FFF2-40B4-BE49-F238E27FC236}">
                <a16:creationId xmlns:a16="http://schemas.microsoft.com/office/drawing/2014/main" id="{829D0CF3-5FBC-4595-97D7-D671B87F7D6D}"/>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32F8DF8F-F77E-4517-8EAA-9493F1C387B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FF8271DC-7B50-41EE-8F6C-CC1025654B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9D700E81-4E7E-440B-82FB-8741A2512DF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65457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ol2_20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91046" y="114871"/>
            <a:ext cx="1899563" cy="1396179"/>
          </a:xfrm>
          <a:prstGeom prst="rect">
            <a:avLst/>
          </a:prstGeom>
        </p:spPr>
      </p:pic>
      <p:pic>
        <p:nvPicPr>
          <p:cNvPr id="3" name="Picture 2" descr="HO2 Tool 2 Example - EoLS Ch 1 Seq 1.pdf"/>
          <p:cNvPicPr>
            <a:picLocks noChangeAspect="1"/>
          </p:cNvPicPr>
          <p:nvPr/>
        </p:nvPicPr>
        <p:blipFill rotWithShape="1">
          <a:blip r:embed="rId4" cstate="print">
            <a:extLst>
              <a:ext uri="{28A0092B-C50C-407E-A947-70E740481C1C}">
                <a14:useLocalDpi xmlns:a14="http://schemas.microsoft.com/office/drawing/2010/main"/>
              </a:ext>
            </a:extLst>
          </a:blip>
          <a:srcRect l="6776" t="8212" r="7430" b="36400"/>
          <a:stretch/>
        </p:blipFill>
        <p:spPr>
          <a:xfrm>
            <a:off x="2672739" y="1270000"/>
            <a:ext cx="6141408" cy="5207000"/>
          </a:xfrm>
          <a:prstGeom prst="rect">
            <a:avLst/>
          </a:prstGeom>
        </p:spPr>
      </p:pic>
      <p:pic>
        <p:nvPicPr>
          <p:cNvPr id="4" name="Picture 3" descr="Macintosh HD:Users:dkravitz:Desktop:IMG_0086.JPG"/>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104616" y="3711416"/>
            <a:ext cx="1751013" cy="1290954"/>
          </a:xfrm>
          <a:prstGeom prst="rect">
            <a:avLst/>
          </a:prstGeom>
          <a:noFill/>
          <a:ln>
            <a:noFill/>
          </a:ln>
        </p:spPr>
      </p:pic>
      <p:pic>
        <p:nvPicPr>
          <p:cNvPr id="5" name="Picture 4" descr="Macintosh HD:Users:dkravitz:Desktop:IMG_0085.JPG"/>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a:off x="167958" y="1857564"/>
            <a:ext cx="1624330" cy="1290954"/>
          </a:xfrm>
          <a:prstGeom prst="rect">
            <a:avLst/>
          </a:prstGeom>
          <a:noFill/>
          <a:ln>
            <a:noFill/>
          </a:ln>
        </p:spPr>
      </p:pic>
      <p:sp>
        <p:nvSpPr>
          <p:cNvPr id="6" name="Left Arrow 5"/>
          <p:cNvSpPr/>
          <p:nvPr/>
        </p:nvSpPr>
        <p:spPr>
          <a:xfrm>
            <a:off x="1821331" y="317423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Bent-Up Arrow 6"/>
          <p:cNvSpPr/>
          <p:nvPr/>
        </p:nvSpPr>
        <p:spPr>
          <a:xfrm rot="5400000">
            <a:off x="1301242" y="4907534"/>
            <a:ext cx="850392" cy="1652524"/>
          </a:xfrm>
          <a:prstGeom prst="bentUpArrow">
            <a:avLst>
              <a:gd name="adj1" fmla="val 25000"/>
              <a:gd name="adj2" fmla="val 26736"/>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50757" y="660400"/>
            <a:ext cx="2648982" cy="369332"/>
          </a:xfrm>
          <a:prstGeom prst="rect">
            <a:avLst/>
          </a:prstGeom>
          <a:noFill/>
        </p:spPr>
        <p:txBody>
          <a:bodyPr wrap="none" rtlCol="0">
            <a:spAutoFit/>
          </a:bodyPr>
          <a:lstStyle/>
          <a:p>
            <a:r>
              <a:rPr lang="en-US" dirty="0"/>
              <a:t>Performance Expectations </a:t>
            </a:r>
          </a:p>
        </p:txBody>
      </p:sp>
      <p:sp>
        <p:nvSpPr>
          <p:cNvPr id="9" name="TextBox 8"/>
          <p:cNvSpPr txBox="1"/>
          <p:nvPr/>
        </p:nvSpPr>
        <p:spPr>
          <a:xfrm>
            <a:off x="3517900" y="660400"/>
            <a:ext cx="3467616" cy="369332"/>
          </a:xfrm>
          <a:prstGeom prst="rect">
            <a:avLst/>
          </a:prstGeom>
          <a:noFill/>
        </p:spPr>
        <p:txBody>
          <a:bodyPr wrap="none" rtlCol="0">
            <a:spAutoFit/>
          </a:bodyPr>
          <a:lstStyle/>
          <a:p>
            <a:r>
              <a:rPr lang="en-US" dirty="0"/>
              <a:t>Evidence of Learning Specifications</a:t>
            </a:r>
          </a:p>
        </p:txBody>
      </p:sp>
      <p:sp>
        <p:nvSpPr>
          <p:cNvPr id="14" name="Notched Right Arrow 13"/>
          <p:cNvSpPr/>
          <p:nvPr/>
        </p:nvSpPr>
        <p:spPr>
          <a:xfrm>
            <a:off x="2800096" y="685800"/>
            <a:ext cx="724408" cy="369332"/>
          </a:xfrm>
          <a:prstGeom prst="notched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007EC13-0EA5-43FF-9307-555E2CA3F127}"/>
              </a:ext>
            </a:extLst>
          </p:cNvPr>
          <p:cNvGrpSpPr>
            <a:grpSpLocks noChangeAspect="1"/>
          </p:cNvGrpSpPr>
          <p:nvPr/>
        </p:nvGrpSpPr>
        <p:grpSpPr>
          <a:xfrm>
            <a:off x="3009901" y="6569272"/>
            <a:ext cx="3124199" cy="206090"/>
            <a:chOff x="2486813" y="6292623"/>
            <a:chExt cx="7476797" cy="493213"/>
          </a:xfrm>
        </p:grpSpPr>
        <p:pic>
          <p:nvPicPr>
            <p:cNvPr id="13" name="Picture 12" descr="Image result for BSCS logo">
              <a:extLst>
                <a:ext uri="{FF2B5EF4-FFF2-40B4-BE49-F238E27FC236}">
                  <a16:creationId xmlns:a16="http://schemas.microsoft.com/office/drawing/2014/main" id="{1E4B1B78-36E7-4B4A-88DE-91D7CA14DC2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5" name="Picture 14" descr="Image result for american museum of natural history logo">
              <a:extLst>
                <a:ext uri="{FF2B5EF4-FFF2-40B4-BE49-F238E27FC236}">
                  <a16:creationId xmlns:a16="http://schemas.microsoft.com/office/drawing/2014/main" id="{7B023706-3603-4343-849B-B80D572491C7}"/>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6" name="Picture 15" descr="C:\Users\Cgay\AppData\Local\Microsoft\Windows\INetCache\Content.MSO\CB5FEEC8.tmp">
              <a:extLst>
                <a:ext uri="{FF2B5EF4-FFF2-40B4-BE49-F238E27FC236}">
                  <a16:creationId xmlns:a16="http://schemas.microsoft.com/office/drawing/2014/main" id="{363205D6-6A5D-414A-9BB1-048B56F5FDF7}"/>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35720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ol3_20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4200" y="318690"/>
            <a:ext cx="2540000" cy="1866900"/>
          </a:xfrm>
          <a:prstGeom prst="rect">
            <a:avLst/>
          </a:prstGeom>
        </p:spPr>
      </p:pic>
      <p:sp>
        <p:nvSpPr>
          <p:cNvPr id="3" name="TextBox 2"/>
          <p:cNvSpPr txBox="1"/>
          <p:nvPr/>
        </p:nvSpPr>
        <p:spPr>
          <a:xfrm>
            <a:off x="3124200" y="2311400"/>
            <a:ext cx="2390724" cy="4154983"/>
          </a:xfrm>
          <a:prstGeom prst="rect">
            <a:avLst/>
          </a:prstGeom>
          <a:noFill/>
        </p:spPr>
        <p:txBody>
          <a:bodyPr wrap="none" rtlCol="0">
            <a:spAutoFit/>
          </a:bodyPr>
          <a:lstStyle/>
          <a:p>
            <a:pPr algn="ctr"/>
            <a:r>
              <a:rPr lang="en-US" sz="4400" b="1" dirty="0"/>
              <a:t>5E Model</a:t>
            </a:r>
          </a:p>
          <a:p>
            <a:pPr algn="ctr"/>
            <a:r>
              <a:rPr lang="en-US" sz="4400" dirty="0"/>
              <a:t>Engage</a:t>
            </a:r>
          </a:p>
          <a:p>
            <a:pPr algn="ctr"/>
            <a:r>
              <a:rPr lang="en-US" sz="4400" dirty="0"/>
              <a:t>Explore</a:t>
            </a:r>
          </a:p>
          <a:p>
            <a:pPr algn="ctr"/>
            <a:r>
              <a:rPr lang="en-US" sz="4400" dirty="0"/>
              <a:t>Explain</a:t>
            </a:r>
          </a:p>
          <a:p>
            <a:pPr algn="ctr"/>
            <a:r>
              <a:rPr lang="en-US" sz="4400" dirty="0"/>
              <a:t>Elaborate</a:t>
            </a:r>
          </a:p>
          <a:p>
            <a:pPr algn="ctr"/>
            <a:r>
              <a:rPr lang="en-US" sz="4400" dirty="0"/>
              <a:t>Evaluate</a:t>
            </a:r>
          </a:p>
        </p:txBody>
      </p:sp>
      <p:sp>
        <p:nvSpPr>
          <p:cNvPr id="4" name="TextBox 3"/>
          <p:cNvSpPr txBox="1"/>
          <p:nvPr/>
        </p:nvSpPr>
        <p:spPr>
          <a:xfrm>
            <a:off x="1117600" y="2806700"/>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l="13235"/>
          <a:stretch/>
        </p:blipFill>
        <p:spPr>
          <a:xfrm>
            <a:off x="154642" y="3301842"/>
            <a:ext cx="2969558" cy="2566889"/>
          </a:xfrm>
          <a:prstGeom prst="rect">
            <a:avLst/>
          </a:prstGeom>
        </p:spPr>
      </p:pic>
      <p:sp>
        <p:nvSpPr>
          <p:cNvPr id="6" name="TextBox 5"/>
          <p:cNvSpPr txBox="1"/>
          <p:nvPr/>
        </p:nvSpPr>
        <p:spPr>
          <a:xfrm>
            <a:off x="575816" y="1252140"/>
            <a:ext cx="1953580" cy="1569660"/>
          </a:xfrm>
          <a:prstGeom prst="rect">
            <a:avLst/>
          </a:prstGeom>
          <a:noFill/>
        </p:spPr>
        <p:txBody>
          <a:bodyPr wrap="none" rtlCol="0">
            <a:spAutoFit/>
          </a:bodyPr>
          <a:lstStyle/>
          <a:p>
            <a:pPr algn="ctr"/>
            <a:r>
              <a:rPr lang="en-US" sz="3200" b="1" dirty="0"/>
              <a:t>Classroom </a:t>
            </a:r>
          </a:p>
          <a:p>
            <a:pPr algn="ctr"/>
            <a:r>
              <a:rPr lang="en-US" sz="3200" b="1" dirty="0"/>
              <a:t>Scenario</a:t>
            </a:r>
          </a:p>
          <a:p>
            <a:pPr algn="ctr"/>
            <a:r>
              <a:rPr lang="en-US" sz="3200" dirty="0"/>
              <a:t>Ms. Rivera</a:t>
            </a:r>
          </a:p>
        </p:txBody>
      </p:sp>
      <p:pic>
        <p:nvPicPr>
          <p:cNvPr id="7" name="Picture 6" descr="Tool 3 Example.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64200" y="3705392"/>
            <a:ext cx="3325158" cy="2569440"/>
          </a:xfrm>
          <a:prstGeom prst="rect">
            <a:avLst/>
          </a:prstGeom>
          <a:ln>
            <a:solidFill>
              <a:schemeClr val="tx1"/>
            </a:solidFill>
          </a:ln>
        </p:spPr>
      </p:pic>
      <p:sp>
        <p:nvSpPr>
          <p:cNvPr id="8" name="TextBox 7"/>
          <p:cNvSpPr txBox="1"/>
          <p:nvPr/>
        </p:nvSpPr>
        <p:spPr>
          <a:xfrm>
            <a:off x="5948860" y="1372850"/>
            <a:ext cx="2863647" cy="1446550"/>
          </a:xfrm>
          <a:prstGeom prst="rect">
            <a:avLst/>
          </a:prstGeom>
          <a:noFill/>
        </p:spPr>
        <p:txBody>
          <a:bodyPr wrap="none" rtlCol="0">
            <a:spAutoFit/>
          </a:bodyPr>
          <a:lstStyle/>
          <a:p>
            <a:pPr algn="ctr"/>
            <a:r>
              <a:rPr lang="en-US" sz="2200" b="1" dirty="0"/>
              <a:t>Instructional Sequence</a:t>
            </a:r>
          </a:p>
          <a:p>
            <a:pPr algn="ctr"/>
            <a:r>
              <a:rPr lang="en-US" sz="2200" b="1" dirty="0"/>
              <a:t>5E Model</a:t>
            </a:r>
          </a:p>
          <a:p>
            <a:pPr algn="ctr"/>
            <a:r>
              <a:rPr lang="en-US" sz="2200" b="1" dirty="0"/>
              <a:t>Storyline</a:t>
            </a:r>
          </a:p>
          <a:p>
            <a:pPr algn="ctr"/>
            <a:r>
              <a:rPr lang="en-US" sz="2200" b="1" dirty="0"/>
              <a:t>Anchor Phenomena</a:t>
            </a:r>
          </a:p>
        </p:txBody>
      </p:sp>
      <p:grpSp>
        <p:nvGrpSpPr>
          <p:cNvPr id="10" name="Group 9">
            <a:extLst>
              <a:ext uri="{FF2B5EF4-FFF2-40B4-BE49-F238E27FC236}">
                <a16:creationId xmlns:a16="http://schemas.microsoft.com/office/drawing/2014/main" id="{192F10A9-4453-41E5-81EF-2833DAA8F842}"/>
              </a:ext>
            </a:extLst>
          </p:cNvPr>
          <p:cNvGrpSpPr>
            <a:grpSpLocks noChangeAspect="1"/>
          </p:cNvGrpSpPr>
          <p:nvPr/>
        </p:nvGrpSpPr>
        <p:grpSpPr>
          <a:xfrm>
            <a:off x="3009901" y="6569272"/>
            <a:ext cx="3124199" cy="206090"/>
            <a:chOff x="2486813" y="6292623"/>
            <a:chExt cx="7476797" cy="493213"/>
          </a:xfrm>
        </p:grpSpPr>
        <p:pic>
          <p:nvPicPr>
            <p:cNvPr id="11" name="Picture 10" descr="Image result for BSCS logo">
              <a:extLst>
                <a:ext uri="{FF2B5EF4-FFF2-40B4-BE49-F238E27FC236}">
                  <a16:creationId xmlns:a16="http://schemas.microsoft.com/office/drawing/2014/main" id="{92C79C0C-4F27-4E47-93C4-45265D71582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2" name="Picture 11" descr="Image result for american museum of natural history logo">
              <a:extLst>
                <a:ext uri="{FF2B5EF4-FFF2-40B4-BE49-F238E27FC236}">
                  <a16:creationId xmlns:a16="http://schemas.microsoft.com/office/drawing/2014/main" id="{C6E2DE1E-2FD4-43D8-8882-AD0FE23407B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3" name="Picture 12" descr="C:\Users\Cgay\AppData\Local\Microsoft\Windows\INetCache\Content.MSO\CB5FEEC8.tmp">
              <a:extLst>
                <a:ext uri="{FF2B5EF4-FFF2-40B4-BE49-F238E27FC236}">
                  <a16:creationId xmlns:a16="http://schemas.microsoft.com/office/drawing/2014/main" id="{77D4C0CE-4D9D-4D74-81FC-1FCAC8D4D27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82403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773" y="332720"/>
            <a:ext cx="6106160" cy="548640"/>
          </a:xfrm>
          <a:prstGeom prst="rect">
            <a:avLst/>
          </a:prstGeom>
        </p:spPr>
      </p:pic>
      <p:grpSp>
        <p:nvGrpSpPr>
          <p:cNvPr id="3" name="Group 2">
            <a:extLst>
              <a:ext uri="{FF2B5EF4-FFF2-40B4-BE49-F238E27FC236}">
                <a16:creationId xmlns:a16="http://schemas.microsoft.com/office/drawing/2014/main" id="{096991C7-4CF1-47CD-84C3-F8EB61432125}"/>
              </a:ext>
            </a:extLst>
          </p:cNvPr>
          <p:cNvGrpSpPr>
            <a:grpSpLocks noChangeAspect="1"/>
          </p:cNvGrpSpPr>
          <p:nvPr/>
        </p:nvGrpSpPr>
        <p:grpSpPr>
          <a:xfrm>
            <a:off x="507863" y="1200490"/>
            <a:ext cx="8128274" cy="5232463"/>
            <a:chOff x="406126" y="1200490"/>
            <a:chExt cx="8350344" cy="5375417"/>
          </a:xfrm>
        </p:grpSpPr>
        <p:pic>
          <p:nvPicPr>
            <p:cNvPr id="5" name="Picture 4" descr="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66" y="1913800"/>
              <a:ext cx="7183120" cy="386080"/>
            </a:xfrm>
            <a:prstGeom prst="rect">
              <a:avLst/>
            </a:prstGeom>
          </p:spPr>
        </p:pic>
        <p:pic>
          <p:nvPicPr>
            <p:cNvPr id="6" name="Picture 5" descr="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420" y="1200490"/>
              <a:ext cx="4378960" cy="1991360"/>
            </a:xfrm>
            <a:prstGeom prst="rect">
              <a:avLst/>
            </a:prstGeom>
          </p:spPr>
        </p:pic>
        <p:pic>
          <p:nvPicPr>
            <p:cNvPr id="7" name="Picture 6" descr="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26" y="3222151"/>
              <a:ext cx="2509520" cy="1137920"/>
            </a:xfrm>
            <a:prstGeom prst="rect">
              <a:avLst/>
            </a:prstGeom>
          </p:spPr>
        </p:pic>
        <p:pic>
          <p:nvPicPr>
            <p:cNvPr id="8" name="Picture 7" descr="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952" y="1524965"/>
              <a:ext cx="4693920" cy="2844801"/>
            </a:xfrm>
            <a:prstGeom prst="rect">
              <a:avLst/>
            </a:prstGeom>
          </p:spPr>
        </p:pic>
        <p:pic>
          <p:nvPicPr>
            <p:cNvPr id="10" name="Picture 9" descr="0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910" y="3212245"/>
              <a:ext cx="2956560" cy="1148080"/>
            </a:xfrm>
            <a:prstGeom prst="rect">
              <a:avLst/>
            </a:prstGeom>
          </p:spPr>
        </p:pic>
        <p:pic>
          <p:nvPicPr>
            <p:cNvPr id="11" name="Picture 10" descr="0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152" y="4330547"/>
              <a:ext cx="6014720" cy="2245360"/>
            </a:xfrm>
            <a:prstGeom prst="rect">
              <a:avLst/>
            </a:prstGeom>
          </p:spPr>
        </p:pic>
      </p:grpSp>
      <p:sp>
        <p:nvSpPr>
          <p:cNvPr id="2" name="Right Arrow 1"/>
          <p:cNvSpPr/>
          <p:nvPr/>
        </p:nvSpPr>
        <p:spPr>
          <a:xfrm rot="8276422">
            <a:off x="7781003" y="2488332"/>
            <a:ext cx="1521286" cy="61056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42017A-3B59-4B66-881D-E1B07EFE7688}"/>
              </a:ext>
            </a:extLst>
          </p:cNvPr>
          <p:cNvGrpSpPr>
            <a:grpSpLocks noChangeAspect="1"/>
          </p:cNvGrpSpPr>
          <p:nvPr/>
        </p:nvGrpSpPr>
        <p:grpSpPr>
          <a:xfrm>
            <a:off x="3009901" y="6569272"/>
            <a:ext cx="3124199" cy="206090"/>
            <a:chOff x="2486813" y="6292623"/>
            <a:chExt cx="7476797" cy="493213"/>
          </a:xfrm>
        </p:grpSpPr>
        <p:pic>
          <p:nvPicPr>
            <p:cNvPr id="13" name="Picture 12" descr="Image result for BSCS logo">
              <a:extLst>
                <a:ext uri="{FF2B5EF4-FFF2-40B4-BE49-F238E27FC236}">
                  <a16:creationId xmlns:a16="http://schemas.microsoft.com/office/drawing/2014/main" id="{365171F4-5CC8-4BE0-B525-67182306C159}"/>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4" name="Picture 13" descr="Image result for american museum of natural history logo">
              <a:extLst>
                <a:ext uri="{FF2B5EF4-FFF2-40B4-BE49-F238E27FC236}">
                  <a16:creationId xmlns:a16="http://schemas.microsoft.com/office/drawing/2014/main" id="{C7480E3A-1AD7-4D43-9ECF-431DF4A68EE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5" name="Picture 14" descr="C:\Users\Cgay\AppData\Local\Microsoft\Windows\INetCache\Content.MSO\CB5FEEC8.tmp">
              <a:extLst>
                <a:ext uri="{FF2B5EF4-FFF2-40B4-BE49-F238E27FC236}">
                  <a16:creationId xmlns:a16="http://schemas.microsoft.com/office/drawing/2014/main" id="{EEED6749-2B1A-491F-894B-34E09B352001}"/>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8058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Goals</a:t>
            </a:r>
          </a:p>
        </p:txBody>
      </p:sp>
      <p:sp>
        <p:nvSpPr>
          <p:cNvPr id="6" name="Content Placeholder 5"/>
          <p:cNvSpPr>
            <a:spLocks noGrp="1"/>
          </p:cNvSpPr>
          <p:nvPr>
            <p:ph idx="1"/>
          </p:nvPr>
        </p:nvSpPr>
        <p:spPr/>
        <p:txBody>
          <a:bodyPr>
            <a:normAutofit fontScale="92500" lnSpcReduction="10000"/>
          </a:bodyPr>
          <a:lstStyle/>
          <a:p>
            <a:pPr lvl="0"/>
            <a:r>
              <a:rPr lang="en-US" dirty="0"/>
              <a:t>Develop a shared vision for science teaching and learning informed by the NGSS</a:t>
            </a:r>
          </a:p>
          <a:p>
            <a:pPr lvl="0"/>
            <a:r>
              <a:rPr lang="en-US" dirty="0"/>
              <a:t>Deepen understanding of how Conceptual Flow, Storyline about Phenomena and the 5E Instructional Model support Three Dimensional Learning</a:t>
            </a:r>
          </a:p>
          <a:p>
            <a:r>
              <a:rPr lang="en-US" dirty="0"/>
              <a:t>Use instructional materials and results of work with Tools 1, 2 and 3 to outline lessons for one 5E sequence that supports implementation of the NGSS</a:t>
            </a:r>
          </a:p>
        </p:txBody>
      </p:sp>
      <p:grpSp>
        <p:nvGrpSpPr>
          <p:cNvPr id="4" name="Group 3">
            <a:extLst>
              <a:ext uri="{FF2B5EF4-FFF2-40B4-BE49-F238E27FC236}">
                <a16:creationId xmlns:a16="http://schemas.microsoft.com/office/drawing/2014/main" id="{C23B18E9-3E0A-416C-B95E-386575E7B805}"/>
              </a:ext>
            </a:extLst>
          </p:cNvPr>
          <p:cNvGrpSpPr>
            <a:grpSpLocks noChangeAspect="1"/>
          </p:cNvGrpSpPr>
          <p:nvPr/>
        </p:nvGrpSpPr>
        <p:grpSpPr>
          <a:xfrm>
            <a:off x="3009901" y="6569272"/>
            <a:ext cx="3124199" cy="206090"/>
            <a:chOff x="2486813" y="6292623"/>
            <a:chExt cx="7476797" cy="493213"/>
          </a:xfrm>
        </p:grpSpPr>
        <p:pic>
          <p:nvPicPr>
            <p:cNvPr id="7" name="Picture 6" descr="Image result for BSCS logo">
              <a:extLst>
                <a:ext uri="{FF2B5EF4-FFF2-40B4-BE49-F238E27FC236}">
                  <a16:creationId xmlns:a16="http://schemas.microsoft.com/office/drawing/2014/main" id="{C6BEF74B-9114-4C40-B5A7-1363979C99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8" name="Picture 7" descr="Image result for american museum of natural history logo">
              <a:extLst>
                <a:ext uri="{FF2B5EF4-FFF2-40B4-BE49-F238E27FC236}">
                  <a16:creationId xmlns:a16="http://schemas.microsoft.com/office/drawing/2014/main" id="{18E87FE9-C2E9-4032-9C69-61CA5CC1B7B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9" name="Picture 8" descr="C:\Users\Cgay\AppData\Local\Microsoft\Windows\INetCache\Content.MSO\CB5FEEC8.tmp">
              <a:extLst>
                <a:ext uri="{FF2B5EF4-FFF2-40B4-BE49-F238E27FC236}">
                  <a16:creationId xmlns:a16="http://schemas.microsoft.com/office/drawing/2014/main" id="{979041A1-78B7-405D-AF7C-7593BA73106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64825624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How Will We Accomplish These Goals?</a:t>
            </a:r>
          </a:p>
        </p:txBody>
      </p:sp>
      <p:pic>
        <p:nvPicPr>
          <p:cNvPr id="1027" name="Picture 3" descr="C:\Users\jbintz\AppData\Local\Microsoft\Windows\Temporary Internet Files\Content.IE5\TRB3ONCE\MC9004316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4038600" cy="4038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04800" y="2819400"/>
            <a:ext cx="1752600" cy="1200329"/>
          </a:xfrm>
          <a:prstGeom prst="rect">
            <a:avLst/>
          </a:prstGeom>
          <a:noFill/>
        </p:spPr>
        <p:txBody>
          <a:bodyPr wrap="square" rtlCol="0">
            <a:spAutoFit/>
          </a:bodyPr>
          <a:lstStyle/>
          <a:p>
            <a:pPr algn="ctr"/>
            <a:r>
              <a:rPr lang="en-US" dirty="0"/>
              <a:t>Use our Storyline about Phenomena and</a:t>
            </a:r>
          </a:p>
          <a:p>
            <a:pPr algn="ctr"/>
            <a:r>
              <a:rPr lang="en-US" dirty="0"/>
              <a:t>Conceptual Flow</a:t>
            </a:r>
          </a:p>
        </p:txBody>
      </p:sp>
      <p:pic>
        <p:nvPicPr>
          <p:cNvPr id="11" name="Picture 3" descr="C:\Users\jbintz\AppData\Local\Microsoft\Windows\Temporary Internet Files\Content.IE5\TRB3ONCE\MC9004316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85800"/>
            <a:ext cx="3962400"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438400" y="5643027"/>
            <a:ext cx="5410200" cy="1138773"/>
          </a:xfrm>
          <a:prstGeom prst="rect">
            <a:avLst/>
          </a:prstGeom>
          <a:noFill/>
        </p:spPr>
        <p:txBody>
          <a:bodyPr wrap="square" rtlCol="0">
            <a:spAutoFit/>
          </a:bodyPr>
          <a:lstStyle/>
          <a:p>
            <a:pPr algn="ctr"/>
            <a:r>
              <a:rPr lang="en-US" sz="2000" b="1" dirty="0"/>
              <a:t>to design an instructional sequence aligned to the NGSS DCIs, SEPs, CCCs, and Connections</a:t>
            </a:r>
          </a:p>
          <a:p>
            <a:pPr algn="ctr"/>
            <a:endParaRPr lang="en-US" sz="2800" dirty="0"/>
          </a:p>
        </p:txBody>
      </p:sp>
      <p:sp>
        <p:nvSpPr>
          <p:cNvPr id="8" name="TextBox 7"/>
          <p:cNvSpPr txBox="1"/>
          <p:nvPr/>
        </p:nvSpPr>
        <p:spPr>
          <a:xfrm>
            <a:off x="4800600" y="2971800"/>
            <a:ext cx="1752600" cy="923330"/>
          </a:xfrm>
          <a:prstGeom prst="rect">
            <a:avLst/>
          </a:prstGeom>
          <a:noFill/>
        </p:spPr>
        <p:txBody>
          <a:bodyPr wrap="square" rtlCol="0">
            <a:spAutoFit/>
          </a:bodyPr>
          <a:lstStyle/>
          <a:p>
            <a:pPr algn="ctr"/>
            <a:r>
              <a:rPr lang="en-US" dirty="0"/>
              <a:t>Use the 5E Instructional Model</a:t>
            </a:r>
          </a:p>
        </p:txBody>
      </p:sp>
      <p:grpSp>
        <p:nvGrpSpPr>
          <p:cNvPr id="9" name="Group 8">
            <a:extLst>
              <a:ext uri="{FF2B5EF4-FFF2-40B4-BE49-F238E27FC236}">
                <a16:creationId xmlns:a16="http://schemas.microsoft.com/office/drawing/2014/main" id="{7EA3C854-9B62-46D0-84A2-FE8F2EDDB916}"/>
              </a:ext>
            </a:extLst>
          </p:cNvPr>
          <p:cNvGrpSpPr>
            <a:grpSpLocks noChangeAspect="1"/>
          </p:cNvGrpSpPr>
          <p:nvPr/>
        </p:nvGrpSpPr>
        <p:grpSpPr>
          <a:xfrm>
            <a:off x="3009901" y="6569272"/>
            <a:ext cx="3124199" cy="206090"/>
            <a:chOff x="2486813" y="6292623"/>
            <a:chExt cx="7476797" cy="493213"/>
          </a:xfrm>
        </p:grpSpPr>
        <p:pic>
          <p:nvPicPr>
            <p:cNvPr id="10" name="Picture 9" descr="Image result for BSCS logo">
              <a:extLst>
                <a:ext uri="{FF2B5EF4-FFF2-40B4-BE49-F238E27FC236}">
                  <a16:creationId xmlns:a16="http://schemas.microsoft.com/office/drawing/2014/main" id="{083D800F-13AE-41C6-B105-751FE2C4FF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2" name="Picture 11" descr="Image result for american museum of natural history logo">
              <a:extLst>
                <a:ext uri="{FF2B5EF4-FFF2-40B4-BE49-F238E27FC236}">
                  <a16:creationId xmlns:a16="http://schemas.microsoft.com/office/drawing/2014/main" id="{0945EF66-E6C5-4929-A7AF-8898833F144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3" name="Picture 12" descr="C:\Users\Cgay\AppData\Local\Microsoft\Windows\INetCache\Content.MSO\CB5FEEC8.tmp">
              <a:extLst>
                <a:ext uri="{FF2B5EF4-FFF2-40B4-BE49-F238E27FC236}">
                  <a16:creationId xmlns:a16="http://schemas.microsoft.com/office/drawing/2014/main" id="{83A1FF01-463F-4159-BDF7-04A21E8EA07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986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 -0.08889 C -0.02986 -0.08519 -0.05903 -0.07408 -0.08924 -0.07107 C -0.09566 -0.06806 -0.10382 -0.06667 -0.11007 -0.06088 C -0.11163 -0.05926 -0.11337 -0.05741 -0.11493 -0.05579 C -0.11736 -0.05394 -0.12222 -0.05047 -0.12222 -0.05023 C -0.1276 -0.04028 -0.13455 -0.03264 -0.14062 -0.025 C -0.14618 -0.00764 -0.13906 -0.02801 -0.14931 -0.00996 C -0.15312 -0.00301 -0.15347 0.00416 -0.15903 0.0081 C -0.16337 0.02129 -0.16788 0.03426 -0.17118 0.04884 C -0.1724 0.06366 -0.175 0.0993 -0.17969 0.10995 C -0.18264 0.13773 -0.18333 0.15903 -0.18333 0.18889 " pathEditMode="relative" rAng="0" ptsTypes="ffffffffffA">
                                      <p:cBhvr>
                                        <p:cTn id="12" dur="2000" fill="hold"/>
                                        <p:tgtEl>
                                          <p:spTgt spid="1027"/>
                                        </p:tgtEl>
                                        <p:attrNameLst>
                                          <p:attrName>ppt_x</p:attrName>
                                          <p:attrName>ppt_y</p:attrName>
                                        </p:attrNameLst>
                                      </p:cBhvr>
                                      <p:rCtr x="-9167" y="13889"/>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 -0.08889 C -0.02986 -0.08519 -0.05903 -0.07408 -0.08924 -0.07107 C -0.09566 -0.06806 -0.10382 -0.06667 -0.11007 -0.06088 C -0.11163 -0.05926 -0.11337 -0.05741 -0.11493 -0.05579 C -0.11736 -0.05394 -0.12222 -0.05047 -0.12222 -0.05023 C -0.1276 -0.04028 -0.13455 -0.03264 -0.14062 -0.025 C -0.14618 -0.00764 -0.13906 -0.02801 -0.14931 -0.00996 C -0.15312 -0.00301 -0.15347 0.00416 -0.15903 0.0081 C -0.16337 0.02129 -0.16788 0.03426 -0.17118 0.04884 C -0.1724 0.06366 -0.175 0.0993 -0.17969 0.10995 C -0.18264 0.13773 -0.18333 0.15903 -0.18333 0.18889 " pathEditMode="relative" rAng="0" ptsTypes="ffffffffffA">
                                      <p:cBhvr>
                                        <p:cTn id="18" dur="2400" fill="hold"/>
                                        <p:tgtEl>
                                          <p:spTgt spid="11"/>
                                        </p:tgtEl>
                                        <p:attrNameLst>
                                          <p:attrName>ppt_x</p:attrName>
                                          <p:attrName>ppt_y</p:attrName>
                                        </p:attrNameLst>
                                      </p:cBhvr>
                                      <p:rCtr x="-9167" y="1388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Rivera</a:t>
            </a:r>
          </a:p>
        </p:txBody>
      </p:sp>
      <p:sp>
        <p:nvSpPr>
          <p:cNvPr id="3" name="Content Placeholder 2"/>
          <p:cNvSpPr>
            <a:spLocks noGrp="1"/>
          </p:cNvSpPr>
          <p:nvPr>
            <p:ph idx="1"/>
          </p:nvPr>
        </p:nvSpPr>
        <p:spPr/>
        <p:txBody>
          <a:bodyPr/>
          <a:lstStyle/>
          <a:p>
            <a:r>
              <a:rPr lang="en-US" dirty="0"/>
              <a:t>What do you think Ms. Rivera considered as she planned for instruction and during instruction?</a:t>
            </a:r>
          </a:p>
        </p:txBody>
      </p:sp>
      <p:grpSp>
        <p:nvGrpSpPr>
          <p:cNvPr id="4" name="Group 3">
            <a:extLst>
              <a:ext uri="{FF2B5EF4-FFF2-40B4-BE49-F238E27FC236}">
                <a16:creationId xmlns:a16="http://schemas.microsoft.com/office/drawing/2014/main" id="{627CCEFF-DBF2-4CC0-9F98-3470CBA11BC8}"/>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D8BF10E4-B103-4055-BB83-D72ED32E20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56132F0F-74EB-4132-B5AD-885EAC3EC04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6496CCB4-40C3-40CB-8E18-BE3C3B58FD8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63326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Tool 4</a:t>
            </a:r>
          </a:p>
        </p:txBody>
      </p:sp>
      <p:graphicFrame>
        <p:nvGraphicFramePr>
          <p:cNvPr id="5" name="Content Placeholder 4"/>
          <p:cNvGraphicFramePr>
            <a:graphicFrameLocks/>
          </p:cNvGraphicFramePr>
          <p:nvPr>
            <p:extLst>
              <p:ext uri="{D42A27DB-BD31-4B8C-83A1-F6EECF244321}">
                <p14:modId xmlns:p14="http://schemas.microsoft.com/office/powerpoint/2010/main" val="3073211972"/>
              </p:ext>
            </p:extLst>
          </p:nvPr>
        </p:nvGraphicFramePr>
        <p:xfrm>
          <a:off x="3581400" y="1447800"/>
          <a:ext cx="4038600" cy="4190999"/>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96089">
                <a:tc gridSpan="3">
                  <a:txBody>
                    <a:bodyPr/>
                    <a:lstStyle/>
                    <a:p>
                      <a:r>
                        <a:rPr lang="en-US" dirty="0"/>
                        <a:t>Part 2</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950614">
                <a:tc>
                  <a:txBody>
                    <a:bodyPr/>
                    <a:lstStyle/>
                    <a:p>
                      <a:r>
                        <a:rPr lang="en-US" dirty="0"/>
                        <a:t>What teachers are doing</a:t>
                      </a:r>
                    </a:p>
                  </a:txBody>
                  <a:tcPr/>
                </a:tc>
                <a:tc>
                  <a:txBody>
                    <a:bodyPr/>
                    <a:lstStyle/>
                    <a:p>
                      <a:r>
                        <a:rPr lang="en-US" dirty="0"/>
                        <a:t>What</a:t>
                      </a:r>
                      <a:r>
                        <a:rPr lang="en-US" baseline="0" dirty="0"/>
                        <a:t> students are doing</a:t>
                      </a:r>
                      <a:endParaRPr lang="en-US" dirty="0"/>
                    </a:p>
                  </a:txBody>
                  <a:tcPr/>
                </a:tc>
                <a:tc>
                  <a:txBody>
                    <a:bodyPr/>
                    <a:lstStyle/>
                    <a:p>
                      <a:r>
                        <a:rPr lang="en-US" dirty="0"/>
                        <a:t>Science Concepts</a:t>
                      </a:r>
                    </a:p>
                  </a:txBody>
                  <a:tcPr/>
                </a:tc>
                <a:extLst>
                  <a:ext uri="{0D108BD9-81ED-4DB2-BD59-A6C34878D82A}">
                    <a16:rowId xmlns:a16="http://schemas.microsoft.com/office/drawing/2014/main" val="10001"/>
                  </a:ext>
                </a:extLst>
              </a:tr>
              <a:tr h="71107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1107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107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71107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Left Arrow 5"/>
          <p:cNvSpPr/>
          <p:nvPr/>
        </p:nvSpPr>
        <p:spPr>
          <a:xfrm>
            <a:off x="3657600" y="2971800"/>
            <a:ext cx="2590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629400" y="2895600"/>
            <a:ext cx="457200" cy="2286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3137722932"/>
              </p:ext>
            </p:extLst>
          </p:nvPr>
        </p:nvGraphicFramePr>
        <p:xfrm>
          <a:off x="381000" y="1447800"/>
          <a:ext cx="2971800" cy="4242449"/>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91931">
                <a:tc gridSpan="2">
                  <a:txBody>
                    <a:bodyPr/>
                    <a:lstStyle/>
                    <a:p>
                      <a:r>
                        <a:rPr lang="en-US" dirty="0"/>
                        <a:t>Part 1</a:t>
                      </a:r>
                    </a:p>
                  </a:txBody>
                  <a:tcPr/>
                </a:tc>
                <a:tc hMerge="1">
                  <a:txBody>
                    <a:bodyPr/>
                    <a:lstStyle/>
                    <a:p>
                      <a:endParaRPr lang="en-US"/>
                    </a:p>
                  </a:txBody>
                  <a:tcPr/>
                </a:tc>
                <a:extLst>
                  <a:ext uri="{0D108BD9-81ED-4DB2-BD59-A6C34878D82A}">
                    <a16:rowId xmlns:a16="http://schemas.microsoft.com/office/drawing/2014/main" val="10000"/>
                  </a:ext>
                </a:extLst>
              </a:tr>
              <a:tr h="291931">
                <a:tc>
                  <a:txBody>
                    <a:bodyPr/>
                    <a:lstStyle/>
                    <a:p>
                      <a:r>
                        <a:rPr lang="en-US" dirty="0"/>
                        <a:t>Title</a:t>
                      </a:r>
                    </a:p>
                  </a:txBody>
                  <a:tcPr/>
                </a:tc>
                <a:tc>
                  <a:txBody>
                    <a:bodyPr/>
                    <a:lstStyle/>
                    <a:p>
                      <a:endParaRPr lang="en-US" dirty="0"/>
                    </a:p>
                  </a:txBody>
                  <a:tcPr/>
                </a:tc>
                <a:extLst>
                  <a:ext uri="{0D108BD9-81ED-4DB2-BD59-A6C34878D82A}">
                    <a16:rowId xmlns:a16="http://schemas.microsoft.com/office/drawing/2014/main" val="10001"/>
                  </a:ext>
                </a:extLst>
              </a:tr>
              <a:tr h="503880">
                <a:tc>
                  <a:txBody>
                    <a:bodyPr/>
                    <a:lstStyle/>
                    <a:p>
                      <a:r>
                        <a:rPr lang="en-US" dirty="0"/>
                        <a:t>Key Resources</a:t>
                      </a:r>
                    </a:p>
                  </a:txBody>
                  <a:tcPr/>
                </a:tc>
                <a:tc>
                  <a:txBody>
                    <a:bodyPr/>
                    <a:lstStyle/>
                    <a:p>
                      <a:endParaRPr lang="en-US" dirty="0"/>
                    </a:p>
                  </a:txBody>
                  <a:tcPr/>
                </a:tc>
                <a:extLst>
                  <a:ext uri="{0D108BD9-81ED-4DB2-BD59-A6C34878D82A}">
                    <a16:rowId xmlns:a16="http://schemas.microsoft.com/office/drawing/2014/main" val="10002"/>
                  </a:ext>
                </a:extLst>
              </a:tr>
              <a:tr h="503880">
                <a:tc>
                  <a:txBody>
                    <a:bodyPr/>
                    <a:lstStyle/>
                    <a:p>
                      <a:r>
                        <a:rPr lang="en-US" dirty="0"/>
                        <a:t>SEP; DCI; CCC</a:t>
                      </a:r>
                    </a:p>
                  </a:txBody>
                  <a:tcPr/>
                </a:tc>
                <a:tc>
                  <a:txBody>
                    <a:bodyPr/>
                    <a:lstStyle/>
                    <a:p>
                      <a:endParaRPr lang="en-US" dirty="0"/>
                    </a:p>
                  </a:txBody>
                  <a:tcPr/>
                </a:tc>
                <a:extLst>
                  <a:ext uri="{0D108BD9-81ED-4DB2-BD59-A6C34878D82A}">
                    <a16:rowId xmlns:a16="http://schemas.microsoft.com/office/drawing/2014/main" val="10003"/>
                  </a:ext>
                </a:extLst>
              </a:tr>
              <a:tr h="503880">
                <a:tc>
                  <a:txBody>
                    <a:bodyPr/>
                    <a:lstStyle/>
                    <a:p>
                      <a:r>
                        <a:rPr lang="en-US" dirty="0"/>
                        <a:t>Connections</a:t>
                      </a:r>
                    </a:p>
                  </a:txBody>
                  <a:tcPr/>
                </a:tc>
                <a:tc>
                  <a:txBody>
                    <a:bodyPr/>
                    <a:lstStyle/>
                    <a:p>
                      <a:endParaRPr lang="en-US" dirty="0"/>
                    </a:p>
                  </a:txBody>
                  <a:tcPr/>
                </a:tc>
                <a:extLst>
                  <a:ext uri="{0D108BD9-81ED-4DB2-BD59-A6C34878D82A}">
                    <a16:rowId xmlns:a16="http://schemas.microsoft.com/office/drawing/2014/main" val="10004"/>
                  </a:ext>
                </a:extLst>
              </a:tr>
              <a:tr h="503880">
                <a:tc>
                  <a:txBody>
                    <a:bodyPr/>
                    <a:lstStyle/>
                    <a:p>
                      <a:r>
                        <a:rPr lang="en-US" dirty="0" err="1"/>
                        <a:t>PEs</a:t>
                      </a:r>
                      <a:endParaRPr lang="en-US" dirty="0"/>
                    </a:p>
                  </a:txBody>
                  <a:tcPr/>
                </a:tc>
                <a:tc>
                  <a:txBody>
                    <a:bodyPr/>
                    <a:lstStyle/>
                    <a:p>
                      <a:endParaRPr lang="en-US" dirty="0"/>
                    </a:p>
                  </a:txBody>
                  <a:tcPr/>
                </a:tc>
                <a:extLst>
                  <a:ext uri="{0D108BD9-81ED-4DB2-BD59-A6C34878D82A}">
                    <a16:rowId xmlns:a16="http://schemas.microsoft.com/office/drawing/2014/main" val="10005"/>
                  </a:ext>
                </a:extLst>
              </a:tr>
              <a:tr h="503880">
                <a:tc>
                  <a:txBody>
                    <a:bodyPr/>
                    <a:lstStyle/>
                    <a:p>
                      <a:r>
                        <a:rPr lang="en-US" dirty="0"/>
                        <a:t>Prior Knowledge</a:t>
                      </a:r>
                    </a:p>
                  </a:txBody>
                  <a:tcPr/>
                </a:tc>
                <a:tc>
                  <a:txBody>
                    <a:bodyPr/>
                    <a:lstStyle/>
                    <a:p>
                      <a:endParaRPr lang="en-US" dirty="0"/>
                    </a:p>
                  </a:txBody>
                  <a:tcPr/>
                </a:tc>
                <a:extLst>
                  <a:ext uri="{0D108BD9-81ED-4DB2-BD59-A6C34878D82A}">
                    <a16:rowId xmlns:a16="http://schemas.microsoft.com/office/drawing/2014/main" val="10006"/>
                  </a:ext>
                </a:extLst>
              </a:tr>
              <a:tr h="719129">
                <a:tc>
                  <a:txBody>
                    <a:bodyPr/>
                    <a:lstStyle/>
                    <a:p>
                      <a:r>
                        <a:rPr lang="en-US" dirty="0"/>
                        <a:t>Common</a:t>
                      </a:r>
                      <a:r>
                        <a:rPr lang="en-US" baseline="0" dirty="0"/>
                        <a:t> Student Ideas</a:t>
                      </a:r>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14" name="Left Arrow 13"/>
          <p:cNvSpPr/>
          <p:nvPr/>
        </p:nvSpPr>
        <p:spPr>
          <a:xfrm>
            <a:off x="3657600" y="3657600"/>
            <a:ext cx="2590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3657600" y="4419600"/>
            <a:ext cx="2590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3657600" y="5181600"/>
            <a:ext cx="2590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p:cNvSpPr/>
          <p:nvPr/>
        </p:nvSpPr>
        <p:spPr>
          <a:xfrm>
            <a:off x="7543800" y="1371600"/>
            <a:ext cx="533400" cy="4343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8077200" y="3276600"/>
            <a:ext cx="990600" cy="523220"/>
          </a:xfrm>
          <a:prstGeom prst="rect">
            <a:avLst/>
          </a:prstGeom>
          <a:noFill/>
        </p:spPr>
        <p:txBody>
          <a:bodyPr wrap="square" rtlCol="0">
            <a:spAutoFit/>
          </a:bodyPr>
          <a:lstStyle/>
          <a:p>
            <a:r>
              <a:rPr lang="en-US" sz="2800" dirty="0"/>
              <a:t>NGSS</a:t>
            </a:r>
          </a:p>
        </p:txBody>
      </p:sp>
      <p:grpSp>
        <p:nvGrpSpPr>
          <p:cNvPr id="12" name="Group 11">
            <a:extLst>
              <a:ext uri="{FF2B5EF4-FFF2-40B4-BE49-F238E27FC236}">
                <a16:creationId xmlns:a16="http://schemas.microsoft.com/office/drawing/2014/main" id="{C43F6A7E-1309-43E8-B042-CCFEF6B337A4}"/>
              </a:ext>
            </a:extLst>
          </p:cNvPr>
          <p:cNvGrpSpPr>
            <a:grpSpLocks noChangeAspect="1"/>
          </p:cNvGrpSpPr>
          <p:nvPr/>
        </p:nvGrpSpPr>
        <p:grpSpPr>
          <a:xfrm>
            <a:off x="3009901" y="6569272"/>
            <a:ext cx="3124199" cy="206090"/>
            <a:chOff x="2486813" y="6292623"/>
            <a:chExt cx="7476797" cy="493213"/>
          </a:xfrm>
        </p:grpSpPr>
        <p:pic>
          <p:nvPicPr>
            <p:cNvPr id="13" name="Picture 12" descr="Image result for BSCS logo">
              <a:extLst>
                <a:ext uri="{FF2B5EF4-FFF2-40B4-BE49-F238E27FC236}">
                  <a16:creationId xmlns:a16="http://schemas.microsoft.com/office/drawing/2014/main" id="{904F2B30-D117-44E5-A313-4E4DE4F4C96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20" name="Picture 19" descr="Image result for american museum of natural history logo">
              <a:extLst>
                <a:ext uri="{FF2B5EF4-FFF2-40B4-BE49-F238E27FC236}">
                  <a16:creationId xmlns:a16="http://schemas.microsoft.com/office/drawing/2014/main" id="{BFE02E17-C4A6-4109-B0A4-90FBC4265B6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21" name="Picture 20" descr="C:\Users\Cgay\AppData\Local\Microsoft\Windows\INetCache\Content.MSO\CB5FEEC8.tmp">
              <a:extLst>
                <a:ext uri="{FF2B5EF4-FFF2-40B4-BE49-F238E27FC236}">
                  <a16:creationId xmlns:a16="http://schemas.microsoft.com/office/drawing/2014/main" id="{1747947D-6C65-430B-86AC-0D40621B067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98412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11266</TotalTime>
  <Words>951</Words>
  <Application>Microsoft Office PowerPoint</Application>
  <PresentationFormat>On-screen Show (4:3)</PresentationFormat>
  <Paragraphs>156</Paragraphs>
  <Slides>21</Slides>
  <Notes>12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Five Tools and Processes for  Translating the NGSS into Instruction and Classroom Assessment</vt:lpstr>
      <vt:lpstr>PowerPoint Presentation</vt:lpstr>
      <vt:lpstr>PowerPoint Presentation</vt:lpstr>
      <vt:lpstr>PowerPoint Presentation</vt:lpstr>
      <vt:lpstr>PowerPoint Presentation</vt:lpstr>
      <vt:lpstr>Goals</vt:lpstr>
      <vt:lpstr>How Will We Accomplish These Goals?</vt:lpstr>
      <vt:lpstr>Ms. Rivera</vt:lpstr>
      <vt:lpstr>Tool 4</vt:lpstr>
      <vt:lpstr>Linking to the NGSS</vt:lpstr>
      <vt:lpstr>Alignment with 5E Model</vt:lpstr>
      <vt:lpstr>Connections to Tool 3</vt:lpstr>
      <vt:lpstr>Tool 4</vt:lpstr>
      <vt:lpstr>Tool 4 Example</vt:lpstr>
      <vt:lpstr>Ms. Rivera’s Tool 4 Example</vt:lpstr>
      <vt:lpstr>Steps for Completing Tool 4</vt:lpstr>
      <vt:lpstr>Using Analysis Guides</vt:lpstr>
      <vt:lpstr>Using Analysis Guides</vt:lpstr>
      <vt:lpstr>Steps for Completing Tool 4</vt:lpstr>
      <vt:lpstr>Share your Work</vt:lpstr>
      <vt:lpstr>Reflection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Bintz</dc:creator>
  <cp:lastModifiedBy>Cindy Gay</cp:lastModifiedBy>
  <cp:revision>134</cp:revision>
  <cp:lastPrinted>2014-12-29T20:27:51Z</cp:lastPrinted>
  <dcterms:created xsi:type="dcterms:W3CDTF">2014-12-29T20:27:18Z</dcterms:created>
  <dcterms:modified xsi:type="dcterms:W3CDTF">2018-10-21T20:11:28Z</dcterms:modified>
</cp:coreProperties>
</file>