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5" r:id="rId2"/>
    <p:sldId id="276" r:id="rId3"/>
    <p:sldId id="293" r:id="rId4"/>
    <p:sldId id="294" r:id="rId5"/>
    <p:sldId id="288" r:id="rId6"/>
    <p:sldId id="289" r:id="rId7"/>
    <p:sldId id="290" r:id="rId8"/>
    <p:sldId id="292" r:id="rId9"/>
    <p:sldId id="279" r:id="rId10"/>
    <p:sldId id="291" r:id="rId11"/>
    <p:sldId id="280" r:id="rId12"/>
    <p:sldId id="281" r:id="rId13"/>
    <p:sldId id="298" r:id="rId14"/>
    <p:sldId id="299" r:id="rId15"/>
    <p:sldId id="283" r:id="rId16"/>
    <p:sldId id="300" r:id="rId17"/>
    <p:sldId id="301" r:id="rId18"/>
    <p:sldId id="287" r:id="rId19"/>
    <p:sldId id="303" r:id="rId20"/>
    <p:sldId id="296" r:id="rId21"/>
  </p:sldIdLst>
  <p:sldSz cx="9144000" cy="6858000" type="letter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3"/>
    <p:restoredTop sz="94636"/>
  </p:normalViewPr>
  <p:slideViewPr>
    <p:cSldViewPr snapToObjects="1">
      <p:cViewPr varScale="1">
        <p:scale>
          <a:sx n="84" d="100"/>
          <a:sy n="84" d="100"/>
        </p:scale>
        <p:origin x="25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0A9C50A-19EA-151F-6C9C-0F57CB3ACA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ECBDE7B-BDED-E9E3-C7B9-BB7F42ABBD4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DF240E4C-7A0B-1BF4-A274-CE81C077AB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F0A9993F-2229-C2C2-7EE2-DE3E5C07787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400F3B-2FF1-B101-85C2-BAB1B0570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13188-56AD-26ED-02A5-22E1EC92B2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E3F2C5C-1E90-F44E-BC94-429AB67A4189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8FF715-1A65-EEC0-315C-50E2F00791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5F28338-4A16-4DF8-176C-7886E73A5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CAAD1-A499-7F56-C213-DC82768778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48874-0E73-C99B-001E-4A34A2EC0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ACB9907-1232-DA46-A540-D9F0A0A801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E5A0F10-B3BB-E97D-BDAA-1730C89B5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3F16A50-2D40-1A4B-B317-C358C0922090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22D384A-3AA6-C8B8-EAC1-B0331E34C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C64D5D-1D12-6E35-F025-90B4447CA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CD2E045-1EBF-7E51-2E67-17E339EEF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8334A30-E075-732A-706A-FA931661F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Longhorn Sheep: Magnus </a:t>
            </a:r>
            <a:r>
              <a:rPr lang="en-US" altLang="en-US" dirty="0" err="1">
                <a:ea typeface="ＭＳ Ｐゴシック" panose="020B0600070205080204" pitchFamily="34" charset="-128"/>
              </a:rPr>
              <a:t>Kjaergaard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Route 15: Stan </a:t>
            </a:r>
            <a:r>
              <a:rPr lang="en-US" altLang="en-US" dirty="0" err="1">
                <a:ea typeface="ＭＳ Ｐゴシック" panose="020B0600070205080204" pitchFamily="34" charset="-128"/>
              </a:rPr>
              <a:t>Shebs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D33F85C-D62D-4F0A-5F93-491A70D6F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750BEA-2EA1-AA40-B27F-6DA38F0C706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34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CD2E045-1EBF-7E51-2E67-17E339EEF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8334A30-E075-732A-706A-FA931661F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Map National Highway System: US Department of Transportation/Federal Highway Administration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Cali Interstate 5: Thought Balloons Blog 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D33F85C-D62D-4F0A-5F93-491A70D6F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750BEA-2EA1-AA40-B27F-6DA38F0C706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77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112BC6D-8178-15ED-DE5C-ED5968DE2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C063EC3-BC28-7CF5-D739-117D98C3B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Route 15: Stan Shebs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29F53ED-021A-E939-4FE1-9015E369C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6366D1-7677-7949-8E5A-40B29B96464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112BC6D-8178-15ED-DE5C-ED5968DE2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C063EC3-BC28-7CF5-D739-117D98C3B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Route 15: Stan Shebs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29F53ED-021A-E939-4FE1-9015E369C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6366D1-7677-7949-8E5A-40B29B96464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1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BDD7914F-2CAA-5701-F5D1-6952351BF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BF0444-86D3-E649-86D2-159BFC58836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19BBCA0-8F20-BEEC-F708-507B73C57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0D731AB-F47B-8C74-8A23-F17E3CFD1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C8D7E89-0809-4C73-8776-4CE2DF7B9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7DA6FC-864C-6B4D-827B-41B68D7B63D9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E54F4548-551F-CBE4-55A9-F604223C0A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1033E29-0764-B24B-BC5D-CA6C37EB7B49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F4B25E1A-A0A7-C65B-760C-759CA66864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42952348-F8CA-765F-A7AB-A0F7FE3F7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This prints out pretty clearly in black and white.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19CBA91-2CB7-0F84-C123-72B430BD3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4F208A-6538-4048-BDF5-173D4D8A94A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E7EE9E95-8937-2434-BE17-EACC9C9DC6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7AA79BF-BF40-DF43-A138-2D555A67CFD8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2AA8AD4A-2CD3-D2E5-94C2-5A12AFEE6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110B9AED-FC5C-4CAD-08E8-23DC4B404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This prints out pretty clearly in black and white.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72EB025-3F19-A727-B082-05A1B5BC4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8C159C-93D2-9B4E-92E7-D5F3CD85824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3DA5591E-454B-B007-1E81-2B342D91B7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DFD0330-2037-854E-83AA-D95B72E0F626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6CB3494-0F22-782F-4E81-48E441D97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C7CE90A7-61F4-1D5C-C4B5-FDD94A7EC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This prints out pretty clearly in black and white.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80CB5B3F-4F5D-01FF-1816-91146AB59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E674B0-27C6-AC4C-94B6-1F8B559B02F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7D4334B-2930-82DF-D272-8726C703D7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BA80E98-05C8-3555-851C-4CCFE6BC7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E5A0F10-B3BB-E97D-BDAA-1730C89B5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3F16A50-2D40-1A4B-B317-C358C0922090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22D384A-3AA6-C8B8-EAC1-B0331E34C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C64D5D-1D12-6E35-F025-90B4447CA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Road Map LA/Vegas: CA Department of Transportation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20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E5A0F10-B3BB-E97D-BDAA-1730C89B5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3F16A50-2D40-1A4B-B317-C358C0922090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22D384A-3AA6-C8B8-EAC1-B0331E34C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C64D5D-1D12-6E35-F025-90B4447CA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Road Map LA/Vegas: CA Department of Transportation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Desert Road: Jimmy </a:t>
            </a:r>
            <a:r>
              <a:rPr lang="en-US" altLang="en-US" dirty="0" err="1">
                <a:ea typeface="ＭＳ Ｐゴシック" panose="020B0600070205080204" pitchFamily="34" charset="-128"/>
              </a:rPr>
              <a:t>Hoofa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Welcome to Las Vegas Sign: Las Vegas Convention &amp; Visitors Authority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416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CD2E045-1EBF-7E51-2E67-17E339EEF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8334A30-E075-732A-706A-FA931661F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Intersate</a:t>
            </a:r>
            <a:r>
              <a:rPr lang="en-US" altLang="en-US" dirty="0">
                <a:ea typeface="ＭＳ Ｐゴシック" panose="020B0600070205080204" pitchFamily="34" charset="-128"/>
              </a:rPr>
              <a:t>: Las Vegas Convention &amp; Visitors Authority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Las Vegas Seal: Las Vegas Convention &amp; Visitors Authority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Downtown Vegas: Ken Lund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Slots: Las Vegas Convention &amp; Visitors Authority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Skyline Las Vegas: Las Vegas Convention &amp; Visitors Authority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Lion King: </a:t>
            </a:r>
            <a:r>
              <a:rPr lang="en-US" altLang="en-US" dirty="0" err="1">
                <a:ea typeface="ＭＳ Ｐゴシック" panose="020B0600070205080204" pitchFamily="34" charset="-128"/>
              </a:rPr>
              <a:t>Photofest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D33F85C-D62D-4F0A-5F93-491A70D6F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750BEA-2EA1-AA40-B27F-6DA38F0C706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0B773-2FCA-E061-00DD-433381C2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C0A7E-4DD4-464C-8509-C012AF03EEF3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7446C-508D-35D0-55EC-B7E3DD73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578B7-9172-9267-0014-0A632F35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6465D-82C1-2848-9729-4AFF59E19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4659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BAA5F-6B2C-342F-15EA-C69A9737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9DAC28-AB1C-E049-B974-F2A9B3BF52D1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F607-6492-F392-68D2-9AE40713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1764F-5F38-B1AF-05AE-0B4BB0A8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FE1DD-880F-4A4C-8EDA-C14DBF087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3369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EF10-77BA-1B5A-188A-37F317B6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FC010F-E1B5-274B-A098-F262A03C6C29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C97D0-164D-7DC4-152B-44C58688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8ACC6-74BE-B8DE-CE43-2223B00A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143E4-161D-F141-886D-779F5DCA8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1776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373ED-ECD4-9228-3D79-35C6CC93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B35254-4C20-6F47-98AC-2A8C054CBB9E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52B02-AE9C-4E3E-0228-4917C2B4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79214-4669-0AA7-B00C-8059C671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930B8-37FD-1F4A-ABED-6851FD58D7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0469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AAF3F-A671-D0DC-0F37-A653A873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5DB82-9F9B-7240-9A23-969D14FD0FB7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75B65-0882-B29F-2127-5E26BDE5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B1669-13E5-C13E-410C-D940A900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C72AF-1CDF-2B42-8EFA-74325901B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463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A97EBB-0C22-4B52-171C-2CFFBEAA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CD6159-16F8-BF4F-9BD3-123BE93E62C4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13BB0E-5F7C-30F0-A815-2D9CE844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4DC78A-C390-8296-C653-C85DB0FC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749A8-FE0A-FC4A-94ED-39DEB810C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4592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3BCC30-A69A-22D0-055A-98AA9738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25E6FA-4A33-5D43-A5D5-9A8DD77C71AB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A0B606-97C5-11DC-7E55-7D092ED1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41EDBA-20E0-6CC5-BFA6-2A144B40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47395-AB8B-B540-9F29-1E12F7304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225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esert_bighorn">
            <a:extLst>
              <a:ext uri="{FF2B5EF4-FFF2-40B4-BE49-F238E27FC236}">
                <a16:creationId xmlns:a16="http://schemas.microsoft.com/office/drawing/2014/main" id="{7F2E81A4-42BB-C9EB-2CFB-823592ACB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753305-4BF3-A137-EE47-5A9E07BA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2A938D-4902-EB48-AAD0-51F4EB6EDB57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AAE277-7CA6-0CBB-BE4B-2B10386C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3CCC80-3236-EA26-5A68-E2D9B1E0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B55B2-F676-694B-A585-EEC279740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6524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4b.mono_basemap_roads.png">
            <a:extLst>
              <a:ext uri="{FF2B5EF4-FFF2-40B4-BE49-F238E27FC236}">
                <a16:creationId xmlns:a16="http://schemas.microsoft.com/office/drawing/2014/main" id="{94EF559F-47E6-6A2D-6667-286A37310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88392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C3DBD-D07A-B757-FEBA-BCC2E19D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F1828-034E-5146-9DF3-8D2BD49A0CCA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1415-7D52-3A96-F4BA-707F7674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3D359-BE36-9C47-3C21-C4032BDB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1D1B3-9C26-C648-A5B3-1198D15A3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774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91156E-7E35-5EBA-6F8E-D8A2F12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AA8F2-7218-8E4C-8337-237E3CBE9B77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1F5E6D-D539-9E02-4857-0C712A63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70F53-7843-9AAF-111C-6082037A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82914-4A05-7C4B-8F74-AB7FBBE46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9492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1DAF22-D63A-E0E6-5B9C-45E8E0C1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C79A5A-E1E9-7B4F-977D-21E73403ED8E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448AED-B444-E6F6-22CE-4C9A155F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96ECFF-164A-8F1B-B33B-3C113C40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6CB32-D01E-C44E-834C-F9B3AFDA1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5783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3CD7748-9A75-7491-E5F4-A0E65B1DCE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1C8FB9-55EB-C2A8-FB5A-7FE1A9DD9A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9E714-528F-8678-5392-66073A077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D5BD39-93AC-964D-B674-53916D61C7D1}" type="datetime1">
              <a:rPr lang="en-US" altLang="en-US"/>
              <a:pPr/>
              <a:t>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8C0C3-1BE3-97BD-1586-5013F50DE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81C99-F27F-3BC0-29FE-446B1D29F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0B7C5C-A59C-F140-A64E-72D9D92CA3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3" r:id="rId6"/>
    <p:sldLayoutId id="2147483684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ghorn_1">
            <a:extLst>
              <a:ext uri="{FF2B5EF4-FFF2-40B4-BE49-F238E27FC236}">
                <a16:creationId xmlns:a16="http://schemas.microsoft.com/office/drawing/2014/main" id="{DC8FD852-3C02-CEFF-51F4-93656CCE847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692275"/>
            <a:ext cx="89598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879311ED-B2B9-F8D6-B515-7ED82BFB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5364" name="Title 3">
            <a:extLst>
              <a:ext uri="{FF2B5EF4-FFF2-40B4-BE49-F238E27FC236}">
                <a16:creationId xmlns:a16="http://schemas.microsoft.com/office/drawing/2014/main" id="{AD8CF687-C5AB-54A4-92FD-A523B22D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North America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>
            <a:extLst>
              <a:ext uri="{FF2B5EF4-FFF2-40B4-BE49-F238E27FC236}">
                <a16:creationId xmlns:a16="http://schemas.microsoft.com/office/drawing/2014/main" id="{4827D1C7-1F3B-1181-E6BC-C3FD1E2A4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38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7651" name="Title 3">
            <a:extLst>
              <a:ext uri="{FF2B5EF4-FFF2-40B4-BE49-F238E27FC236}">
                <a16:creationId xmlns:a16="http://schemas.microsoft.com/office/drawing/2014/main" id="{5DDEE51E-DB2A-8E69-E747-ED5C71B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48D5D738-A48D-9950-51BD-E2B05DDAF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38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D350D996-825A-1DB5-501D-6D404595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7472"/>
            <a:ext cx="5334000" cy="830997"/>
          </a:xfrm>
          <a:prstGeom prst="rect">
            <a:avLst/>
          </a:prstGeom>
          <a:solidFill>
            <a:schemeClr val="bg2">
              <a:lumMod val="20000"/>
              <a:lumOff val="80000"/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bg2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-112" charset="0"/>
                <a:ea typeface="Arial" pitchFamily="-107" charset="0"/>
                <a:cs typeface="Arial" pitchFamily="-107" charset="0"/>
              </a:rPr>
              <a:t>Clinton Epps and colleagues studied 27 bighorn sheep mountaintop populations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3">
            <a:extLst>
              <a:ext uri="{FF2B5EF4-FFF2-40B4-BE49-F238E27FC236}">
                <a16:creationId xmlns:a16="http://schemas.microsoft.com/office/drawing/2014/main" id="{C5E625AA-B519-B801-B83B-CDC6E1E1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4638"/>
            <a:ext cx="4038600" cy="1200328"/>
          </a:xfrm>
          <a:prstGeom prst="rect">
            <a:avLst/>
          </a:prstGeom>
          <a:solidFill>
            <a:schemeClr val="bg2">
              <a:lumMod val="20000"/>
              <a:lumOff val="80000"/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bg2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-112" charset="0"/>
                <a:ea typeface="Arial" pitchFamily="-107" charset="0"/>
                <a:cs typeface="Arial" pitchFamily="-107" charset="0"/>
              </a:rPr>
              <a:t>They named each population for the mountain on which the population lives.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EDF1404B-A2C8-3F2D-4264-7BA3764C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38" y="45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879311ED-B2B9-F8D6-B515-7ED82BFB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B0B27A72-3101-1713-2201-CE60620E0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956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</a:defRPr>
            </a:lvl9pPr>
          </a:lstStyle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Major highways that connect Los Angeles and</a:t>
            </a:r>
            <a:br>
              <a:rPr lang="en-US" altLang="en-US" sz="3200" b="1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ea typeface="ＭＳ Ｐゴシック" panose="020B0600070205080204" pitchFamily="34" charset="-128"/>
              </a:rPr>
              <a:t>Las Vegas run through the bighorn sheep habitat.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3" descr="Cave_Mountain_Interstate_15.jpg">
            <a:extLst>
              <a:ext uri="{FF2B5EF4-FFF2-40B4-BE49-F238E27FC236}">
                <a16:creationId xmlns:a16="http://schemas.microsoft.com/office/drawing/2014/main" id="{C1DFD5D5-7BF5-6E32-AA46-1948BBA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5029200" cy="274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Welcome_to_fabulous_las_vegas_sign.jpg">
            <a:extLst>
              <a:ext uri="{FF2B5EF4-FFF2-40B4-BE49-F238E27FC236}">
                <a16:creationId xmlns:a16="http://schemas.microsoft.com/office/drawing/2014/main" id="{DEF62AEC-FFBB-3881-00EA-F90B74562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68" y="4189006"/>
            <a:ext cx="30853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california_ref_2001.jpg">
            <a:extLst>
              <a:ext uri="{FF2B5EF4-FFF2-40B4-BE49-F238E27FC236}">
                <a16:creationId xmlns:a16="http://schemas.microsoft.com/office/drawing/2014/main" id="{13603D78-65B9-CA00-0B76-12AEB107D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2106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6274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879311ED-B2B9-F8D6-B515-7ED82BFB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3" descr="Cave_Mountain_Interstate_15.jpg">
            <a:extLst>
              <a:ext uri="{FF2B5EF4-FFF2-40B4-BE49-F238E27FC236}">
                <a16:creationId xmlns:a16="http://schemas.microsoft.com/office/drawing/2014/main" id="{C1DFD5D5-7BF5-6E32-AA46-1948BBA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5029200" cy="274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Welcome_to_fabulous_las_vegas_sign.jpg">
            <a:extLst>
              <a:ext uri="{FF2B5EF4-FFF2-40B4-BE49-F238E27FC236}">
                <a16:creationId xmlns:a16="http://schemas.microsoft.com/office/drawing/2014/main" id="{DEF62AEC-FFBB-3881-00EA-F90B74562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68" y="4189006"/>
            <a:ext cx="30853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california_ref_2001.jpg">
            <a:extLst>
              <a:ext uri="{FF2B5EF4-FFF2-40B4-BE49-F238E27FC236}">
                <a16:creationId xmlns:a16="http://schemas.microsoft.com/office/drawing/2014/main" id="{13603D78-65B9-CA00-0B76-12AEB107D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2106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42C827-3B41-DD44-9E93-E78C9D7B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How are the highways important to Las Vegas?</a:t>
            </a:r>
          </a:p>
        </p:txBody>
      </p:sp>
    </p:spTree>
    <p:extLst>
      <p:ext uri="{BB962C8B-B14F-4D97-AF65-F5344CB8AC3E}">
        <p14:creationId xmlns:p14="http://schemas.microsoft.com/office/powerpoint/2010/main" val="34995232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2572010582_1c8d2777c1_o.jpg">
            <a:extLst>
              <a:ext uri="{FF2B5EF4-FFF2-40B4-BE49-F238E27FC236}">
                <a16:creationId xmlns:a16="http://schemas.microsoft.com/office/drawing/2014/main" id="{FF6B1CB8-E9AF-3CF7-F8C3-95419C1253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" y="20781"/>
            <a:ext cx="9082436" cy="677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>
            <a:extLst>
              <a:ext uri="{FF2B5EF4-FFF2-40B4-BE49-F238E27FC236}">
                <a16:creationId xmlns:a16="http://schemas.microsoft.com/office/drawing/2014/main" id="{A05127D4-903F-0AE9-D504-478D2EFD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666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Importance</a:t>
            </a:r>
          </a:p>
        </p:txBody>
      </p:sp>
      <p:sp>
        <p:nvSpPr>
          <p:cNvPr id="19459" name="Content Placeholder 8">
            <a:extLst>
              <a:ext uri="{FF2B5EF4-FFF2-40B4-BE49-F238E27FC236}">
                <a16:creationId xmlns:a16="http://schemas.microsoft.com/office/drawing/2014/main" id="{38EB29BE-3D79-6A59-FECD-C9DD7CA00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84" y="1160992"/>
            <a:ext cx="6807956" cy="4183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Half of all visitors to Las Vegas arrive by car and most are from California.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People visit for gambling, entertainment, and conventions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Jobs for about 300,000 people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latin typeface="Calibri" panose="020F0502020204030204" pitchFamily="34" charset="0"/>
              </a:rPr>
              <a:t>Contribute billions of dollars to the economy that funds schools, museums, and city services</a:t>
            </a:r>
            <a:r>
              <a:rPr lang="en-US" altLang="en-US" sz="2800" dirty="0"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  <p:pic>
        <p:nvPicPr>
          <p:cNvPr id="19460" name="Picture 1" descr="2000px-I-15_(NV).svg.png">
            <a:extLst>
              <a:ext uri="{FF2B5EF4-FFF2-40B4-BE49-F238E27FC236}">
                <a16:creationId xmlns:a16="http://schemas.microsoft.com/office/drawing/2014/main" id="{BB7ACAFD-3B45-6312-5635-1F7755A91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56" y="237542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las-vegas-seal.jpg">
            <a:extLst>
              <a:ext uri="{FF2B5EF4-FFF2-40B4-BE49-F238E27FC236}">
                <a16:creationId xmlns:a16="http://schemas.microsoft.com/office/drawing/2014/main" id="{7F09895C-E0AF-0A48-D514-3A86CBFF2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6" y="4429125"/>
            <a:ext cx="18288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2.jpg">
            <a:extLst>
              <a:ext uri="{FF2B5EF4-FFF2-40B4-BE49-F238E27FC236}">
                <a16:creationId xmlns:a16="http://schemas.microsoft.com/office/drawing/2014/main" id="{F86D8E5A-9CAE-7724-E7F8-01BB9A86B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16" y="4429125"/>
            <a:ext cx="1783256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3.jpg">
            <a:extLst>
              <a:ext uri="{FF2B5EF4-FFF2-40B4-BE49-F238E27FC236}">
                <a16:creationId xmlns:a16="http://schemas.microsoft.com/office/drawing/2014/main" id="{523690FE-3299-CA12-E449-D0B90570E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52" y="4429125"/>
            <a:ext cx="2744788" cy="182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ion_King_stage_6.jpg">
            <a:extLst>
              <a:ext uri="{FF2B5EF4-FFF2-40B4-BE49-F238E27FC236}">
                <a16:creationId xmlns:a16="http://schemas.microsoft.com/office/drawing/2014/main" id="{6E0432BC-E6D3-F7CD-470E-1B803544F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22874" r="7375" b="12669"/>
          <a:stretch>
            <a:fillRect/>
          </a:stretch>
        </p:blipFill>
        <p:spPr bwMode="auto">
          <a:xfrm>
            <a:off x="472440" y="4429125"/>
            <a:ext cx="157678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3198EA3-BBF6-B7EC-9B79-DFFEA053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868363"/>
            <a:ext cx="4572000" cy="1570037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We know the highways are important, but one scientist wondered how they might affect the sheep.</a:t>
            </a:r>
          </a:p>
        </p:txBody>
      </p:sp>
      <p:pic>
        <p:nvPicPr>
          <p:cNvPr id="9" name="Picture 1" descr="Interstate15_Ivanpah_Valley.jpg">
            <a:extLst>
              <a:ext uri="{FF2B5EF4-FFF2-40B4-BE49-F238E27FC236}">
                <a16:creationId xmlns:a16="http://schemas.microsoft.com/office/drawing/2014/main" id="{1593BB47-E162-725A-ED36-AB2A805B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4419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esert_Bighorn_Sheep_Joshua_Tree_4.JPG">
            <a:extLst>
              <a:ext uri="{FF2B5EF4-FFF2-40B4-BE49-F238E27FC236}">
                <a16:creationId xmlns:a16="http://schemas.microsoft.com/office/drawing/2014/main" id="{32D00D3B-21FB-1231-EFC5-BA13597D4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9313"/>
            <a:ext cx="39528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337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nhsWS.jpg">
            <a:extLst>
              <a:ext uri="{FF2B5EF4-FFF2-40B4-BE49-F238E27FC236}">
                <a16:creationId xmlns:a16="http://schemas.microsoft.com/office/drawing/2014/main" id="{E23744F8-E02C-ADF6-250D-7B975E286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371600"/>
            <a:ext cx="6529387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F37E59-4EC6-434F-526A-BABDC62F2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How might highways impact living things that live near them?</a:t>
            </a:r>
          </a:p>
        </p:txBody>
      </p:sp>
      <p:pic>
        <p:nvPicPr>
          <p:cNvPr id="5" name="Picture 2" descr="intersate-5-horizon.jpeg">
            <a:extLst>
              <a:ext uri="{FF2B5EF4-FFF2-40B4-BE49-F238E27FC236}">
                <a16:creationId xmlns:a16="http://schemas.microsoft.com/office/drawing/2014/main" id="{13EBA73A-BBB2-B020-4A55-659467499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3413"/>
            <a:ext cx="4648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3115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BF34FF2-B9C0-B935-FB8D-893C282F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533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What do you notice about this picture?</a:t>
            </a:r>
          </a:p>
        </p:txBody>
      </p:sp>
      <p:pic>
        <p:nvPicPr>
          <p:cNvPr id="31748" name="Picture 4" descr="Interstate15_Ivanpah_Valley.jpg">
            <a:extLst>
              <a:ext uri="{FF2B5EF4-FFF2-40B4-BE49-F238E27FC236}">
                <a16:creationId xmlns:a16="http://schemas.microsoft.com/office/drawing/2014/main" id="{DC6CD4D4-EB53-C5AF-B2E5-B27FBE1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53874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BF34FF2-B9C0-B935-FB8D-893C282F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4445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What do you notice about this picture?</a:t>
            </a:r>
          </a:p>
        </p:txBody>
      </p:sp>
      <p:pic>
        <p:nvPicPr>
          <p:cNvPr id="31748" name="Picture 4" descr="Interstate15_Ivanpah_Valley.jpg">
            <a:extLst>
              <a:ext uri="{FF2B5EF4-FFF2-40B4-BE49-F238E27FC236}">
                <a16:creationId xmlns:a16="http://schemas.microsoft.com/office/drawing/2014/main" id="{DC6CD4D4-EB53-C5AF-B2E5-B27FBE1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13" y="1587500"/>
            <a:ext cx="6019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45BE97-0BD8-D9E4-3CB4-23E6F538B1F2}"/>
              </a:ext>
            </a:extLst>
          </p:cNvPr>
          <p:cNvCxnSpPr/>
          <p:nvPr/>
        </p:nvCxnSpPr>
        <p:spPr>
          <a:xfrm flipH="1">
            <a:off x="7037088" y="4319925"/>
            <a:ext cx="1600200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CF7494-DBB2-0477-DD44-63FC8E3CAB3D}"/>
              </a:ext>
            </a:extLst>
          </p:cNvPr>
          <p:cNvSpPr txBox="1"/>
          <p:nvPr/>
        </p:nvSpPr>
        <p:spPr>
          <a:xfrm>
            <a:off x="7342253" y="3858260"/>
            <a:ext cx="9796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+mn-lt"/>
              </a:rPr>
              <a:t>Fence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B6EBF-1F64-23D1-3A8D-E6AD240FDCE4}"/>
              </a:ext>
            </a:extLst>
          </p:cNvPr>
          <p:cNvSpPr txBox="1"/>
          <p:nvPr/>
        </p:nvSpPr>
        <p:spPr>
          <a:xfrm>
            <a:off x="804642" y="5419041"/>
            <a:ext cx="7811576" cy="74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600" dirty="0">
                <a:latin typeface="+mn-lt"/>
                <a:ea typeface="ＭＳ Ｐゴシック" panose="020B0600070205080204" pitchFamily="34" charset="-128"/>
              </a:rPr>
              <a:t>Clinton Epps wondered if the fenced highways setup un-natural borders for wild bighorn sheep populations</a:t>
            </a:r>
            <a:r>
              <a:rPr lang="en-US" altLang="en-US" sz="26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640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1B23583B-87A5-9F41-DC7B-0FB137B60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Mountain Deserts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of California and Nevada</a:t>
            </a:r>
          </a:p>
        </p:txBody>
      </p:sp>
      <p:sp>
        <p:nvSpPr>
          <p:cNvPr id="17411" name="Vertical Text Placeholder 6">
            <a:extLst>
              <a:ext uri="{FF2B5EF4-FFF2-40B4-BE49-F238E27FC236}">
                <a16:creationId xmlns:a16="http://schemas.microsoft.com/office/drawing/2014/main" id="{034B8AA1-0304-D2BB-B913-BF73EA955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F15817E7-3C01-F60D-A95F-B68EFD46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7413" name="Picture 2" descr="bighorn_1">
            <a:extLst>
              <a:ext uri="{FF2B5EF4-FFF2-40B4-BE49-F238E27FC236}">
                <a16:creationId xmlns:a16="http://schemas.microsoft.com/office/drawing/2014/main" id="{25988B7C-766F-BEC8-01C1-EA91260D13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17618" r="39655" b="24725"/>
          <a:stretch>
            <a:fillRect/>
          </a:stretch>
        </p:blipFill>
        <p:spPr bwMode="auto">
          <a:xfrm>
            <a:off x="92075" y="1692275"/>
            <a:ext cx="89598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61CB08C-B427-0C70-CC84-DE9B36FC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000">
                <a:ea typeface="ＭＳ Ｐゴシック" panose="020B0600070205080204" pitchFamily="34" charset="-128"/>
              </a:rPr>
              <a:t>Image Credits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24CDC27F-83E2-74C0-24B0-001D5FDB8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13-14. Road Map LA/Vegas: CA Department of Transportation; Desert Road: Jimmy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Hoofa</a:t>
            </a:r>
            <a:r>
              <a:rPr lang="en-US" altLang="en-US" sz="1800" dirty="0">
                <a:ea typeface="ＭＳ Ｐゴシック" panose="020B0600070205080204" pitchFamily="34" charset="-128"/>
              </a:rPr>
              <a:t>;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Welcome to Las Vegas Sign: Las Vegas Convention &amp; Visitors Authority</a:t>
            </a:r>
          </a:p>
          <a:p>
            <a:pPr marL="0" indent="0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15. Interstate Sign, Las Vegas Seal, Slots, Skyline Las Vegas : Las Vegas Convention &amp; Visitors Authority; Lion King: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Photofest</a:t>
            </a:r>
            <a:r>
              <a:rPr lang="en-US" altLang="en-US" sz="1800" dirty="0">
                <a:ea typeface="ＭＳ Ｐゴシック" panose="020B0600070205080204" pitchFamily="34" charset="-128"/>
              </a:rPr>
              <a:t>; Downtown Las Vegas: Ken Lund</a:t>
            </a:r>
          </a:p>
          <a:p>
            <a:pPr marL="0" indent="0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16. Bighorn Sheep: Magnus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Kjaergaard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Route 15: Stan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Shebs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17. Highway Map: US Department of Transportation/Federal Highway Administration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California Interstate 5: Thought Balloons Blog </a:t>
            </a:r>
          </a:p>
          <a:p>
            <a:pPr marL="0" indent="0"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18-19.Route 15: Stan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Shebs</a:t>
            </a:r>
            <a:r>
              <a:rPr lang="en-US" altLang="en-US" sz="1800" dirty="0">
                <a:ea typeface="ＭＳ Ｐゴシック" panose="020B0600070205080204" pitchFamily="34" charset="-128"/>
              </a:rPr>
              <a:t>  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>
            <a:extLst>
              <a:ext uri="{FF2B5EF4-FFF2-40B4-BE49-F238E27FC236}">
                <a16:creationId xmlns:a16="http://schemas.microsoft.com/office/drawing/2014/main" id="{4018333F-A2D3-0E08-DC15-A5A56AC8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Nelson Bighorn Sheep</a:t>
            </a:r>
            <a:r>
              <a:rPr lang="en-US" alt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800" i="1" dirty="0">
                <a:solidFill>
                  <a:schemeClr val="tx2"/>
                </a:solidFill>
                <a:latin typeface="Calibri" panose="020F0502020204030204" pitchFamily="34" charset="0"/>
              </a:rPr>
              <a:t>Ovis canadensis </a:t>
            </a:r>
            <a:r>
              <a:rPr lang="en-US" altLang="en-US" sz="28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nelsoni</a:t>
            </a:r>
            <a:r>
              <a:rPr lang="en-US" altLang="en-US" sz="2800" i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04C2EEE-5375-E5DD-97E6-AB86156A898E}"/>
              </a:ext>
            </a:extLst>
          </p:cNvPr>
          <p:cNvSpPr txBox="1">
            <a:spLocks/>
          </p:cNvSpPr>
          <p:nvPr/>
        </p:nvSpPr>
        <p:spPr>
          <a:xfrm>
            <a:off x="5849587" y="1066800"/>
            <a:ext cx="3124200" cy="41830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Live in the California and Nevada mountain deserts.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2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They weigh ~ 300 lbs.</a:t>
            </a:r>
          </a:p>
          <a:p>
            <a:pPr>
              <a:defRPr/>
            </a:pPr>
            <a:r>
              <a:rPr lang="en-US" sz="2600" dirty="0">
                <a:ea typeface="ＭＳ Ｐゴシック" pitchFamily="-1" charset="-128"/>
                <a:cs typeface="ＭＳ Ｐゴシック" pitchFamily="-1" charset="-128"/>
              </a:rPr>
              <a:t>Their horns weigh up to </a:t>
            </a:r>
            <a:r>
              <a:rPr lang="en-US" sz="2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30 lbs.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363F4BEF-6D66-2BDC-1B3B-DB955C32C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Nelson Bighorn Sheep</a:t>
            </a:r>
            <a:r>
              <a:rPr lang="en-US" alt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800" i="1" dirty="0">
                <a:solidFill>
                  <a:schemeClr val="tx2"/>
                </a:solidFill>
                <a:latin typeface="Calibri" panose="020F0502020204030204" pitchFamily="34" charset="0"/>
              </a:rPr>
              <a:t>Ovis canadensis </a:t>
            </a:r>
            <a:r>
              <a:rPr lang="en-US" altLang="en-US" sz="2800" i="1" dirty="0" err="1">
                <a:solidFill>
                  <a:schemeClr val="tx2"/>
                </a:solidFill>
                <a:latin typeface="Calibri" panose="020F0502020204030204" pitchFamily="34" charset="0"/>
              </a:rPr>
              <a:t>nelsoni</a:t>
            </a:r>
            <a:r>
              <a:rPr lang="en-US" altLang="en-US" sz="2800" i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12A867A-C09A-D837-40D8-53190C507498}"/>
              </a:ext>
            </a:extLst>
          </p:cNvPr>
          <p:cNvSpPr txBox="1">
            <a:spLocks/>
          </p:cNvSpPr>
          <p:nvPr/>
        </p:nvSpPr>
        <p:spPr>
          <a:xfrm>
            <a:off x="5761037" y="1333595"/>
            <a:ext cx="3124200" cy="41830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600" dirty="0"/>
              <a:t>Live in mountaintop populations of often less than 50 individuals.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600" dirty="0"/>
              <a:t>To mate, males travel through valleys to different mountaintops.</a:t>
            </a:r>
          </a:p>
        </p:txBody>
      </p:sp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.ss1.terrain.png">
            <a:extLst>
              <a:ext uri="{FF2B5EF4-FFF2-40B4-BE49-F238E27FC236}">
                <a16:creationId xmlns:a16="http://schemas.microsoft.com/office/drawing/2014/main" id="{EFEDEF98-D666-3A48-F915-FB2DA7A882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92075"/>
            <a:ext cx="895985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2.ss2.+sheep.png">
            <a:extLst>
              <a:ext uri="{FF2B5EF4-FFF2-40B4-BE49-F238E27FC236}">
                <a16:creationId xmlns:a16="http://schemas.microsoft.com/office/drawing/2014/main" id="{4C33F91E-C79C-E5AB-3982-9B08CD2AF1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92075"/>
            <a:ext cx="895985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3a.ss3+urban.png">
            <a:extLst>
              <a:ext uri="{FF2B5EF4-FFF2-40B4-BE49-F238E27FC236}">
                <a16:creationId xmlns:a16="http://schemas.microsoft.com/office/drawing/2014/main" id="{5D799033-7B2F-6257-37AC-8E5F1465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92075"/>
            <a:ext cx="895985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3b.ss3+urban+roads.png">
            <a:extLst>
              <a:ext uri="{FF2B5EF4-FFF2-40B4-BE49-F238E27FC236}">
                <a16:creationId xmlns:a16="http://schemas.microsoft.com/office/drawing/2014/main" id="{31550861-F2C7-05EF-A7A0-FE8F09AB5C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92075"/>
            <a:ext cx="895985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13">
            <a:extLst>
              <a:ext uri="{FF2B5EF4-FFF2-40B4-BE49-F238E27FC236}">
                <a16:creationId xmlns:a16="http://schemas.microsoft.com/office/drawing/2014/main" id="{8209D8A6-96F1-063D-3A94-7C30382B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4638"/>
            <a:ext cx="4572000" cy="838200"/>
          </a:xfrm>
          <a:prstGeom prst="rect">
            <a:avLst/>
          </a:prstGeom>
          <a:solidFill>
            <a:schemeClr val="bg2">
              <a:lumMod val="20000"/>
              <a:lumOff val="80000"/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bg2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Calibri" pitchFamily="-112" charset="0"/>
                <a:ea typeface="Arial" pitchFamily="-107" charset="0"/>
                <a:cs typeface="Arial" pitchFamily="-107" charset="0"/>
              </a:rPr>
              <a:t>This map is just a slightly different representation of the same area.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8161A8A3-98F8-C32E-F9A9-AC18C23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38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706522E-222F-DAEF-F1DC-E880226A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334000"/>
            <a:ext cx="2057400" cy="1200328"/>
          </a:xfrm>
          <a:prstGeom prst="rect">
            <a:avLst/>
          </a:prstGeom>
          <a:solidFill>
            <a:srgbClr val="948161">
              <a:alpha val="92155"/>
            </a:srgbClr>
          </a:solidFill>
          <a:ln w="9525">
            <a:noFill/>
            <a:miter lim="800000"/>
            <a:headEnd/>
            <a:tailEnd/>
          </a:ln>
          <a:effectLst>
            <a:glow rad="101600">
              <a:schemeClr val="bg2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What do the</a:t>
            </a:r>
          </a:p>
          <a:p>
            <a:pPr eaLnBrk="1" hangingPunct="1"/>
            <a:r>
              <a:rPr lang="en-US" altLang="en-US"/>
              <a:t>patterns and </a:t>
            </a:r>
          </a:p>
          <a:p>
            <a:pPr eaLnBrk="1" hangingPunct="1"/>
            <a:r>
              <a:rPr lang="en-US" altLang="en-US"/>
              <a:t>colors mean?</a:t>
            </a:r>
          </a:p>
        </p:txBody>
      </p:sp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rgbClr val="000000"/>
      </a:lt1>
      <a:dk2>
        <a:srgbClr val="FFF998"/>
      </a:dk2>
      <a:lt2>
        <a:srgbClr val="00000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527</Words>
  <Application>Microsoft Macintosh PowerPoint</Application>
  <PresentationFormat>Letter Paper (8.5x11 in)</PresentationFormat>
  <Paragraphs>73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ＭＳ Ｐゴシック</vt:lpstr>
      <vt:lpstr>Calibri</vt:lpstr>
      <vt:lpstr>Office Theme</vt:lpstr>
      <vt:lpstr>North America</vt:lpstr>
      <vt:lpstr>The Mountain Deserts of California and Nevada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the highways important to Las Vegas?</vt:lpstr>
      <vt:lpstr>Importance</vt:lpstr>
      <vt:lpstr>We know the highways are important, but one scientist wondered how they might affect the sheep.</vt:lpstr>
      <vt:lpstr>How might highways impact living things that live near them?</vt:lpstr>
      <vt:lpstr>What do you notice about this picture?</vt:lpstr>
      <vt:lpstr>What do you notice about this picture?</vt:lpstr>
      <vt:lpstr>Image Credits</vt:lpstr>
    </vt:vector>
  </TitlesOfParts>
  <Manager/>
  <Company>American Museum of Natural History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Yael Wyner</dc:creator>
  <cp:keywords/>
  <dc:description/>
  <cp:lastModifiedBy>yaelwyner@gmail.com</cp:lastModifiedBy>
  <cp:revision>41</cp:revision>
  <cp:lastPrinted>2011-01-11T21:43:04Z</cp:lastPrinted>
  <dcterms:created xsi:type="dcterms:W3CDTF">2012-11-13T16:28:28Z</dcterms:created>
  <dcterms:modified xsi:type="dcterms:W3CDTF">2023-01-09T15:43:02Z</dcterms:modified>
  <cp:category/>
</cp:coreProperties>
</file>