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257" r:id="rId3"/>
    <p:sldId id="258" r:id="rId4"/>
    <p:sldId id="292" r:id="rId5"/>
    <p:sldId id="260" r:id="rId6"/>
    <p:sldId id="261" r:id="rId7"/>
    <p:sldId id="262" r:id="rId8"/>
    <p:sldId id="303" r:id="rId9"/>
    <p:sldId id="307" r:id="rId10"/>
    <p:sldId id="284" r:id="rId11"/>
    <p:sldId id="287" r:id="rId12"/>
    <p:sldId id="276" r:id="rId13"/>
    <p:sldId id="285" r:id="rId14"/>
    <p:sldId id="269" r:id="rId15"/>
    <p:sldId id="264" r:id="rId16"/>
    <p:sldId id="271" r:id="rId17"/>
    <p:sldId id="278" r:id="rId18"/>
    <p:sldId id="274" r:id="rId19"/>
    <p:sldId id="275" r:id="rId20"/>
    <p:sldId id="299" r:id="rId21"/>
    <p:sldId id="279" r:id="rId22"/>
    <p:sldId id="300" r:id="rId23"/>
    <p:sldId id="301" r:id="rId24"/>
    <p:sldId id="304" r:id="rId25"/>
    <p:sldId id="306" r:id="rId26"/>
    <p:sldId id="297" r:id="rId27"/>
    <p:sldId id="281" r:id="rId28"/>
    <p:sldId id="298" r:id="rId29"/>
    <p:sldId id="30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95770" autoAdjust="0"/>
  </p:normalViewPr>
  <p:slideViewPr>
    <p:cSldViewPr>
      <p:cViewPr varScale="1">
        <p:scale>
          <a:sx n="105" d="100"/>
          <a:sy n="105" d="100"/>
        </p:scale>
        <p:origin x="1440" y="114"/>
      </p:cViewPr>
      <p:guideLst>
        <p:guide orient="horz" pos="2160"/>
        <p:guide pos="2880"/>
      </p:guideLst>
    </p:cSldViewPr>
  </p:slideViewPr>
  <p:notesTextViewPr>
    <p:cViewPr>
      <p:scale>
        <a:sx n="1" d="1"/>
        <a:sy n="1" d="1"/>
      </p:scale>
      <p:origin x="0" y="0"/>
    </p:cViewPr>
  </p:notesTextViewPr>
  <p:sorterViewPr>
    <p:cViewPr>
      <p:scale>
        <a:sx n="170" d="100"/>
        <a:sy n="170" d="100"/>
      </p:scale>
      <p:origin x="0" y="-57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E5A2E-7D96-7C4A-82AA-027C88ED9D71}" type="doc">
      <dgm:prSet loTypeId="urn:microsoft.com/office/officeart/2005/8/layout/vProcess5" loCatId="picture" qsTypeId="urn:microsoft.com/office/officeart/2005/8/quickstyle/simple4" qsCatId="simple" csTypeId="urn:microsoft.com/office/officeart/2005/8/colors/accent1_2" csCatId="accent1" phldr="1"/>
      <dgm:spPr/>
    </dgm:pt>
    <dgm:pt modelId="{9F74BF2D-0DFD-7345-A81F-DC7870C83788}">
      <dgm:prSet phldrT="[Text]"/>
      <dgm:spPr/>
      <dgm:t>
        <a:bodyPr/>
        <a:lstStyle/>
        <a:p>
          <a:r>
            <a:rPr lang="en-US" dirty="0"/>
            <a:t>An Engage Lesson</a:t>
          </a:r>
        </a:p>
      </dgm:t>
    </dgm:pt>
    <dgm:pt modelId="{FF9F7251-2E04-7D40-87B6-1F2670B042D6}" type="parTrans" cxnId="{9427154E-C0AA-8746-90B0-8AAA617CAA72}">
      <dgm:prSet/>
      <dgm:spPr/>
      <dgm:t>
        <a:bodyPr/>
        <a:lstStyle/>
        <a:p>
          <a:endParaRPr lang="en-US"/>
        </a:p>
      </dgm:t>
    </dgm:pt>
    <dgm:pt modelId="{C4A19746-0451-2D47-BD24-11AEC7A8B7A0}" type="sibTrans" cxnId="{9427154E-C0AA-8746-90B0-8AAA617CAA72}">
      <dgm:prSet/>
      <dgm:spPr/>
      <dgm:t>
        <a:bodyPr/>
        <a:lstStyle/>
        <a:p>
          <a:endParaRPr lang="en-US"/>
        </a:p>
      </dgm:t>
    </dgm:pt>
    <dgm:pt modelId="{8A4EAE94-243C-F243-AA33-007704AB9F3A}">
      <dgm:prSet phldrT="[Text]"/>
      <dgm:spPr/>
      <dgm:t>
        <a:bodyPr/>
        <a:lstStyle/>
        <a:p>
          <a:r>
            <a:rPr lang="en-US" dirty="0"/>
            <a:t>Exploration Lesson(s)</a:t>
          </a:r>
        </a:p>
      </dgm:t>
    </dgm:pt>
    <dgm:pt modelId="{59741FCC-AEE0-DA4E-8CF8-8F33318F839B}" type="parTrans" cxnId="{85481822-777E-374E-BEFB-C560CE18DE81}">
      <dgm:prSet/>
      <dgm:spPr/>
      <dgm:t>
        <a:bodyPr/>
        <a:lstStyle/>
        <a:p>
          <a:endParaRPr lang="en-US"/>
        </a:p>
      </dgm:t>
    </dgm:pt>
    <dgm:pt modelId="{F4992327-4F33-7E47-988C-A9E2E1F89EB6}" type="sibTrans" cxnId="{85481822-777E-374E-BEFB-C560CE18DE81}">
      <dgm:prSet/>
      <dgm:spPr/>
      <dgm:t>
        <a:bodyPr/>
        <a:lstStyle/>
        <a:p>
          <a:endParaRPr lang="en-US"/>
        </a:p>
      </dgm:t>
    </dgm:pt>
    <dgm:pt modelId="{952C5AC8-561B-E64A-859C-5997567A0922}">
      <dgm:prSet phldrT="[Text]"/>
      <dgm:spPr/>
      <dgm:t>
        <a:bodyPr/>
        <a:lstStyle/>
        <a:p>
          <a:r>
            <a:rPr lang="en-US" dirty="0"/>
            <a:t>Explanation Lesson(s)</a:t>
          </a:r>
        </a:p>
      </dgm:t>
    </dgm:pt>
    <dgm:pt modelId="{EAC7C992-F453-104F-9F6C-04A8D313683D}" type="parTrans" cxnId="{7ED42DDA-4F08-7343-99DD-DDAC3588A6E9}">
      <dgm:prSet/>
      <dgm:spPr/>
      <dgm:t>
        <a:bodyPr/>
        <a:lstStyle/>
        <a:p>
          <a:endParaRPr lang="en-US"/>
        </a:p>
      </dgm:t>
    </dgm:pt>
    <dgm:pt modelId="{FD2F9F62-5CEA-8546-BCB2-6A7429C68EF0}" type="sibTrans" cxnId="{7ED42DDA-4F08-7343-99DD-DDAC3588A6E9}">
      <dgm:prSet/>
      <dgm:spPr/>
      <dgm:t>
        <a:bodyPr/>
        <a:lstStyle/>
        <a:p>
          <a:endParaRPr lang="en-US"/>
        </a:p>
      </dgm:t>
    </dgm:pt>
    <dgm:pt modelId="{544ED7A9-7C8D-C043-A7B1-65EF3120F796}">
      <dgm:prSet phldrT="[Text]"/>
      <dgm:spPr/>
      <dgm:t>
        <a:bodyPr/>
        <a:lstStyle/>
        <a:p>
          <a:r>
            <a:rPr lang="en-US" dirty="0"/>
            <a:t>Elaboration Lesson(s)</a:t>
          </a:r>
        </a:p>
      </dgm:t>
    </dgm:pt>
    <dgm:pt modelId="{3BB092CB-26B0-3F42-9B69-C988CC22367C}" type="parTrans" cxnId="{05A5F0AA-9EE2-B143-B705-580AF682F977}">
      <dgm:prSet/>
      <dgm:spPr/>
      <dgm:t>
        <a:bodyPr/>
        <a:lstStyle/>
        <a:p>
          <a:endParaRPr lang="en-US"/>
        </a:p>
      </dgm:t>
    </dgm:pt>
    <dgm:pt modelId="{27FAB703-1B31-2F48-A1B3-3AEF57D9D48D}" type="sibTrans" cxnId="{05A5F0AA-9EE2-B143-B705-580AF682F977}">
      <dgm:prSet/>
      <dgm:spPr/>
      <dgm:t>
        <a:bodyPr/>
        <a:lstStyle/>
        <a:p>
          <a:endParaRPr lang="en-US"/>
        </a:p>
      </dgm:t>
    </dgm:pt>
    <dgm:pt modelId="{925FCE30-191E-9143-AE53-A55F5D21161C}">
      <dgm:prSet phldrT="[Text]"/>
      <dgm:spPr/>
      <dgm:t>
        <a:bodyPr/>
        <a:lstStyle/>
        <a:p>
          <a:r>
            <a:rPr lang="en-US" dirty="0"/>
            <a:t>Evaluation Lesson(s)</a:t>
          </a:r>
        </a:p>
      </dgm:t>
    </dgm:pt>
    <dgm:pt modelId="{5491ADED-C8A3-DC4D-8C37-1CD1EBF6D913}" type="parTrans" cxnId="{21D7315B-B190-5042-BF33-C8DCFBFB93C7}">
      <dgm:prSet/>
      <dgm:spPr/>
      <dgm:t>
        <a:bodyPr/>
        <a:lstStyle/>
        <a:p>
          <a:endParaRPr lang="en-US"/>
        </a:p>
      </dgm:t>
    </dgm:pt>
    <dgm:pt modelId="{F1D99F92-2F5F-ED48-9313-7C4580CF7328}" type="sibTrans" cxnId="{21D7315B-B190-5042-BF33-C8DCFBFB93C7}">
      <dgm:prSet/>
      <dgm:spPr/>
      <dgm:t>
        <a:bodyPr/>
        <a:lstStyle/>
        <a:p>
          <a:endParaRPr lang="en-US"/>
        </a:p>
      </dgm:t>
    </dgm:pt>
    <dgm:pt modelId="{11A15207-B092-BD49-A113-7EBBCDE53202}" type="pres">
      <dgm:prSet presAssocID="{909E5A2E-7D96-7C4A-82AA-027C88ED9D71}" presName="outerComposite" presStyleCnt="0">
        <dgm:presLayoutVars>
          <dgm:chMax val="5"/>
          <dgm:dir/>
          <dgm:resizeHandles val="exact"/>
        </dgm:presLayoutVars>
      </dgm:prSet>
      <dgm:spPr/>
    </dgm:pt>
    <dgm:pt modelId="{DDA57E5B-0675-0A4B-AC66-1E8E60383C73}" type="pres">
      <dgm:prSet presAssocID="{909E5A2E-7D96-7C4A-82AA-027C88ED9D71}" presName="dummyMaxCanvas" presStyleCnt="0">
        <dgm:presLayoutVars/>
      </dgm:prSet>
      <dgm:spPr/>
    </dgm:pt>
    <dgm:pt modelId="{A3F74D94-F62A-C849-896B-71440BF7DC12}" type="pres">
      <dgm:prSet presAssocID="{909E5A2E-7D96-7C4A-82AA-027C88ED9D71}" presName="FiveNodes_1" presStyleLbl="node1" presStyleIdx="0" presStyleCnt="5">
        <dgm:presLayoutVars>
          <dgm:bulletEnabled val="1"/>
        </dgm:presLayoutVars>
      </dgm:prSet>
      <dgm:spPr/>
    </dgm:pt>
    <dgm:pt modelId="{3021DC03-17A7-CC46-9A39-4381CC011F6F}" type="pres">
      <dgm:prSet presAssocID="{909E5A2E-7D96-7C4A-82AA-027C88ED9D71}" presName="FiveNodes_2" presStyleLbl="node1" presStyleIdx="1" presStyleCnt="5">
        <dgm:presLayoutVars>
          <dgm:bulletEnabled val="1"/>
        </dgm:presLayoutVars>
      </dgm:prSet>
      <dgm:spPr/>
    </dgm:pt>
    <dgm:pt modelId="{C3A86F18-1E85-0842-BACB-E113B0BB2ADD}" type="pres">
      <dgm:prSet presAssocID="{909E5A2E-7D96-7C4A-82AA-027C88ED9D71}" presName="FiveNodes_3" presStyleLbl="node1" presStyleIdx="2" presStyleCnt="5">
        <dgm:presLayoutVars>
          <dgm:bulletEnabled val="1"/>
        </dgm:presLayoutVars>
      </dgm:prSet>
      <dgm:spPr/>
    </dgm:pt>
    <dgm:pt modelId="{0FBC9881-A436-0145-BB2F-958641F7F02B}" type="pres">
      <dgm:prSet presAssocID="{909E5A2E-7D96-7C4A-82AA-027C88ED9D71}" presName="FiveNodes_4" presStyleLbl="node1" presStyleIdx="3" presStyleCnt="5">
        <dgm:presLayoutVars>
          <dgm:bulletEnabled val="1"/>
        </dgm:presLayoutVars>
      </dgm:prSet>
      <dgm:spPr/>
    </dgm:pt>
    <dgm:pt modelId="{A2AAD8FE-953C-ED4F-993D-540CC14D7CD4}" type="pres">
      <dgm:prSet presAssocID="{909E5A2E-7D96-7C4A-82AA-027C88ED9D71}" presName="FiveNodes_5" presStyleLbl="node1" presStyleIdx="4" presStyleCnt="5">
        <dgm:presLayoutVars>
          <dgm:bulletEnabled val="1"/>
        </dgm:presLayoutVars>
      </dgm:prSet>
      <dgm:spPr/>
    </dgm:pt>
    <dgm:pt modelId="{99F678F8-CD03-5B46-B366-5B62D43E25C2}" type="pres">
      <dgm:prSet presAssocID="{909E5A2E-7D96-7C4A-82AA-027C88ED9D71}" presName="FiveConn_1-2" presStyleLbl="fgAccFollowNode1" presStyleIdx="0" presStyleCnt="4">
        <dgm:presLayoutVars>
          <dgm:bulletEnabled val="1"/>
        </dgm:presLayoutVars>
      </dgm:prSet>
      <dgm:spPr/>
    </dgm:pt>
    <dgm:pt modelId="{D66F3D54-5550-984D-B95A-CE4829F88EFD}" type="pres">
      <dgm:prSet presAssocID="{909E5A2E-7D96-7C4A-82AA-027C88ED9D71}" presName="FiveConn_2-3" presStyleLbl="fgAccFollowNode1" presStyleIdx="1" presStyleCnt="4">
        <dgm:presLayoutVars>
          <dgm:bulletEnabled val="1"/>
        </dgm:presLayoutVars>
      </dgm:prSet>
      <dgm:spPr/>
    </dgm:pt>
    <dgm:pt modelId="{F8993A34-88AA-5B49-A422-9EE532C60835}" type="pres">
      <dgm:prSet presAssocID="{909E5A2E-7D96-7C4A-82AA-027C88ED9D71}" presName="FiveConn_3-4" presStyleLbl="fgAccFollowNode1" presStyleIdx="2" presStyleCnt="4">
        <dgm:presLayoutVars>
          <dgm:bulletEnabled val="1"/>
        </dgm:presLayoutVars>
      </dgm:prSet>
      <dgm:spPr/>
    </dgm:pt>
    <dgm:pt modelId="{754B36EB-B459-6342-AF57-2DB2B982490D}" type="pres">
      <dgm:prSet presAssocID="{909E5A2E-7D96-7C4A-82AA-027C88ED9D71}" presName="FiveConn_4-5" presStyleLbl="fgAccFollowNode1" presStyleIdx="3" presStyleCnt="4">
        <dgm:presLayoutVars>
          <dgm:bulletEnabled val="1"/>
        </dgm:presLayoutVars>
      </dgm:prSet>
      <dgm:spPr/>
    </dgm:pt>
    <dgm:pt modelId="{2753705B-3FF7-D44E-B731-146B3D7F1FFE}" type="pres">
      <dgm:prSet presAssocID="{909E5A2E-7D96-7C4A-82AA-027C88ED9D71}" presName="FiveNodes_1_text" presStyleLbl="node1" presStyleIdx="4" presStyleCnt="5">
        <dgm:presLayoutVars>
          <dgm:bulletEnabled val="1"/>
        </dgm:presLayoutVars>
      </dgm:prSet>
      <dgm:spPr/>
    </dgm:pt>
    <dgm:pt modelId="{7F83AA6A-E936-524E-B9F6-745C12A71EC3}" type="pres">
      <dgm:prSet presAssocID="{909E5A2E-7D96-7C4A-82AA-027C88ED9D71}" presName="FiveNodes_2_text" presStyleLbl="node1" presStyleIdx="4" presStyleCnt="5">
        <dgm:presLayoutVars>
          <dgm:bulletEnabled val="1"/>
        </dgm:presLayoutVars>
      </dgm:prSet>
      <dgm:spPr/>
    </dgm:pt>
    <dgm:pt modelId="{010584C2-7F51-524E-959C-8A63851BCEF4}" type="pres">
      <dgm:prSet presAssocID="{909E5A2E-7D96-7C4A-82AA-027C88ED9D71}" presName="FiveNodes_3_text" presStyleLbl="node1" presStyleIdx="4" presStyleCnt="5">
        <dgm:presLayoutVars>
          <dgm:bulletEnabled val="1"/>
        </dgm:presLayoutVars>
      </dgm:prSet>
      <dgm:spPr/>
    </dgm:pt>
    <dgm:pt modelId="{CFACE4E6-11F6-BF43-ABE0-5204A715DE28}" type="pres">
      <dgm:prSet presAssocID="{909E5A2E-7D96-7C4A-82AA-027C88ED9D71}" presName="FiveNodes_4_text" presStyleLbl="node1" presStyleIdx="4" presStyleCnt="5">
        <dgm:presLayoutVars>
          <dgm:bulletEnabled val="1"/>
        </dgm:presLayoutVars>
      </dgm:prSet>
      <dgm:spPr/>
    </dgm:pt>
    <dgm:pt modelId="{0E503D15-795A-DA43-A624-2820B133CD1C}" type="pres">
      <dgm:prSet presAssocID="{909E5A2E-7D96-7C4A-82AA-027C88ED9D71}" presName="FiveNodes_5_text" presStyleLbl="node1" presStyleIdx="4" presStyleCnt="5">
        <dgm:presLayoutVars>
          <dgm:bulletEnabled val="1"/>
        </dgm:presLayoutVars>
      </dgm:prSet>
      <dgm:spPr/>
    </dgm:pt>
  </dgm:ptLst>
  <dgm:cxnLst>
    <dgm:cxn modelId="{2430EC11-AE82-3F42-9557-A94E66E2E8A8}" type="presOf" srcId="{952C5AC8-561B-E64A-859C-5997567A0922}" destId="{010584C2-7F51-524E-959C-8A63851BCEF4}" srcOrd="1" destOrd="0" presId="urn:microsoft.com/office/officeart/2005/8/layout/vProcess5"/>
    <dgm:cxn modelId="{81C35720-3AF4-8948-8B49-FCB26731CC3B}" type="presOf" srcId="{9F74BF2D-0DFD-7345-A81F-DC7870C83788}" destId="{2753705B-3FF7-D44E-B731-146B3D7F1FFE}" srcOrd="1" destOrd="0" presId="urn:microsoft.com/office/officeart/2005/8/layout/vProcess5"/>
    <dgm:cxn modelId="{85481822-777E-374E-BEFB-C560CE18DE81}" srcId="{909E5A2E-7D96-7C4A-82AA-027C88ED9D71}" destId="{8A4EAE94-243C-F243-AA33-007704AB9F3A}" srcOrd="1" destOrd="0" parTransId="{59741FCC-AEE0-DA4E-8CF8-8F33318F839B}" sibTransId="{F4992327-4F33-7E47-988C-A9E2E1F89EB6}"/>
    <dgm:cxn modelId="{AC7AD628-0C6E-1C4D-B114-9031DBED1928}" type="presOf" srcId="{909E5A2E-7D96-7C4A-82AA-027C88ED9D71}" destId="{11A15207-B092-BD49-A113-7EBBCDE53202}" srcOrd="0" destOrd="0" presId="urn:microsoft.com/office/officeart/2005/8/layout/vProcess5"/>
    <dgm:cxn modelId="{87B0E42C-CCC7-DD4E-BC94-665B53E748B8}" type="presOf" srcId="{F4992327-4F33-7E47-988C-A9E2E1F89EB6}" destId="{D66F3D54-5550-984D-B95A-CE4829F88EFD}" srcOrd="0" destOrd="0" presId="urn:microsoft.com/office/officeart/2005/8/layout/vProcess5"/>
    <dgm:cxn modelId="{21D7315B-B190-5042-BF33-C8DCFBFB93C7}" srcId="{909E5A2E-7D96-7C4A-82AA-027C88ED9D71}" destId="{925FCE30-191E-9143-AE53-A55F5D21161C}" srcOrd="4" destOrd="0" parTransId="{5491ADED-C8A3-DC4D-8C37-1CD1EBF6D913}" sibTransId="{F1D99F92-2F5F-ED48-9313-7C4580CF7328}"/>
    <dgm:cxn modelId="{1DFD8E5B-B144-6A48-8877-8070ADB4E01A}" type="presOf" srcId="{544ED7A9-7C8D-C043-A7B1-65EF3120F796}" destId="{CFACE4E6-11F6-BF43-ABE0-5204A715DE28}" srcOrd="1" destOrd="0" presId="urn:microsoft.com/office/officeart/2005/8/layout/vProcess5"/>
    <dgm:cxn modelId="{5F76B266-A151-FD4A-9ABD-1608DAEC6F29}" type="presOf" srcId="{925FCE30-191E-9143-AE53-A55F5D21161C}" destId="{A2AAD8FE-953C-ED4F-993D-540CC14D7CD4}" srcOrd="0" destOrd="0" presId="urn:microsoft.com/office/officeart/2005/8/layout/vProcess5"/>
    <dgm:cxn modelId="{C9ACE948-C10D-C346-9F08-7C4B19EBB3D6}" type="presOf" srcId="{925FCE30-191E-9143-AE53-A55F5D21161C}" destId="{0E503D15-795A-DA43-A624-2820B133CD1C}" srcOrd="1" destOrd="0" presId="urn:microsoft.com/office/officeart/2005/8/layout/vProcess5"/>
    <dgm:cxn modelId="{EF83E949-3ED7-9847-BA13-467D44EAD95B}" type="presOf" srcId="{952C5AC8-561B-E64A-859C-5997567A0922}" destId="{C3A86F18-1E85-0842-BACB-E113B0BB2ADD}" srcOrd="0" destOrd="0" presId="urn:microsoft.com/office/officeart/2005/8/layout/vProcess5"/>
    <dgm:cxn modelId="{85CB0A6E-2F91-8244-A7E0-FA0F012BFCD7}" type="presOf" srcId="{C4A19746-0451-2D47-BD24-11AEC7A8B7A0}" destId="{99F678F8-CD03-5B46-B366-5B62D43E25C2}" srcOrd="0" destOrd="0" presId="urn:microsoft.com/office/officeart/2005/8/layout/vProcess5"/>
    <dgm:cxn modelId="{9427154E-C0AA-8746-90B0-8AAA617CAA72}" srcId="{909E5A2E-7D96-7C4A-82AA-027C88ED9D71}" destId="{9F74BF2D-0DFD-7345-A81F-DC7870C83788}" srcOrd="0" destOrd="0" parTransId="{FF9F7251-2E04-7D40-87B6-1F2670B042D6}" sibTransId="{C4A19746-0451-2D47-BD24-11AEC7A8B7A0}"/>
    <dgm:cxn modelId="{604C2D6E-7D31-7A4F-96FA-8A8F5A2FDE7F}" type="presOf" srcId="{8A4EAE94-243C-F243-AA33-007704AB9F3A}" destId="{7F83AA6A-E936-524E-B9F6-745C12A71EC3}" srcOrd="1" destOrd="0" presId="urn:microsoft.com/office/officeart/2005/8/layout/vProcess5"/>
    <dgm:cxn modelId="{1536A47A-9F89-0E46-891D-FFC7BA54A911}" type="presOf" srcId="{27FAB703-1B31-2F48-A1B3-3AEF57D9D48D}" destId="{754B36EB-B459-6342-AF57-2DB2B982490D}" srcOrd="0" destOrd="0" presId="urn:microsoft.com/office/officeart/2005/8/layout/vProcess5"/>
    <dgm:cxn modelId="{7C961B7D-893D-654F-BD37-9D096A615ED1}" type="presOf" srcId="{8A4EAE94-243C-F243-AA33-007704AB9F3A}" destId="{3021DC03-17A7-CC46-9A39-4381CC011F6F}" srcOrd="0" destOrd="0" presId="urn:microsoft.com/office/officeart/2005/8/layout/vProcess5"/>
    <dgm:cxn modelId="{4EB6169B-13A3-EA48-B68E-C941A0C24F70}" type="presOf" srcId="{9F74BF2D-0DFD-7345-A81F-DC7870C83788}" destId="{A3F74D94-F62A-C849-896B-71440BF7DC12}" srcOrd="0" destOrd="0" presId="urn:microsoft.com/office/officeart/2005/8/layout/vProcess5"/>
    <dgm:cxn modelId="{05A5F0AA-9EE2-B143-B705-580AF682F977}" srcId="{909E5A2E-7D96-7C4A-82AA-027C88ED9D71}" destId="{544ED7A9-7C8D-C043-A7B1-65EF3120F796}" srcOrd="3" destOrd="0" parTransId="{3BB092CB-26B0-3F42-9B69-C988CC22367C}" sibTransId="{27FAB703-1B31-2F48-A1B3-3AEF57D9D48D}"/>
    <dgm:cxn modelId="{9D0FEDCD-0CA5-034F-9D37-B330EFC5686B}" type="presOf" srcId="{544ED7A9-7C8D-C043-A7B1-65EF3120F796}" destId="{0FBC9881-A436-0145-BB2F-958641F7F02B}" srcOrd="0" destOrd="0" presId="urn:microsoft.com/office/officeart/2005/8/layout/vProcess5"/>
    <dgm:cxn modelId="{7ED42DDA-4F08-7343-99DD-DDAC3588A6E9}" srcId="{909E5A2E-7D96-7C4A-82AA-027C88ED9D71}" destId="{952C5AC8-561B-E64A-859C-5997567A0922}" srcOrd="2" destOrd="0" parTransId="{EAC7C992-F453-104F-9F6C-04A8D313683D}" sibTransId="{FD2F9F62-5CEA-8546-BCB2-6A7429C68EF0}"/>
    <dgm:cxn modelId="{42E48DF2-6F74-BA49-8FE8-7262B7AB5DA5}" type="presOf" srcId="{FD2F9F62-5CEA-8546-BCB2-6A7429C68EF0}" destId="{F8993A34-88AA-5B49-A422-9EE532C60835}" srcOrd="0" destOrd="0" presId="urn:microsoft.com/office/officeart/2005/8/layout/vProcess5"/>
    <dgm:cxn modelId="{A6558EB0-71C5-0C42-BD5E-1B90167C55F3}" type="presParOf" srcId="{11A15207-B092-BD49-A113-7EBBCDE53202}" destId="{DDA57E5B-0675-0A4B-AC66-1E8E60383C73}" srcOrd="0" destOrd="0" presId="urn:microsoft.com/office/officeart/2005/8/layout/vProcess5"/>
    <dgm:cxn modelId="{2ADF774B-AED7-2649-9E03-19DAAA4D9858}" type="presParOf" srcId="{11A15207-B092-BD49-A113-7EBBCDE53202}" destId="{A3F74D94-F62A-C849-896B-71440BF7DC12}" srcOrd="1" destOrd="0" presId="urn:microsoft.com/office/officeart/2005/8/layout/vProcess5"/>
    <dgm:cxn modelId="{7A2C833B-1C39-3B40-9E61-13F65B6B9740}" type="presParOf" srcId="{11A15207-B092-BD49-A113-7EBBCDE53202}" destId="{3021DC03-17A7-CC46-9A39-4381CC011F6F}" srcOrd="2" destOrd="0" presId="urn:microsoft.com/office/officeart/2005/8/layout/vProcess5"/>
    <dgm:cxn modelId="{AEFC65AD-0D30-D849-A313-168F7D5B01A9}" type="presParOf" srcId="{11A15207-B092-BD49-A113-7EBBCDE53202}" destId="{C3A86F18-1E85-0842-BACB-E113B0BB2ADD}" srcOrd="3" destOrd="0" presId="urn:microsoft.com/office/officeart/2005/8/layout/vProcess5"/>
    <dgm:cxn modelId="{5E78E76D-3990-4B48-8FE8-EB3ED09AE0C1}" type="presParOf" srcId="{11A15207-B092-BD49-A113-7EBBCDE53202}" destId="{0FBC9881-A436-0145-BB2F-958641F7F02B}" srcOrd="4" destOrd="0" presId="urn:microsoft.com/office/officeart/2005/8/layout/vProcess5"/>
    <dgm:cxn modelId="{A5D47F02-6B26-704C-91F2-483661CBC7B3}" type="presParOf" srcId="{11A15207-B092-BD49-A113-7EBBCDE53202}" destId="{A2AAD8FE-953C-ED4F-993D-540CC14D7CD4}" srcOrd="5" destOrd="0" presId="urn:microsoft.com/office/officeart/2005/8/layout/vProcess5"/>
    <dgm:cxn modelId="{83EFFC29-E0FF-7F4B-82E0-65DD3DDBA3B7}" type="presParOf" srcId="{11A15207-B092-BD49-A113-7EBBCDE53202}" destId="{99F678F8-CD03-5B46-B366-5B62D43E25C2}" srcOrd="6" destOrd="0" presId="urn:microsoft.com/office/officeart/2005/8/layout/vProcess5"/>
    <dgm:cxn modelId="{2C9C3D06-65FE-F348-8071-41C635BF44FD}" type="presParOf" srcId="{11A15207-B092-BD49-A113-7EBBCDE53202}" destId="{D66F3D54-5550-984D-B95A-CE4829F88EFD}" srcOrd="7" destOrd="0" presId="urn:microsoft.com/office/officeart/2005/8/layout/vProcess5"/>
    <dgm:cxn modelId="{4D144D8B-4341-B642-93E3-D082BC7BBA78}" type="presParOf" srcId="{11A15207-B092-BD49-A113-7EBBCDE53202}" destId="{F8993A34-88AA-5B49-A422-9EE532C60835}" srcOrd="8" destOrd="0" presId="urn:microsoft.com/office/officeart/2005/8/layout/vProcess5"/>
    <dgm:cxn modelId="{0D14B2B4-1BC6-CC4E-BA3F-12638514D263}" type="presParOf" srcId="{11A15207-B092-BD49-A113-7EBBCDE53202}" destId="{754B36EB-B459-6342-AF57-2DB2B982490D}" srcOrd="9" destOrd="0" presId="urn:microsoft.com/office/officeart/2005/8/layout/vProcess5"/>
    <dgm:cxn modelId="{DC648787-2C9B-6848-B421-F50BA37112CE}" type="presParOf" srcId="{11A15207-B092-BD49-A113-7EBBCDE53202}" destId="{2753705B-3FF7-D44E-B731-146B3D7F1FFE}" srcOrd="10" destOrd="0" presId="urn:microsoft.com/office/officeart/2005/8/layout/vProcess5"/>
    <dgm:cxn modelId="{1EE3FA48-432F-1A42-ACB3-332B64B00B2E}" type="presParOf" srcId="{11A15207-B092-BD49-A113-7EBBCDE53202}" destId="{7F83AA6A-E936-524E-B9F6-745C12A71EC3}" srcOrd="11" destOrd="0" presId="urn:microsoft.com/office/officeart/2005/8/layout/vProcess5"/>
    <dgm:cxn modelId="{28F6AD56-3F08-8243-8723-2EB564B0BD30}" type="presParOf" srcId="{11A15207-B092-BD49-A113-7EBBCDE53202}" destId="{010584C2-7F51-524E-959C-8A63851BCEF4}" srcOrd="12" destOrd="0" presId="urn:microsoft.com/office/officeart/2005/8/layout/vProcess5"/>
    <dgm:cxn modelId="{5588CC92-0912-754D-A7C7-5A8A6F59EDF4}" type="presParOf" srcId="{11A15207-B092-BD49-A113-7EBBCDE53202}" destId="{CFACE4E6-11F6-BF43-ABE0-5204A715DE28}" srcOrd="13" destOrd="0" presId="urn:microsoft.com/office/officeart/2005/8/layout/vProcess5"/>
    <dgm:cxn modelId="{6EBDEAAF-7A1F-FB40-86C7-F25060EBFF27}" type="presParOf" srcId="{11A15207-B092-BD49-A113-7EBBCDE53202}" destId="{0E503D15-795A-DA43-A624-2820B133CD1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74D94-F62A-C849-896B-71440BF7DC12}">
      <dsp:nvSpPr>
        <dsp:cNvPr id="0" name=""/>
        <dsp:cNvSpPr/>
      </dsp:nvSpPr>
      <dsp:spPr>
        <a:xfrm>
          <a:off x="0" y="0"/>
          <a:ext cx="6336792" cy="759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An Engage Lesson</a:t>
          </a:r>
        </a:p>
      </dsp:txBody>
      <dsp:txXfrm>
        <a:off x="22254" y="22254"/>
        <a:ext cx="5428000" cy="715301"/>
      </dsp:txXfrm>
    </dsp:sp>
    <dsp:sp modelId="{3021DC03-17A7-CC46-9A39-4381CC011F6F}">
      <dsp:nvSpPr>
        <dsp:cNvPr id="0" name=""/>
        <dsp:cNvSpPr/>
      </dsp:nvSpPr>
      <dsp:spPr>
        <a:xfrm>
          <a:off x="473202" y="865338"/>
          <a:ext cx="6336792" cy="759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Exploration Lesson(s)</a:t>
          </a:r>
        </a:p>
      </dsp:txBody>
      <dsp:txXfrm>
        <a:off x="495456" y="887592"/>
        <a:ext cx="5325205" cy="715301"/>
      </dsp:txXfrm>
    </dsp:sp>
    <dsp:sp modelId="{C3A86F18-1E85-0842-BACB-E113B0BB2ADD}">
      <dsp:nvSpPr>
        <dsp:cNvPr id="0" name=""/>
        <dsp:cNvSpPr/>
      </dsp:nvSpPr>
      <dsp:spPr>
        <a:xfrm>
          <a:off x="946404" y="1730676"/>
          <a:ext cx="6336792" cy="759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Explanation Lesson(s)</a:t>
          </a:r>
        </a:p>
      </dsp:txBody>
      <dsp:txXfrm>
        <a:off x="968658" y="1752930"/>
        <a:ext cx="5325205" cy="715301"/>
      </dsp:txXfrm>
    </dsp:sp>
    <dsp:sp modelId="{0FBC9881-A436-0145-BB2F-958641F7F02B}">
      <dsp:nvSpPr>
        <dsp:cNvPr id="0" name=""/>
        <dsp:cNvSpPr/>
      </dsp:nvSpPr>
      <dsp:spPr>
        <a:xfrm>
          <a:off x="1419605" y="2596015"/>
          <a:ext cx="6336792" cy="759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Elaboration Lesson(s)</a:t>
          </a:r>
        </a:p>
      </dsp:txBody>
      <dsp:txXfrm>
        <a:off x="1441859" y="2618269"/>
        <a:ext cx="5325205" cy="715301"/>
      </dsp:txXfrm>
    </dsp:sp>
    <dsp:sp modelId="{A2AAD8FE-953C-ED4F-993D-540CC14D7CD4}">
      <dsp:nvSpPr>
        <dsp:cNvPr id="0" name=""/>
        <dsp:cNvSpPr/>
      </dsp:nvSpPr>
      <dsp:spPr>
        <a:xfrm>
          <a:off x="1892808" y="3461353"/>
          <a:ext cx="6336792" cy="7598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Evaluation Lesson(s)</a:t>
          </a:r>
        </a:p>
      </dsp:txBody>
      <dsp:txXfrm>
        <a:off x="1915062" y="3483607"/>
        <a:ext cx="5325205" cy="715301"/>
      </dsp:txXfrm>
    </dsp:sp>
    <dsp:sp modelId="{99F678F8-CD03-5B46-B366-5B62D43E25C2}">
      <dsp:nvSpPr>
        <dsp:cNvPr id="0" name=""/>
        <dsp:cNvSpPr/>
      </dsp:nvSpPr>
      <dsp:spPr>
        <a:xfrm>
          <a:off x="5842915" y="555082"/>
          <a:ext cx="493876" cy="49387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5954037" y="555082"/>
        <a:ext cx="271632" cy="371642"/>
      </dsp:txXfrm>
    </dsp:sp>
    <dsp:sp modelId="{D66F3D54-5550-984D-B95A-CE4829F88EFD}">
      <dsp:nvSpPr>
        <dsp:cNvPr id="0" name=""/>
        <dsp:cNvSpPr/>
      </dsp:nvSpPr>
      <dsp:spPr>
        <a:xfrm>
          <a:off x="6316117" y="1420421"/>
          <a:ext cx="493876" cy="49387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427239" y="1420421"/>
        <a:ext cx="271632" cy="371642"/>
      </dsp:txXfrm>
    </dsp:sp>
    <dsp:sp modelId="{F8993A34-88AA-5B49-A422-9EE532C60835}">
      <dsp:nvSpPr>
        <dsp:cNvPr id="0" name=""/>
        <dsp:cNvSpPr/>
      </dsp:nvSpPr>
      <dsp:spPr>
        <a:xfrm>
          <a:off x="6789319" y="2273096"/>
          <a:ext cx="493876" cy="49387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900441" y="2273096"/>
        <a:ext cx="271632" cy="371642"/>
      </dsp:txXfrm>
    </dsp:sp>
    <dsp:sp modelId="{754B36EB-B459-6342-AF57-2DB2B982490D}">
      <dsp:nvSpPr>
        <dsp:cNvPr id="0" name=""/>
        <dsp:cNvSpPr/>
      </dsp:nvSpPr>
      <dsp:spPr>
        <a:xfrm>
          <a:off x="7262521" y="3146877"/>
          <a:ext cx="493876" cy="493876"/>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373643" y="3146877"/>
        <a:ext cx="271632" cy="37164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A27814-8714-4A51-BECF-3939C7BEBD8D}" type="datetimeFigureOut">
              <a:rPr lang="en-US" smtClean="0"/>
              <a:t>10/25/2018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5F8EE-BEEE-4E62-807B-D632C497880D}" type="slidenum">
              <a:rPr lang="en-US" smtClean="0"/>
              <a:t>‹#›</a:t>
            </a:fld>
            <a:endParaRPr lang="en-US"/>
          </a:p>
        </p:txBody>
      </p:sp>
    </p:spTree>
    <p:extLst>
      <p:ext uri="{BB962C8B-B14F-4D97-AF65-F5344CB8AC3E}">
        <p14:creationId xmlns:p14="http://schemas.microsoft.com/office/powerpoint/2010/main" val="274320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294"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a:t>
            </a:r>
          </a:p>
        </p:txBody>
      </p:sp>
      <p:sp>
        <p:nvSpPr>
          <p:cNvPr id="5" name="Header Placeholder 4"/>
          <p:cNvSpPr>
            <a:spLocks noGrp="1"/>
          </p:cNvSpPr>
          <p:nvPr>
            <p:ph type="hdr" sz="quarter" idx="11"/>
          </p:nvPr>
        </p:nvSpPr>
        <p:spPr/>
        <p:txBody>
          <a:bodyPr/>
          <a:lstStyle/>
          <a:p>
            <a:pPr marL="0" marR="0" lvl="0" indent="0" algn="l" defTabSz="914294"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NGSS Tool and Process 1</a:t>
            </a:r>
          </a:p>
        </p:txBody>
      </p:sp>
      <p:sp>
        <p:nvSpPr>
          <p:cNvPr id="6" name="Footer Placeholder 5"/>
          <p:cNvSpPr>
            <a:spLocks noGrp="1"/>
          </p:cNvSpPr>
          <p:nvPr>
            <p:ph type="ftr" sz="quarter" idx="12"/>
          </p:nvPr>
        </p:nvSpPr>
        <p:spPr/>
        <p:txBody>
          <a:bodyPr/>
          <a:lstStyle/>
          <a:p>
            <a:pPr marL="0" marR="0" lvl="0" indent="0" algn="l" defTabSz="914294"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350147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924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min</a:t>
            </a:r>
          </a:p>
          <a:p>
            <a:endParaRPr lang="en-US" dirty="0"/>
          </a:p>
          <a:p>
            <a:r>
              <a:rPr lang="en-US" dirty="0"/>
              <a:t>Option</a:t>
            </a:r>
          </a:p>
          <a:p>
            <a:r>
              <a:rPr lang="en-US" baseline="0" dirty="0"/>
              <a:t>Read the 5Es</a:t>
            </a:r>
          </a:p>
          <a:p>
            <a:endParaRPr lang="en-US" baseline="0" dirty="0"/>
          </a:p>
          <a:p>
            <a:r>
              <a:rPr lang="en-US" baseline="0" dirty="0"/>
              <a:t>Short reading from HPL/HSL – 1 pager. </a:t>
            </a:r>
          </a:p>
          <a:p>
            <a:r>
              <a:rPr lang="en-US" baseline="0" dirty="0"/>
              <a:t>No reading from the Framework</a:t>
            </a:r>
          </a:p>
          <a:p>
            <a:endParaRPr lang="en-US" baseline="0" dirty="0"/>
          </a:p>
          <a:p>
            <a:r>
              <a:rPr lang="en-US" baseline="0" dirty="0"/>
              <a:t>Option</a:t>
            </a:r>
          </a:p>
          <a:p>
            <a:r>
              <a:rPr lang="en-US" baseline="0" dirty="0"/>
              <a:t>Slide w/ a few key points….Visual graphic that represents how Framework, HPL/HSL/5Es connect, THEN focus on reading about the 5Es.</a:t>
            </a:r>
          </a:p>
          <a:p>
            <a:endParaRPr lang="en-US" baseline="0" dirty="0"/>
          </a:p>
          <a:p>
            <a:r>
              <a:rPr lang="en-US" baseline="0" dirty="0"/>
              <a:t>How do the 5Es map back to this…strong statement at the end about Framework and learning for all students.</a:t>
            </a:r>
          </a:p>
          <a:p>
            <a:pPr marL="181240" indent="-181240">
              <a:buFont typeface="Arial" panose="020B0604020202020204" pitchFamily="34" charset="0"/>
              <a:buChar cha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14</a:t>
            </a:fld>
            <a:endParaRPr lang="en-US"/>
          </a:p>
        </p:txBody>
      </p:sp>
      <p:sp>
        <p:nvSpPr>
          <p:cNvPr id="5" name="Date Placeholder 4"/>
          <p:cNvSpPr>
            <a:spLocks noGrp="1"/>
          </p:cNvSpPr>
          <p:nvPr>
            <p:ph type="dt" idx="11"/>
          </p:nvPr>
        </p:nvSpPr>
        <p:spPr/>
        <p:txBody>
          <a:bodyPr/>
          <a:lstStyle/>
          <a:p>
            <a:fld id="{74EEFC5E-F4F4-4F96-96B2-B2BA30FBB5AE}" type="datetime1">
              <a:rPr lang="en-US" smtClean="0"/>
              <a:t>10/25/2018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1734941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
        <p:nvSpPr>
          <p:cNvPr id="223" name="Shape 223"/>
          <p:cNvSpPr txBox="1">
            <a:spLocks noGrp="1"/>
          </p:cNvSpPr>
          <p:nvPr>
            <p:ph type="dt" idx="10"/>
          </p:nvPr>
        </p:nvSpPr>
        <p:spPr>
          <a:xfrm>
            <a:off x="3884612" y="0"/>
            <a:ext cx="2971799" cy="4572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1200">
                <a:solidFill>
                  <a:schemeClr val="dk1"/>
                </a:solidFill>
                <a:latin typeface="Calibri"/>
                <a:ea typeface="Calibri"/>
                <a:cs typeface="Calibri"/>
                <a:sym typeface="Calibri"/>
              </a:rPr>
              <a:t>11/20/2016</a:t>
            </a:r>
          </a:p>
        </p:txBody>
      </p:sp>
      <p:sp>
        <p:nvSpPr>
          <p:cNvPr id="224" name="Shape 224"/>
          <p:cNvSpPr txBox="1">
            <a:spLocks noGrp="1"/>
          </p:cNvSpPr>
          <p:nvPr>
            <p:ph type="ftr" idx="11"/>
          </p:nvPr>
        </p:nvSpPr>
        <p:spPr>
          <a:xfrm>
            <a:off x="0" y="8685213"/>
            <a:ext cx="2971799" cy="457200"/>
          </a:xfrm>
          <a:prstGeom prst="rect">
            <a:avLst/>
          </a:prstGeom>
          <a:noFill/>
          <a:ln>
            <a:noFill/>
          </a:ln>
        </p:spPr>
        <p:txBody>
          <a:bodyPr lIns="91425" tIns="45700" rIns="91425" bIns="45700" anchor="b"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Achievement First: Unit Development</a:t>
            </a:r>
          </a:p>
        </p:txBody>
      </p:sp>
      <p:sp>
        <p:nvSpPr>
          <p:cNvPr id="225" name="Shape 225"/>
          <p:cNvSpPr txBox="1">
            <a:spLocks noGrp="1"/>
          </p:cNvSpPr>
          <p:nvPr>
            <p:ph type="hdr" idx="3"/>
          </p:nvPr>
        </p:nvSpPr>
        <p:spPr>
          <a:xfrm>
            <a:off x="0" y="0"/>
            <a:ext cx="2971799" cy="457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BSCS</a:t>
            </a:r>
          </a:p>
        </p:txBody>
      </p:sp>
    </p:spTree>
    <p:extLst>
      <p:ext uri="{BB962C8B-B14F-4D97-AF65-F5344CB8AC3E}">
        <p14:creationId xmlns:p14="http://schemas.microsoft.com/office/powerpoint/2010/main" val="134444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16</a:t>
            </a:fld>
            <a:endParaRPr lang="en-US"/>
          </a:p>
        </p:txBody>
      </p:sp>
      <p:sp>
        <p:nvSpPr>
          <p:cNvPr id="5" name="Date Placeholder 4"/>
          <p:cNvSpPr>
            <a:spLocks noGrp="1"/>
          </p:cNvSpPr>
          <p:nvPr>
            <p:ph type="dt" idx="11"/>
          </p:nvPr>
        </p:nvSpPr>
        <p:spPr/>
        <p:txBody>
          <a:bodyPr/>
          <a:lstStyle/>
          <a:p>
            <a:fld id="{58BD04B3-8D0A-4902-8648-A8170FFF5638}" type="datetime1">
              <a:rPr lang="en-US" smtClean="0"/>
              <a:t>10/25/2018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244898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8279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u="sng" dirty="0"/>
          </a:p>
        </p:txBody>
      </p:sp>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4420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8D3A76-8F7F-4BEA-9A98-52C7C00921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E20ED-E36E-4FA9-8D19-926557E7DF0E}"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10/25/2018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Achievement First: Unit Development</a:t>
            </a:r>
          </a:p>
        </p:txBody>
      </p:sp>
      <p:sp>
        <p:nvSpPr>
          <p:cNvPr id="7" name="Header Placeholder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BSCS</a:t>
            </a:r>
          </a:p>
        </p:txBody>
      </p:sp>
    </p:spTree>
    <p:extLst>
      <p:ext uri="{BB962C8B-B14F-4D97-AF65-F5344CB8AC3E}">
        <p14:creationId xmlns:p14="http://schemas.microsoft.com/office/powerpoint/2010/main" val="100675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sz="1000" dirty="0"/>
          </a:p>
        </p:txBody>
      </p:sp>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765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sz="1000" dirty="0"/>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3442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372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2</a:t>
            </a:fld>
            <a:endParaRPr lang="en-US" dirty="0"/>
          </a:p>
        </p:txBody>
      </p:sp>
      <p:sp>
        <p:nvSpPr>
          <p:cNvPr id="5" name="Date Placeholder 4"/>
          <p:cNvSpPr>
            <a:spLocks noGrp="1"/>
          </p:cNvSpPr>
          <p:nvPr>
            <p:ph type="dt" idx="11"/>
          </p:nvPr>
        </p:nvSpPr>
        <p:spPr/>
        <p:txBody>
          <a:bodyPr/>
          <a:lstStyle/>
          <a:p>
            <a:fld id="{46101B0F-3094-4BFE-8B42-92F1CE1A8F60}" type="datetime1">
              <a:rPr lang="en-US" smtClean="0"/>
              <a:t>10/25/2018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339682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55F8EE-BEEE-4E62-807B-D632C497880D}" type="slidenum">
              <a:rPr lang="en-US" smtClean="0"/>
              <a:t>3</a:t>
            </a:fld>
            <a:endParaRPr lang="en-US"/>
          </a:p>
        </p:txBody>
      </p:sp>
    </p:spTree>
    <p:extLst>
      <p:ext uri="{BB962C8B-B14F-4D97-AF65-F5344CB8AC3E}">
        <p14:creationId xmlns:p14="http://schemas.microsoft.com/office/powerpoint/2010/main" val="664149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5B8D3A76-8F7F-4BEA-9A98-52C7C0092101}" type="slidenum">
              <a:rPr lang="en-US" smtClean="0"/>
              <a:t>4</a:t>
            </a:fld>
            <a:endParaRPr lang="en-US"/>
          </a:p>
        </p:txBody>
      </p:sp>
      <p:sp>
        <p:nvSpPr>
          <p:cNvPr id="5" name="Date Placeholder 4"/>
          <p:cNvSpPr>
            <a:spLocks noGrp="1"/>
          </p:cNvSpPr>
          <p:nvPr>
            <p:ph type="dt" idx="11"/>
          </p:nvPr>
        </p:nvSpPr>
        <p:spPr/>
        <p:txBody>
          <a:bodyPr/>
          <a:lstStyle/>
          <a:p>
            <a:fld id="{D771AF8D-2261-4EC8-BD8E-9E12A7CE1757}" type="datetime1">
              <a:rPr lang="en-US" smtClean="0"/>
              <a:t>10/25/2018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339918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5</a:t>
            </a:fld>
            <a:endParaRPr lang="en-US" dirty="0"/>
          </a:p>
        </p:txBody>
      </p:sp>
      <p:sp>
        <p:nvSpPr>
          <p:cNvPr id="5" name="Date Placeholder 4"/>
          <p:cNvSpPr>
            <a:spLocks noGrp="1"/>
          </p:cNvSpPr>
          <p:nvPr>
            <p:ph type="dt" idx="11"/>
          </p:nvPr>
        </p:nvSpPr>
        <p:spPr/>
        <p:txBody>
          <a:bodyPr/>
          <a:lstStyle/>
          <a:p>
            <a:fld id="{B7874571-67B9-4684-89B3-4D7C44EDB3E8}" type="datetime1">
              <a:rPr lang="en-US" smtClean="0"/>
              <a:t>10/25/2018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1313241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B8D3A76-8F7F-4BEA-9A98-52C7C0092101}" type="slidenum">
              <a:rPr lang="en-US" smtClean="0"/>
              <a:t>6</a:t>
            </a:fld>
            <a:endParaRPr lang="en-US" dirty="0"/>
          </a:p>
        </p:txBody>
      </p:sp>
      <p:sp>
        <p:nvSpPr>
          <p:cNvPr id="5" name="Date Placeholder 4"/>
          <p:cNvSpPr>
            <a:spLocks noGrp="1"/>
          </p:cNvSpPr>
          <p:nvPr>
            <p:ph type="dt" idx="11"/>
          </p:nvPr>
        </p:nvSpPr>
        <p:spPr/>
        <p:txBody>
          <a:bodyPr/>
          <a:lstStyle/>
          <a:p>
            <a:fld id="{F6ABCF10-A0AB-46AF-9C8C-A2D6620EE770}" type="datetime1">
              <a:rPr lang="en-US" smtClean="0"/>
              <a:t>10/25/2018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131324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E031FB-098F-4773-A565-365CD4D51A18}" type="slidenum">
              <a:rPr lang="en-US" smtClean="0"/>
              <a:t>7</a:t>
            </a:fld>
            <a:endParaRPr lang="en-US"/>
          </a:p>
        </p:txBody>
      </p:sp>
    </p:spTree>
    <p:extLst>
      <p:ext uri="{BB962C8B-B14F-4D97-AF65-F5344CB8AC3E}">
        <p14:creationId xmlns:p14="http://schemas.microsoft.com/office/powerpoint/2010/main" val="964332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55F8EE-BEEE-4E62-807B-D632C497880D}" type="slidenum">
              <a:rPr lang="en-US" smtClean="0"/>
              <a:t>8</a:t>
            </a:fld>
            <a:endParaRPr lang="en-US"/>
          </a:p>
        </p:txBody>
      </p:sp>
    </p:spTree>
    <p:extLst>
      <p:ext uri="{BB962C8B-B14F-4D97-AF65-F5344CB8AC3E}">
        <p14:creationId xmlns:p14="http://schemas.microsoft.com/office/powerpoint/2010/main" val="1541578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baseline="0" dirty="0"/>
          </a:p>
        </p:txBody>
      </p:sp>
      <p:sp>
        <p:nvSpPr>
          <p:cNvPr id="4" name="Slide Number Placeholder 3"/>
          <p:cNvSpPr>
            <a:spLocks noGrp="1"/>
          </p:cNvSpPr>
          <p:nvPr>
            <p:ph type="sldNum" sz="quarter" idx="10"/>
          </p:nvPr>
        </p:nvSpPr>
        <p:spPr/>
        <p:txBody>
          <a:bodyPr/>
          <a:lstStyle/>
          <a:p>
            <a:fld id="{5B8D3A76-8F7F-4BEA-9A98-52C7C0092101}" type="slidenum">
              <a:rPr lang="en-US" smtClean="0"/>
              <a:t>11</a:t>
            </a:fld>
            <a:endParaRPr lang="en-US"/>
          </a:p>
        </p:txBody>
      </p:sp>
      <p:sp>
        <p:nvSpPr>
          <p:cNvPr id="5" name="Date Placeholder 4"/>
          <p:cNvSpPr>
            <a:spLocks noGrp="1"/>
          </p:cNvSpPr>
          <p:nvPr>
            <p:ph type="dt" idx="11"/>
          </p:nvPr>
        </p:nvSpPr>
        <p:spPr/>
        <p:txBody>
          <a:bodyPr/>
          <a:lstStyle/>
          <a:p>
            <a:fld id="{F6F726CD-D76B-4C23-A7B9-C9FD95F02050}" type="datetime1">
              <a:rPr lang="en-US" smtClean="0"/>
              <a:t>10/25/2018</a:t>
            </a:fld>
            <a:endParaRPr lang="en-US"/>
          </a:p>
        </p:txBody>
      </p:sp>
      <p:sp>
        <p:nvSpPr>
          <p:cNvPr id="6" name="Footer Placeholder 5"/>
          <p:cNvSpPr>
            <a:spLocks noGrp="1"/>
          </p:cNvSpPr>
          <p:nvPr>
            <p:ph type="ftr" sz="quarter" idx="12"/>
          </p:nvPr>
        </p:nvSpPr>
        <p:spPr/>
        <p:txBody>
          <a:bodyPr/>
          <a:lstStyle/>
          <a:p>
            <a:r>
              <a:rPr lang="en-US"/>
              <a:t>Achievement First: Unit Development</a:t>
            </a:r>
          </a:p>
        </p:txBody>
      </p:sp>
      <p:sp>
        <p:nvSpPr>
          <p:cNvPr id="7" name="Header Placeholder 6"/>
          <p:cNvSpPr>
            <a:spLocks noGrp="1"/>
          </p:cNvSpPr>
          <p:nvPr>
            <p:ph type="hdr" sz="quarter" idx="13"/>
          </p:nvPr>
        </p:nvSpPr>
        <p:spPr/>
        <p:txBody>
          <a:bodyPr/>
          <a:lstStyle/>
          <a:p>
            <a:r>
              <a:rPr lang="en-US"/>
              <a:t>BSCS</a:t>
            </a:r>
          </a:p>
        </p:txBody>
      </p:sp>
    </p:spTree>
    <p:extLst>
      <p:ext uri="{BB962C8B-B14F-4D97-AF65-F5344CB8AC3E}">
        <p14:creationId xmlns:p14="http://schemas.microsoft.com/office/powerpoint/2010/main" val="2937633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654145-6D60-4610-B6D7-E9637B8B3883}"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518660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54145-6D60-4610-B6D7-E9637B8B3883}"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28856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54145-6D60-4610-B6D7-E9637B8B3883}"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1224014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8" indent="0" algn="ctr">
              <a:buNone/>
              <a:defRPr>
                <a:solidFill>
                  <a:schemeClr val="tx1">
                    <a:tint val="75000"/>
                  </a:schemeClr>
                </a:solidFill>
              </a:defRPr>
            </a:lvl2pPr>
            <a:lvl3pPr marL="914294" indent="0" algn="ctr">
              <a:buNone/>
              <a:defRPr>
                <a:solidFill>
                  <a:schemeClr val="tx1">
                    <a:tint val="75000"/>
                  </a:schemeClr>
                </a:solidFill>
              </a:defRPr>
            </a:lvl3pPr>
            <a:lvl4pPr marL="1371442" indent="0" algn="ctr">
              <a:buNone/>
              <a:defRPr>
                <a:solidFill>
                  <a:schemeClr val="tx1">
                    <a:tint val="75000"/>
                  </a:schemeClr>
                </a:solidFill>
              </a:defRPr>
            </a:lvl4pPr>
            <a:lvl5pPr marL="1828590" indent="0" algn="ctr">
              <a:buNone/>
              <a:defRPr>
                <a:solidFill>
                  <a:schemeClr val="tx1">
                    <a:tint val="75000"/>
                  </a:schemeClr>
                </a:solidFill>
              </a:defRPr>
            </a:lvl5pPr>
            <a:lvl6pPr marL="2285736" indent="0" algn="ctr">
              <a:buNone/>
              <a:defRPr>
                <a:solidFill>
                  <a:schemeClr val="tx1">
                    <a:tint val="75000"/>
                  </a:schemeClr>
                </a:solidFill>
              </a:defRPr>
            </a:lvl6pPr>
            <a:lvl7pPr marL="2742884" indent="0" algn="ctr">
              <a:buNone/>
              <a:defRPr>
                <a:solidFill>
                  <a:schemeClr val="tx1">
                    <a:tint val="75000"/>
                  </a:schemeClr>
                </a:solidFill>
              </a:defRPr>
            </a:lvl7pPr>
            <a:lvl8pPr marL="3200032" indent="0" algn="ctr">
              <a:buNone/>
              <a:defRPr>
                <a:solidFill>
                  <a:schemeClr val="tx1">
                    <a:tint val="75000"/>
                  </a:schemeClr>
                </a:solidFill>
              </a:defRPr>
            </a:lvl8pPr>
            <a:lvl9pPr marL="365717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4C28C4-4ED9-054C-AC04-A7478E7D6051}"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1063723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C518C4-B0D6-9F45-9DEC-68D90EEF1083}"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25746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48" indent="0">
              <a:buNone/>
              <a:defRPr sz="1800">
                <a:solidFill>
                  <a:schemeClr val="tx1">
                    <a:tint val="75000"/>
                  </a:schemeClr>
                </a:solidFill>
              </a:defRPr>
            </a:lvl2pPr>
            <a:lvl3pPr marL="914294" indent="0">
              <a:buNone/>
              <a:defRPr sz="1600">
                <a:solidFill>
                  <a:schemeClr val="tx1">
                    <a:tint val="75000"/>
                  </a:schemeClr>
                </a:solidFill>
              </a:defRPr>
            </a:lvl3pPr>
            <a:lvl4pPr marL="1371442" indent="0">
              <a:buNone/>
              <a:defRPr sz="1400">
                <a:solidFill>
                  <a:schemeClr val="tx1">
                    <a:tint val="75000"/>
                  </a:schemeClr>
                </a:solidFill>
              </a:defRPr>
            </a:lvl4pPr>
            <a:lvl5pPr marL="1828590" indent="0">
              <a:buNone/>
              <a:defRPr sz="1400">
                <a:solidFill>
                  <a:schemeClr val="tx1">
                    <a:tint val="75000"/>
                  </a:schemeClr>
                </a:solidFill>
              </a:defRPr>
            </a:lvl5pPr>
            <a:lvl6pPr marL="2285736" indent="0">
              <a:buNone/>
              <a:defRPr sz="1400">
                <a:solidFill>
                  <a:schemeClr val="tx1">
                    <a:tint val="75000"/>
                  </a:schemeClr>
                </a:solidFill>
              </a:defRPr>
            </a:lvl6pPr>
            <a:lvl7pPr marL="2742884" indent="0">
              <a:buNone/>
              <a:defRPr sz="1400">
                <a:solidFill>
                  <a:schemeClr val="tx1">
                    <a:tint val="75000"/>
                  </a:schemeClr>
                </a:solidFill>
              </a:defRPr>
            </a:lvl7pPr>
            <a:lvl8pPr marL="3200032" indent="0">
              <a:buNone/>
              <a:defRPr sz="1400">
                <a:solidFill>
                  <a:schemeClr val="tx1">
                    <a:tint val="75000"/>
                  </a:schemeClr>
                </a:solidFill>
              </a:defRPr>
            </a:lvl8pPr>
            <a:lvl9pPr marL="365717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279520-AFBB-ED44-915A-F1A9AE69E755}"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918235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D0E68-E1FA-9D40-A1E4-586BA2DDF76F}" type="datetime1">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068059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8" indent="0">
              <a:buNone/>
              <a:defRPr sz="2000" b="1"/>
            </a:lvl2pPr>
            <a:lvl3pPr marL="914294" indent="0">
              <a:buNone/>
              <a:defRPr sz="1800" b="1"/>
            </a:lvl3pPr>
            <a:lvl4pPr marL="1371442" indent="0">
              <a:buNone/>
              <a:defRPr sz="1600" b="1"/>
            </a:lvl4pPr>
            <a:lvl5pPr marL="1828590" indent="0">
              <a:buNone/>
              <a:defRPr sz="1600" b="1"/>
            </a:lvl5pPr>
            <a:lvl6pPr marL="2285736" indent="0">
              <a:buNone/>
              <a:defRPr sz="1600" b="1"/>
            </a:lvl6pPr>
            <a:lvl7pPr marL="2742884" indent="0">
              <a:buNone/>
              <a:defRPr sz="1600" b="1"/>
            </a:lvl7pPr>
            <a:lvl8pPr marL="3200032" indent="0">
              <a:buNone/>
              <a:defRPr sz="1600" b="1"/>
            </a:lvl8pPr>
            <a:lvl9pPr marL="3657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8" indent="0">
              <a:buNone/>
              <a:defRPr sz="2000" b="1"/>
            </a:lvl2pPr>
            <a:lvl3pPr marL="914294" indent="0">
              <a:buNone/>
              <a:defRPr sz="1800" b="1"/>
            </a:lvl3pPr>
            <a:lvl4pPr marL="1371442" indent="0">
              <a:buNone/>
              <a:defRPr sz="1600" b="1"/>
            </a:lvl4pPr>
            <a:lvl5pPr marL="1828590" indent="0">
              <a:buNone/>
              <a:defRPr sz="1600" b="1"/>
            </a:lvl5pPr>
            <a:lvl6pPr marL="2285736" indent="0">
              <a:buNone/>
              <a:defRPr sz="1600" b="1"/>
            </a:lvl6pPr>
            <a:lvl7pPr marL="2742884" indent="0">
              <a:buNone/>
              <a:defRPr sz="1600" b="1"/>
            </a:lvl7pPr>
            <a:lvl8pPr marL="3200032" indent="0">
              <a:buNone/>
              <a:defRPr sz="1600" b="1"/>
            </a:lvl8pPr>
            <a:lvl9pPr marL="3657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02367-7527-2A4B-88BF-7F5DCE526C52}" type="datetime1">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645062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A564DC-1F62-A849-AC4C-F86E25231014}" type="datetime1">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635193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12B55-693F-3243-8864-EA3010D8E992}" type="datetime1">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309689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48" indent="0">
              <a:buNone/>
              <a:defRPr sz="1200"/>
            </a:lvl2pPr>
            <a:lvl3pPr marL="914294" indent="0">
              <a:buNone/>
              <a:defRPr sz="1000"/>
            </a:lvl3pPr>
            <a:lvl4pPr marL="1371442" indent="0">
              <a:buNone/>
              <a:defRPr sz="900"/>
            </a:lvl4pPr>
            <a:lvl5pPr marL="1828590" indent="0">
              <a:buNone/>
              <a:defRPr sz="900"/>
            </a:lvl5pPr>
            <a:lvl6pPr marL="2285736" indent="0">
              <a:buNone/>
              <a:defRPr sz="900"/>
            </a:lvl6pPr>
            <a:lvl7pPr marL="2742884" indent="0">
              <a:buNone/>
              <a:defRPr sz="900"/>
            </a:lvl7pPr>
            <a:lvl8pPr marL="3200032" indent="0">
              <a:buNone/>
              <a:defRPr sz="900"/>
            </a:lvl8pPr>
            <a:lvl9pPr marL="3657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4AB0DE-0950-C74E-88F2-FE189488C009}" type="datetime1">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44647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54145-6D60-4610-B6D7-E9637B8B3883}"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420223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8" indent="0">
              <a:buNone/>
              <a:defRPr sz="2800"/>
            </a:lvl2pPr>
            <a:lvl3pPr marL="914294" indent="0">
              <a:buNone/>
              <a:defRPr sz="2400"/>
            </a:lvl3pPr>
            <a:lvl4pPr marL="1371442" indent="0">
              <a:buNone/>
              <a:defRPr sz="2000"/>
            </a:lvl4pPr>
            <a:lvl5pPr marL="1828590" indent="0">
              <a:buNone/>
              <a:defRPr sz="2000"/>
            </a:lvl5pPr>
            <a:lvl6pPr marL="2285736" indent="0">
              <a:buNone/>
              <a:defRPr sz="2000"/>
            </a:lvl6pPr>
            <a:lvl7pPr marL="2742884" indent="0">
              <a:buNone/>
              <a:defRPr sz="2000"/>
            </a:lvl7pPr>
            <a:lvl8pPr marL="3200032" indent="0">
              <a:buNone/>
              <a:defRPr sz="2000"/>
            </a:lvl8pPr>
            <a:lvl9pPr marL="3657179"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48" indent="0">
              <a:buNone/>
              <a:defRPr sz="1200"/>
            </a:lvl2pPr>
            <a:lvl3pPr marL="914294" indent="0">
              <a:buNone/>
              <a:defRPr sz="1000"/>
            </a:lvl3pPr>
            <a:lvl4pPr marL="1371442" indent="0">
              <a:buNone/>
              <a:defRPr sz="900"/>
            </a:lvl4pPr>
            <a:lvl5pPr marL="1828590" indent="0">
              <a:buNone/>
              <a:defRPr sz="900"/>
            </a:lvl5pPr>
            <a:lvl6pPr marL="2285736" indent="0">
              <a:buNone/>
              <a:defRPr sz="900"/>
            </a:lvl6pPr>
            <a:lvl7pPr marL="2742884" indent="0">
              <a:buNone/>
              <a:defRPr sz="900"/>
            </a:lvl7pPr>
            <a:lvl8pPr marL="3200032" indent="0">
              <a:buNone/>
              <a:defRPr sz="900"/>
            </a:lvl8pPr>
            <a:lvl9pPr marL="365717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1CC0E-ACB0-8944-A491-F121F2D620BA}" type="datetime1">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263523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3401AA-F473-7348-B8CE-D8BB72ED7EC8}"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929619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7A0643-0BB9-F545-AFA1-43BD3991CFDA}" type="datetime1">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D466C-A846-4137-A191-031693B0489B}" type="slidenum">
              <a:rPr lang="en-US" smtClean="0"/>
              <a:pPr/>
              <a:t>‹#›</a:t>
            </a:fld>
            <a:endParaRPr lang="en-US"/>
          </a:p>
        </p:txBody>
      </p:sp>
    </p:spTree>
    <p:extLst>
      <p:ext uri="{BB962C8B-B14F-4D97-AF65-F5344CB8AC3E}">
        <p14:creationId xmlns:p14="http://schemas.microsoft.com/office/powerpoint/2010/main" val="2354566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71" y="1151932"/>
            <a:ext cx="7358063" cy="2321719"/>
          </a:xfrm>
          <a:prstGeom prst="rect">
            <a:avLst/>
          </a:prstGeom>
        </p:spPr>
        <p:txBody>
          <a:bodyPr anchor="b"/>
          <a:lstStyle/>
          <a:p>
            <a:pPr lvl="0">
              <a:defRPr sz="1800"/>
            </a:pPr>
            <a:r>
              <a:rPr sz="5600"/>
              <a:t>Title Text</a:t>
            </a:r>
          </a:p>
        </p:txBody>
      </p:sp>
      <p:sp>
        <p:nvSpPr>
          <p:cNvPr id="6" name="Shape 6"/>
          <p:cNvSpPr>
            <a:spLocks noGrp="1"/>
          </p:cNvSpPr>
          <p:nvPr>
            <p:ph type="body" idx="1"/>
          </p:nvPr>
        </p:nvSpPr>
        <p:spPr>
          <a:xfrm>
            <a:off x="892971" y="3536156"/>
            <a:ext cx="7358063" cy="794742"/>
          </a:xfrm>
          <a:prstGeom prst="rect">
            <a:avLst/>
          </a:prstGeom>
        </p:spPr>
        <p:txBody>
          <a:bodyPr anchor="t"/>
          <a:lstStyle>
            <a:lvl1pPr marL="0" indent="0" algn="ctr">
              <a:spcBef>
                <a:spcPts val="0"/>
              </a:spcBef>
              <a:buSzTx/>
              <a:buNone/>
              <a:defRPr sz="2200"/>
            </a:lvl1pPr>
            <a:lvl2pPr marL="0" indent="160711" algn="ctr">
              <a:spcBef>
                <a:spcPts val="0"/>
              </a:spcBef>
              <a:buSzTx/>
              <a:buNone/>
              <a:defRPr sz="2200"/>
            </a:lvl2pPr>
            <a:lvl3pPr marL="0" indent="321419" algn="ctr">
              <a:spcBef>
                <a:spcPts val="0"/>
              </a:spcBef>
              <a:buSzTx/>
              <a:buNone/>
              <a:defRPr sz="2200"/>
            </a:lvl3pPr>
            <a:lvl4pPr marL="0" indent="482130" algn="ctr">
              <a:spcBef>
                <a:spcPts val="0"/>
              </a:spcBef>
              <a:buSzTx/>
              <a:buNone/>
              <a:defRPr sz="2200"/>
            </a:lvl4pPr>
            <a:lvl5pPr marL="0" indent="642841"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30812830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086600" cy="914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xfrm>
            <a:off x="5629275" y="6275390"/>
            <a:ext cx="2133600" cy="365125"/>
          </a:xfrm>
          <a:prstGeom prst="rect">
            <a:avLst/>
          </a:prstGeom>
        </p:spPr>
        <p:txBody>
          <a:bodyPr/>
          <a:lstStyle>
            <a:lvl1pPr>
              <a:defRPr>
                <a:latin typeface="Papyrus" charset="0"/>
                <a:ea typeface="Times New Roman" charset="0"/>
                <a:cs typeface="Times New Roman" charset="0"/>
              </a:defRPr>
            </a:lvl1pPr>
          </a:lstStyle>
          <a:p>
            <a:pPr>
              <a:defRPr/>
            </a:pPr>
            <a:fld id="{C81715B6-5411-3248-AB72-71B28B52728F}" type="datetime1">
              <a:rPr lang="en-US" smtClean="0"/>
              <a:t>10/25/2018</a:t>
            </a:fld>
            <a:endParaRPr lang="en-US"/>
          </a:p>
        </p:txBody>
      </p:sp>
      <p:sp>
        <p:nvSpPr>
          <p:cNvPr id="5" name="Rectangle 6"/>
          <p:cNvSpPr>
            <a:spLocks noGrp="1" noChangeArrowheads="1"/>
          </p:cNvSpPr>
          <p:nvPr>
            <p:ph type="sldNum" sz="quarter" idx="11"/>
          </p:nvPr>
        </p:nvSpPr>
        <p:spPr>
          <a:xfrm>
            <a:off x="8229600" y="6477002"/>
            <a:ext cx="762000" cy="244475"/>
          </a:xfrm>
          <a:prstGeom prst="rect">
            <a:avLst/>
          </a:prstGeom>
        </p:spPr>
        <p:txBody>
          <a:bodyPr/>
          <a:lstStyle>
            <a:lvl1pPr>
              <a:defRPr>
                <a:latin typeface="Papyrus" charset="0"/>
                <a:ea typeface="Times New Roman" charset="0"/>
                <a:cs typeface="Times New Roman" charset="0"/>
              </a:defRPr>
            </a:lvl1pPr>
          </a:lstStyle>
          <a:p>
            <a:pPr>
              <a:defRPr/>
            </a:pPr>
            <a:endParaRPr lang="en-US"/>
          </a:p>
        </p:txBody>
      </p:sp>
    </p:spTree>
    <p:extLst>
      <p:ext uri="{BB962C8B-B14F-4D97-AF65-F5344CB8AC3E}">
        <p14:creationId xmlns:p14="http://schemas.microsoft.com/office/powerpoint/2010/main" val="206231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54145-6D60-4610-B6D7-E9637B8B3883}"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536702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654145-6D60-4610-B6D7-E9637B8B3883}"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2918624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654145-6D60-4610-B6D7-E9637B8B3883}"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151330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654145-6D60-4610-B6D7-E9637B8B3883}"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1324379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654145-6D60-4610-B6D7-E9637B8B3883}"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193190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54145-6D60-4610-B6D7-E9637B8B3883}"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257017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54145-6D60-4610-B6D7-E9637B8B3883}"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9FFD6F-962E-43DF-8D92-00411F7B66AB}" type="slidenum">
              <a:rPr lang="en-US" smtClean="0"/>
              <a:t>‹#›</a:t>
            </a:fld>
            <a:endParaRPr lang="en-US"/>
          </a:p>
        </p:txBody>
      </p:sp>
    </p:spTree>
    <p:extLst>
      <p:ext uri="{BB962C8B-B14F-4D97-AF65-F5344CB8AC3E}">
        <p14:creationId xmlns:p14="http://schemas.microsoft.com/office/powerpoint/2010/main" val="2693498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54145-6D60-4610-B6D7-E9637B8B3883}" type="datetimeFigureOut">
              <a:rPr lang="en-US" smtClean="0"/>
              <a:t>10/25/2018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Slide </a:t>
            </a:r>
            <a:fld id="{D5FF73A0-1E46-9E41-AE26-3C6313E0DB95}" type="slidenum">
              <a:rPr lang="en-US" smtClean="0"/>
              <a:t>‹#›</a:t>
            </a:fld>
            <a:endParaRPr lang="en-US" dirty="0"/>
          </a:p>
        </p:txBody>
      </p:sp>
    </p:spTree>
    <p:extLst>
      <p:ext uri="{BB962C8B-B14F-4D97-AF65-F5344CB8AC3E}">
        <p14:creationId xmlns:p14="http://schemas.microsoft.com/office/powerpoint/2010/main" val="2588770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234BEFE9-235D-644D-971A-31E1004A42D6}" type="datetime1">
              <a:rPr lang="en-US" smtClean="0"/>
              <a:t>10/25/2018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E5FD466C-A846-4137-A191-031693B0489B}" type="slidenum">
              <a:rPr lang="en-US" smtClean="0"/>
              <a:pPr/>
              <a:t>‹#›</a:t>
            </a:fld>
            <a:endParaRPr lang="en-US"/>
          </a:p>
        </p:txBody>
      </p:sp>
    </p:spTree>
    <p:extLst>
      <p:ext uri="{BB962C8B-B14F-4D97-AF65-F5344CB8AC3E}">
        <p14:creationId xmlns:p14="http://schemas.microsoft.com/office/powerpoint/2010/main" val="3354748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294" rtl="0" eaLnBrk="1" latinLnBrk="0" hangingPunct="1">
        <a:spcBef>
          <a:spcPct val="0"/>
        </a:spcBef>
        <a:buNone/>
        <a:defRPr sz="4400" kern="1200">
          <a:solidFill>
            <a:schemeClr val="tx1"/>
          </a:solidFill>
          <a:latin typeface="+mj-lt"/>
          <a:ea typeface="+mj-ea"/>
          <a:cs typeface="+mj-cs"/>
        </a:defRPr>
      </a:lvl1pPr>
    </p:titleStyle>
    <p:bodyStyle>
      <a:lvl1pPr marL="342861" indent="-342861" algn="l" defTabSz="91429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64" indent="-285717" algn="l" defTabSz="91429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68" indent="-228574" algn="l" defTabSz="914294"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16"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62"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10"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58"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04"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52" indent="-228574" algn="l" defTabSz="91429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94" rtl="0" eaLnBrk="1" latinLnBrk="0" hangingPunct="1">
        <a:defRPr sz="1800" kern="1200">
          <a:solidFill>
            <a:schemeClr val="tx1"/>
          </a:solidFill>
          <a:latin typeface="+mn-lt"/>
          <a:ea typeface="+mn-ea"/>
          <a:cs typeface="+mn-cs"/>
        </a:defRPr>
      </a:lvl1pPr>
      <a:lvl2pPr marL="457148" algn="l" defTabSz="914294" rtl="0" eaLnBrk="1" latinLnBrk="0" hangingPunct="1">
        <a:defRPr sz="1800" kern="1200">
          <a:solidFill>
            <a:schemeClr val="tx1"/>
          </a:solidFill>
          <a:latin typeface="+mn-lt"/>
          <a:ea typeface="+mn-ea"/>
          <a:cs typeface="+mn-cs"/>
        </a:defRPr>
      </a:lvl2pPr>
      <a:lvl3pPr marL="914294" algn="l" defTabSz="914294" rtl="0" eaLnBrk="1" latinLnBrk="0" hangingPunct="1">
        <a:defRPr sz="1800" kern="1200">
          <a:solidFill>
            <a:schemeClr val="tx1"/>
          </a:solidFill>
          <a:latin typeface="+mn-lt"/>
          <a:ea typeface="+mn-ea"/>
          <a:cs typeface="+mn-cs"/>
        </a:defRPr>
      </a:lvl3pPr>
      <a:lvl4pPr marL="1371442" algn="l" defTabSz="914294" rtl="0" eaLnBrk="1" latinLnBrk="0" hangingPunct="1">
        <a:defRPr sz="1800" kern="1200">
          <a:solidFill>
            <a:schemeClr val="tx1"/>
          </a:solidFill>
          <a:latin typeface="+mn-lt"/>
          <a:ea typeface="+mn-ea"/>
          <a:cs typeface="+mn-cs"/>
        </a:defRPr>
      </a:lvl4pPr>
      <a:lvl5pPr marL="1828590" algn="l" defTabSz="914294" rtl="0" eaLnBrk="1" latinLnBrk="0" hangingPunct="1">
        <a:defRPr sz="1800" kern="1200">
          <a:solidFill>
            <a:schemeClr val="tx1"/>
          </a:solidFill>
          <a:latin typeface="+mn-lt"/>
          <a:ea typeface="+mn-ea"/>
          <a:cs typeface="+mn-cs"/>
        </a:defRPr>
      </a:lvl5pPr>
      <a:lvl6pPr marL="2285736" algn="l" defTabSz="914294" rtl="0" eaLnBrk="1" latinLnBrk="0" hangingPunct="1">
        <a:defRPr sz="1800" kern="1200">
          <a:solidFill>
            <a:schemeClr val="tx1"/>
          </a:solidFill>
          <a:latin typeface="+mn-lt"/>
          <a:ea typeface="+mn-ea"/>
          <a:cs typeface="+mn-cs"/>
        </a:defRPr>
      </a:lvl6pPr>
      <a:lvl7pPr marL="2742884" algn="l" defTabSz="914294" rtl="0" eaLnBrk="1" latinLnBrk="0" hangingPunct="1">
        <a:defRPr sz="1800" kern="1200">
          <a:solidFill>
            <a:schemeClr val="tx1"/>
          </a:solidFill>
          <a:latin typeface="+mn-lt"/>
          <a:ea typeface="+mn-ea"/>
          <a:cs typeface="+mn-cs"/>
        </a:defRPr>
      </a:lvl7pPr>
      <a:lvl8pPr marL="3200032" algn="l" defTabSz="914294" rtl="0" eaLnBrk="1" latinLnBrk="0" hangingPunct="1">
        <a:defRPr sz="1800" kern="1200">
          <a:solidFill>
            <a:schemeClr val="tx1"/>
          </a:solidFill>
          <a:latin typeface="+mn-lt"/>
          <a:ea typeface="+mn-ea"/>
          <a:cs typeface="+mn-cs"/>
        </a:defRPr>
      </a:lvl8pPr>
      <a:lvl9pPr marL="3657179" algn="l" defTabSz="9142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6.pn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jpe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5.jpe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a:xfrm>
            <a:off x="304800" y="914402"/>
            <a:ext cx="8686800" cy="1470025"/>
          </a:xfrm>
        </p:spPr>
        <p:txBody>
          <a:bodyPr>
            <a:normAutofit fontScale="90000"/>
          </a:bodyPr>
          <a:lstStyle/>
          <a:p>
            <a:r>
              <a:rPr lang="en-US" sz="4800" b="1" dirty="0"/>
              <a:t>Five Tools and Processes for </a:t>
            </a:r>
            <a:br>
              <a:rPr lang="en-US" sz="4800" b="1" dirty="0"/>
            </a:br>
            <a:r>
              <a:rPr lang="en-US" sz="4800" b="1" dirty="0"/>
              <a:t>Translating the NGSS into Instruction and Classroom Assessment</a:t>
            </a:r>
          </a:p>
        </p:txBody>
      </p:sp>
      <p:sp>
        <p:nvSpPr>
          <p:cNvPr id="4" name="Text Placeholder 3"/>
          <p:cNvSpPr>
            <a:spLocks noGrp="1"/>
          </p:cNvSpPr>
          <p:nvPr>
            <p:ph type="subTitle" idx="1"/>
          </p:nvPr>
        </p:nvSpPr>
        <p:spPr>
          <a:xfrm>
            <a:off x="304800" y="2941732"/>
            <a:ext cx="8686800" cy="1935068"/>
          </a:xfrm>
        </p:spPr>
        <p:txBody>
          <a:bodyPr>
            <a:normAutofit fontScale="92500" lnSpcReduction="10000"/>
          </a:bodyPr>
          <a:lstStyle/>
          <a:p>
            <a:pPr marL="1257155" indent="-1257155">
              <a:spcBef>
                <a:spcPts val="0"/>
              </a:spcBef>
            </a:pPr>
            <a:r>
              <a:rPr lang="en-US" sz="3500" dirty="0">
                <a:solidFill>
                  <a:schemeClr val="tx1"/>
                </a:solidFill>
              </a:rPr>
              <a:t>Tool 3: </a:t>
            </a:r>
          </a:p>
          <a:p>
            <a:pPr marL="1257155" indent="-1257155">
              <a:spcBef>
                <a:spcPts val="0"/>
              </a:spcBef>
            </a:pPr>
            <a:r>
              <a:rPr lang="en-US" sz="3500" dirty="0">
                <a:solidFill>
                  <a:schemeClr val="tx1"/>
                </a:solidFill>
              </a:rPr>
              <a:t>Using the 5E Instructional Model </a:t>
            </a:r>
          </a:p>
          <a:p>
            <a:pPr marL="1257155" indent="-1257155">
              <a:spcBef>
                <a:spcPts val="0"/>
              </a:spcBef>
            </a:pPr>
            <a:r>
              <a:rPr lang="en-US" sz="3500" dirty="0">
                <a:solidFill>
                  <a:schemeClr val="tx1"/>
                </a:solidFill>
              </a:rPr>
              <a:t>to Develop a Conceptual Flow</a:t>
            </a:r>
          </a:p>
          <a:p>
            <a:r>
              <a:rPr lang="en-US" dirty="0">
                <a:solidFill>
                  <a:schemeClr val="tx1"/>
                </a:solidFill>
              </a:rPr>
              <a:t> </a:t>
            </a:r>
          </a:p>
          <a:p>
            <a:pPr algn="l"/>
            <a:endParaRPr lang="en-US" sz="7300" dirty="0">
              <a:solidFill>
                <a:schemeClr val="tx1"/>
              </a:solidFill>
            </a:endParaRPr>
          </a:p>
        </p:txBody>
      </p:sp>
      <p:sp>
        <p:nvSpPr>
          <p:cNvPr id="2" name="Slide Number Placeholder 1"/>
          <p:cNvSpPr>
            <a:spLocks noGrp="1"/>
          </p:cNvSpPr>
          <p:nvPr>
            <p:ph type="sldNum" sz="quarter" idx="12"/>
          </p:nvPr>
        </p:nvSpPr>
        <p:spPr/>
        <p:txBody>
          <a:bodyPr/>
          <a:lstStyle/>
          <a:p>
            <a:pPr marL="0" marR="0" lvl="0" indent="0" algn="r" defTabSz="914294" rtl="0" eaLnBrk="1" fontAlgn="auto" latinLnBrk="0" hangingPunct="1">
              <a:lnSpc>
                <a:spcPct val="100000"/>
              </a:lnSpc>
              <a:spcBef>
                <a:spcPts val="0"/>
              </a:spcBef>
              <a:spcAft>
                <a:spcPts val="0"/>
              </a:spcAft>
              <a:buClrTx/>
              <a:buSzTx/>
              <a:buFontTx/>
              <a:buNone/>
              <a:tabLst/>
              <a:defRPr/>
            </a:pPr>
            <a:fld id="{E5FD466C-A846-4137-A191-031693B0489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29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DA4A40F6-32AF-480F-96E9-9FB59180FD54}"/>
              </a:ext>
            </a:extLst>
          </p:cNvPr>
          <p:cNvGrpSpPr>
            <a:grpSpLocks noChangeAspect="1"/>
          </p:cNvGrpSpPr>
          <p:nvPr/>
        </p:nvGrpSpPr>
        <p:grpSpPr>
          <a:xfrm>
            <a:off x="392509" y="5247640"/>
            <a:ext cx="8358981" cy="551407"/>
            <a:chOff x="2486813" y="6292623"/>
            <a:chExt cx="7476797" cy="493213"/>
          </a:xfrm>
        </p:grpSpPr>
        <p:pic>
          <p:nvPicPr>
            <p:cNvPr id="6" name="Picture 5" descr="Image result for BSCS logo">
              <a:extLst>
                <a:ext uri="{FF2B5EF4-FFF2-40B4-BE49-F238E27FC236}">
                  <a16:creationId xmlns:a16="http://schemas.microsoft.com/office/drawing/2014/main" id="{710F47A9-2DCD-419E-9747-13FE915BE8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8" name="Picture 7" descr="Image result for american museum of natural history logo">
              <a:extLst>
                <a:ext uri="{FF2B5EF4-FFF2-40B4-BE49-F238E27FC236}">
                  <a16:creationId xmlns:a16="http://schemas.microsoft.com/office/drawing/2014/main" id="{5808478C-CD9F-43F7-A5EE-7890B13CCC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9" name="Picture 8" descr="C:\Users\Cgay\AppData\Local\Microsoft\Windows\INetCache\Content.MSO\CB5FEEC8.tmp">
              <a:extLst>
                <a:ext uri="{FF2B5EF4-FFF2-40B4-BE49-F238E27FC236}">
                  <a16:creationId xmlns:a16="http://schemas.microsoft.com/office/drawing/2014/main" id="{F5584172-400B-4068-A93B-955AC8C9CBD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929474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NGSS Instructional Design</a:t>
            </a:r>
          </a:p>
        </p:txBody>
      </p:sp>
      <p:sp>
        <p:nvSpPr>
          <p:cNvPr id="3" name="Content Placeholder 2"/>
          <p:cNvSpPr>
            <a:spLocks noGrp="1"/>
          </p:cNvSpPr>
          <p:nvPr>
            <p:ph idx="1"/>
          </p:nvPr>
        </p:nvSpPr>
        <p:spPr>
          <a:xfrm>
            <a:off x="304800" y="1600200"/>
            <a:ext cx="8534400" cy="4525963"/>
          </a:xfrm>
        </p:spPr>
        <p:txBody>
          <a:bodyPr>
            <a:normAutofit fontScale="92500"/>
          </a:bodyPr>
          <a:lstStyle/>
          <a:p>
            <a:pPr marL="514350" indent="-514350">
              <a:buFont typeface="+mj-lt"/>
              <a:buAutoNum type="arabicPeriod"/>
            </a:pPr>
            <a:r>
              <a:rPr lang="en-US" dirty="0"/>
              <a:t>Instructional materials are designed with clear performance expectations in mind</a:t>
            </a:r>
          </a:p>
          <a:p>
            <a:pPr marL="514350" indent="-514350">
              <a:buFont typeface="+mj-lt"/>
              <a:buAutoNum type="arabicPeriod"/>
            </a:pPr>
            <a:r>
              <a:rPr lang="en-US" dirty="0"/>
              <a:t>Learning experiences are thoughtfully sequenced into the flow of classroom science instruction</a:t>
            </a:r>
          </a:p>
          <a:p>
            <a:pPr marL="514350" indent="-514350">
              <a:buFont typeface="+mj-lt"/>
              <a:buAutoNum type="arabicPeriod"/>
            </a:pPr>
            <a:r>
              <a:rPr lang="en-US" dirty="0"/>
              <a:t>Learning experiences are designed to integrate learning of science concepts (DCI and CCC) with learning about the SEP</a:t>
            </a:r>
          </a:p>
          <a:p>
            <a:pPr marL="514350" indent="-514350">
              <a:buFont typeface="+mj-lt"/>
              <a:buAutoNum type="arabicPeriod"/>
            </a:pPr>
            <a:r>
              <a:rPr lang="en-US" dirty="0"/>
              <a:t>Students have opportunities for ongoing reflection, discussion, discourse, &amp; argumentation</a:t>
            </a:r>
          </a:p>
        </p:txBody>
      </p:sp>
      <p:sp>
        <p:nvSpPr>
          <p:cNvPr id="4" name="TextBox 3"/>
          <p:cNvSpPr txBox="1"/>
          <p:nvPr/>
        </p:nvSpPr>
        <p:spPr>
          <a:xfrm>
            <a:off x="7315200" y="6172200"/>
            <a:ext cx="13434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ea typeface="+mn-ea"/>
                <a:cs typeface="+mn-cs"/>
              </a:rPr>
              <a:t>Bybee</a:t>
            </a:r>
            <a:r>
              <a:rPr kumimoji="0" lang="en-US" sz="1800" b="0" i="0" u="none" strike="noStrike" kern="1200" cap="none" spc="0" normalizeH="0" baseline="0" noProof="0" dirty="0">
                <a:ln>
                  <a:noFill/>
                </a:ln>
                <a:solidFill>
                  <a:prstClr val="black"/>
                </a:solidFill>
                <a:effectLst/>
                <a:uLnTx/>
                <a:uFillTx/>
                <a:latin typeface="Calibri"/>
                <a:ea typeface="+mn-ea"/>
                <a:cs typeface="+mn-cs"/>
              </a:rPr>
              <a:t>, 2014</a:t>
            </a:r>
          </a:p>
        </p:txBody>
      </p:sp>
      <p:grpSp>
        <p:nvGrpSpPr>
          <p:cNvPr id="5" name="Group 4">
            <a:extLst>
              <a:ext uri="{FF2B5EF4-FFF2-40B4-BE49-F238E27FC236}">
                <a16:creationId xmlns:a16="http://schemas.microsoft.com/office/drawing/2014/main" id="{070BFC12-7829-4D50-9A4D-0BA93EDD42CD}"/>
              </a:ext>
            </a:extLst>
          </p:cNvPr>
          <p:cNvGrpSpPr>
            <a:grpSpLocks noChangeAspect="1"/>
          </p:cNvGrpSpPr>
          <p:nvPr/>
        </p:nvGrpSpPr>
        <p:grpSpPr>
          <a:xfrm>
            <a:off x="3009901" y="6569272"/>
            <a:ext cx="3124199" cy="206090"/>
            <a:chOff x="2486813" y="6292623"/>
            <a:chExt cx="7476797" cy="493213"/>
          </a:xfrm>
        </p:grpSpPr>
        <p:pic>
          <p:nvPicPr>
            <p:cNvPr id="6" name="Picture 5" descr="Image result for BSCS logo">
              <a:extLst>
                <a:ext uri="{FF2B5EF4-FFF2-40B4-BE49-F238E27FC236}">
                  <a16:creationId xmlns:a16="http://schemas.microsoft.com/office/drawing/2014/main" id="{02265A5C-EC40-402D-B75E-39E56F2A71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7" name="Picture 6" descr="Image result for american museum of natural history logo">
              <a:extLst>
                <a:ext uri="{FF2B5EF4-FFF2-40B4-BE49-F238E27FC236}">
                  <a16:creationId xmlns:a16="http://schemas.microsoft.com/office/drawing/2014/main" id="{AE7D8A57-5A22-44AE-A5C4-653B1428E27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8" name="Picture 7" descr="C:\Users\Cgay\AppData\Local\Microsoft\Windows\INetCache\Content.MSO\CB5FEEC8.tmp">
              <a:extLst>
                <a:ext uri="{FF2B5EF4-FFF2-40B4-BE49-F238E27FC236}">
                  <a16:creationId xmlns:a16="http://schemas.microsoft.com/office/drawing/2014/main" id="{FE4FF02C-72E4-45DC-BF31-3CEBD93BAC1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129465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a:t>Research-Based Instructional Model</a:t>
            </a:r>
          </a:p>
        </p:txBody>
      </p:sp>
      <p:grpSp>
        <p:nvGrpSpPr>
          <p:cNvPr id="20" name="Group 19">
            <a:extLst>
              <a:ext uri="{FF2B5EF4-FFF2-40B4-BE49-F238E27FC236}">
                <a16:creationId xmlns:a16="http://schemas.microsoft.com/office/drawing/2014/main" id="{827DD2B0-651B-4E04-B89B-88877B3964BA}"/>
              </a:ext>
            </a:extLst>
          </p:cNvPr>
          <p:cNvGrpSpPr>
            <a:grpSpLocks noChangeAspect="1"/>
          </p:cNvGrpSpPr>
          <p:nvPr/>
        </p:nvGrpSpPr>
        <p:grpSpPr>
          <a:xfrm>
            <a:off x="677474" y="990600"/>
            <a:ext cx="7789052" cy="5410200"/>
            <a:chOff x="458064" y="990600"/>
            <a:chExt cx="8227872" cy="5715000"/>
          </a:xfrm>
        </p:grpSpPr>
        <p:grpSp>
          <p:nvGrpSpPr>
            <p:cNvPr id="19" name="Group 18">
              <a:extLst>
                <a:ext uri="{FF2B5EF4-FFF2-40B4-BE49-F238E27FC236}">
                  <a16:creationId xmlns:a16="http://schemas.microsoft.com/office/drawing/2014/main" id="{2B97E318-DBD8-4054-8C48-0B9813DBDB15}"/>
                </a:ext>
              </a:extLst>
            </p:cNvPr>
            <p:cNvGrpSpPr>
              <a:grpSpLocks noChangeAspect="1"/>
            </p:cNvGrpSpPr>
            <p:nvPr/>
          </p:nvGrpSpPr>
          <p:grpSpPr>
            <a:xfrm>
              <a:off x="458064" y="990600"/>
              <a:ext cx="8227872" cy="5715000"/>
              <a:chOff x="458064" y="990600"/>
              <a:chExt cx="8227872" cy="5715000"/>
            </a:xfrm>
          </p:grpSpPr>
          <p:sp>
            <p:nvSpPr>
              <p:cNvPr id="5" name="Freeform 4"/>
              <p:cNvSpPr/>
              <p:nvPr/>
            </p:nvSpPr>
            <p:spPr>
              <a:xfrm>
                <a:off x="458064" y="990600"/>
                <a:ext cx="2688282" cy="5715000"/>
              </a:xfrm>
              <a:custGeom>
                <a:avLst/>
                <a:gdLst>
                  <a:gd name="connsiteX0" fmla="*/ 0 w 2688282"/>
                  <a:gd name="connsiteY0" fmla="*/ 268828 h 5715000"/>
                  <a:gd name="connsiteX1" fmla="*/ 268828 w 2688282"/>
                  <a:gd name="connsiteY1" fmla="*/ 0 h 5715000"/>
                  <a:gd name="connsiteX2" fmla="*/ 2419454 w 2688282"/>
                  <a:gd name="connsiteY2" fmla="*/ 0 h 5715000"/>
                  <a:gd name="connsiteX3" fmla="*/ 2688282 w 2688282"/>
                  <a:gd name="connsiteY3" fmla="*/ 268828 h 5715000"/>
                  <a:gd name="connsiteX4" fmla="*/ 2688282 w 2688282"/>
                  <a:gd name="connsiteY4" fmla="*/ 5446172 h 5715000"/>
                  <a:gd name="connsiteX5" fmla="*/ 2419454 w 2688282"/>
                  <a:gd name="connsiteY5" fmla="*/ 5715000 h 5715000"/>
                  <a:gd name="connsiteX6" fmla="*/ 268828 w 2688282"/>
                  <a:gd name="connsiteY6" fmla="*/ 5715000 h 5715000"/>
                  <a:gd name="connsiteX7" fmla="*/ 0 w 2688282"/>
                  <a:gd name="connsiteY7" fmla="*/ 5446172 h 5715000"/>
                  <a:gd name="connsiteX8" fmla="*/ 0 w 2688282"/>
                  <a:gd name="connsiteY8" fmla="*/ 268828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5715000">
                    <a:moveTo>
                      <a:pt x="0" y="268828"/>
                    </a:moveTo>
                    <a:cubicBezTo>
                      <a:pt x="0" y="120358"/>
                      <a:pt x="120358" y="0"/>
                      <a:pt x="268828" y="0"/>
                    </a:cubicBezTo>
                    <a:lnTo>
                      <a:pt x="2419454" y="0"/>
                    </a:lnTo>
                    <a:cubicBezTo>
                      <a:pt x="2567924" y="0"/>
                      <a:pt x="2688282" y="120358"/>
                      <a:pt x="2688282" y="268828"/>
                    </a:cubicBezTo>
                    <a:lnTo>
                      <a:pt x="2688282" y="5446172"/>
                    </a:lnTo>
                    <a:cubicBezTo>
                      <a:pt x="2688282" y="5594642"/>
                      <a:pt x="2567924" y="5715000"/>
                      <a:pt x="2419454" y="5715000"/>
                    </a:cubicBezTo>
                    <a:lnTo>
                      <a:pt x="268828" y="5715000"/>
                    </a:lnTo>
                    <a:cubicBezTo>
                      <a:pt x="120358" y="5715000"/>
                      <a:pt x="0" y="5594642"/>
                      <a:pt x="0" y="5446172"/>
                    </a:cubicBezTo>
                    <a:lnTo>
                      <a:pt x="0" y="26882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6" tIns="2485136" rIns="199136" bIns="1342136" numCol="1" spcCol="1270" anchor="ctr" anchorCtr="0">
                <a:noAutofit/>
              </a:bodyPr>
              <a:lstStyle/>
              <a:p>
                <a:pPr lvl="0" algn="ctr" defTabSz="1244600">
                  <a:lnSpc>
                    <a:spcPct val="90000"/>
                  </a:lnSpc>
                  <a:spcBef>
                    <a:spcPct val="0"/>
                  </a:spcBef>
                  <a:spcAft>
                    <a:spcPct val="35000"/>
                  </a:spcAft>
                </a:pPr>
                <a:r>
                  <a:rPr lang="en-US" sz="2800" kern="1200" dirty="0"/>
                  <a:t>NRC’s </a:t>
                </a:r>
              </a:p>
              <a:p>
                <a:pPr lvl="0" algn="ctr" defTabSz="1244600">
                  <a:lnSpc>
                    <a:spcPct val="90000"/>
                  </a:lnSpc>
                  <a:spcBef>
                    <a:spcPct val="0"/>
                  </a:spcBef>
                  <a:spcAft>
                    <a:spcPct val="35000"/>
                  </a:spcAft>
                </a:pPr>
                <a:r>
                  <a:rPr lang="en-US" sz="2800" i="1" kern="1200" dirty="0"/>
                  <a:t>How People Learn</a:t>
                </a:r>
              </a:p>
              <a:p>
                <a:pPr lvl="0" algn="ctr" defTabSz="1244600">
                  <a:lnSpc>
                    <a:spcPct val="90000"/>
                  </a:lnSpc>
                  <a:spcBef>
                    <a:spcPct val="0"/>
                  </a:spcBef>
                  <a:spcAft>
                    <a:spcPct val="35000"/>
                  </a:spcAft>
                </a:pPr>
                <a:r>
                  <a:rPr lang="en-US" sz="1800" i="1" kern="1200" dirty="0"/>
                  <a:t>Meta-analysis of 30 years of research</a:t>
                </a:r>
              </a:p>
            </p:txBody>
          </p:sp>
          <p:sp>
            <p:nvSpPr>
              <p:cNvPr id="6" name="Oval 5"/>
              <p:cNvSpPr/>
              <p:nvPr/>
            </p:nvSpPr>
            <p:spPr>
              <a:xfrm>
                <a:off x="850658" y="1333500"/>
                <a:ext cx="1903095" cy="1903095"/>
              </a:xfrm>
              <a:prstGeom prst="ellipse">
                <a:avLst/>
              </a:prstGeom>
              <a:blipFill>
                <a:blip r:embed="rId3" cstate="print">
                  <a:extLst>
                    <a:ext uri="{28A0092B-C50C-407E-A947-70E740481C1C}">
                      <a14:useLocalDpi xmlns:a14="http://schemas.microsoft.com/office/drawing/2010/main" val="0"/>
                    </a:ext>
                  </a:extLst>
                </a:blip>
                <a:srcRect/>
                <a:stretch>
                  <a:fillRect t="-20000" b="-20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7"/>
              <p:cNvSpPr/>
              <p:nvPr/>
            </p:nvSpPr>
            <p:spPr>
              <a:xfrm>
                <a:off x="3226995" y="990600"/>
                <a:ext cx="2688282" cy="5715000"/>
              </a:xfrm>
              <a:custGeom>
                <a:avLst/>
                <a:gdLst>
                  <a:gd name="connsiteX0" fmla="*/ 0 w 2688282"/>
                  <a:gd name="connsiteY0" fmla="*/ 268828 h 5715000"/>
                  <a:gd name="connsiteX1" fmla="*/ 268828 w 2688282"/>
                  <a:gd name="connsiteY1" fmla="*/ 0 h 5715000"/>
                  <a:gd name="connsiteX2" fmla="*/ 2419454 w 2688282"/>
                  <a:gd name="connsiteY2" fmla="*/ 0 h 5715000"/>
                  <a:gd name="connsiteX3" fmla="*/ 2688282 w 2688282"/>
                  <a:gd name="connsiteY3" fmla="*/ 268828 h 5715000"/>
                  <a:gd name="connsiteX4" fmla="*/ 2688282 w 2688282"/>
                  <a:gd name="connsiteY4" fmla="*/ 5446172 h 5715000"/>
                  <a:gd name="connsiteX5" fmla="*/ 2419454 w 2688282"/>
                  <a:gd name="connsiteY5" fmla="*/ 5715000 h 5715000"/>
                  <a:gd name="connsiteX6" fmla="*/ 268828 w 2688282"/>
                  <a:gd name="connsiteY6" fmla="*/ 5715000 h 5715000"/>
                  <a:gd name="connsiteX7" fmla="*/ 0 w 2688282"/>
                  <a:gd name="connsiteY7" fmla="*/ 5446172 h 5715000"/>
                  <a:gd name="connsiteX8" fmla="*/ 0 w 2688282"/>
                  <a:gd name="connsiteY8" fmla="*/ 268828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5715000">
                    <a:moveTo>
                      <a:pt x="0" y="268828"/>
                    </a:moveTo>
                    <a:cubicBezTo>
                      <a:pt x="0" y="120358"/>
                      <a:pt x="120358" y="0"/>
                      <a:pt x="268828" y="0"/>
                    </a:cubicBezTo>
                    <a:lnTo>
                      <a:pt x="2419454" y="0"/>
                    </a:lnTo>
                    <a:cubicBezTo>
                      <a:pt x="2567924" y="0"/>
                      <a:pt x="2688282" y="120358"/>
                      <a:pt x="2688282" y="268828"/>
                    </a:cubicBezTo>
                    <a:lnTo>
                      <a:pt x="2688282" y="5446172"/>
                    </a:lnTo>
                    <a:cubicBezTo>
                      <a:pt x="2688282" y="5594642"/>
                      <a:pt x="2567924" y="5715000"/>
                      <a:pt x="2419454" y="5715000"/>
                    </a:cubicBezTo>
                    <a:lnTo>
                      <a:pt x="268828" y="5715000"/>
                    </a:lnTo>
                    <a:cubicBezTo>
                      <a:pt x="120358" y="5715000"/>
                      <a:pt x="0" y="5594642"/>
                      <a:pt x="0" y="5446172"/>
                    </a:cubicBezTo>
                    <a:lnTo>
                      <a:pt x="0" y="26882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6" tIns="2485136" rIns="199136" bIns="1342136" numCol="1" spcCol="1270" anchor="ctr" anchorCtr="0">
                <a:noAutofit/>
              </a:bodyPr>
              <a:lstStyle/>
              <a:p>
                <a:pPr lvl="0" algn="ctr" defTabSz="1244600">
                  <a:lnSpc>
                    <a:spcPct val="90000"/>
                  </a:lnSpc>
                  <a:spcBef>
                    <a:spcPct val="0"/>
                  </a:spcBef>
                  <a:spcAft>
                    <a:spcPct val="35000"/>
                  </a:spcAft>
                </a:pPr>
                <a:r>
                  <a:rPr lang="en-US" sz="2800" kern="1200" dirty="0"/>
                  <a:t>BSCS 5E Instructional Model</a:t>
                </a:r>
              </a:p>
              <a:p>
                <a:pPr lvl="0" algn="ctr" defTabSz="1244600">
                  <a:lnSpc>
                    <a:spcPct val="90000"/>
                  </a:lnSpc>
                  <a:spcBef>
                    <a:spcPct val="0"/>
                  </a:spcBef>
                  <a:spcAft>
                    <a:spcPct val="35000"/>
                  </a:spcAft>
                </a:pPr>
                <a:r>
                  <a:rPr lang="en-US" sz="1800" kern="1200" dirty="0"/>
                  <a:t>Developed by BSCS for a curriculum project</a:t>
                </a:r>
              </a:p>
            </p:txBody>
          </p:sp>
          <p:sp>
            <p:nvSpPr>
              <p:cNvPr id="9" name="Oval 8"/>
              <p:cNvSpPr/>
              <p:nvPr/>
            </p:nvSpPr>
            <p:spPr>
              <a:xfrm>
                <a:off x="3619589" y="1333500"/>
                <a:ext cx="1903095" cy="1903095"/>
              </a:xfrm>
              <a:prstGeom prst="ellipse">
                <a:avLst/>
              </a:prstGeom>
              <a:solidFill>
                <a:schemeClr val="bg1"/>
              </a:solid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a:spLocks noChangeAspect="1"/>
              </p:cNvSpPr>
              <p:nvPr/>
            </p:nvSpPr>
            <p:spPr>
              <a:xfrm>
                <a:off x="5997654" y="990600"/>
                <a:ext cx="2688282" cy="5715000"/>
              </a:xfrm>
              <a:custGeom>
                <a:avLst/>
                <a:gdLst>
                  <a:gd name="connsiteX0" fmla="*/ 0 w 2688282"/>
                  <a:gd name="connsiteY0" fmla="*/ 268828 h 5715000"/>
                  <a:gd name="connsiteX1" fmla="*/ 268828 w 2688282"/>
                  <a:gd name="connsiteY1" fmla="*/ 0 h 5715000"/>
                  <a:gd name="connsiteX2" fmla="*/ 2419454 w 2688282"/>
                  <a:gd name="connsiteY2" fmla="*/ 0 h 5715000"/>
                  <a:gd name="connsiteX3" fmla="*/ 2688282 w 2688282"/>
                  <a:gd name="connsiteY3" fmla="*/ 268828 h 5715000"/>
                  <a:gd name="connsiteX4" fmla="*/ 2688282 w 2688282"/>
                  <a:gd name="connsiteY4" fmla="*/ 5446172 h 5715000"/>
                  <a:gd name="connsiteX5" fmla="*/ 2419454 w 2688282"/>
                  <a:gd name="connsiteY5" fmla="*/ 5715000 h 5715000"/>
                  <a:gd name="connsiteX6" fmla="*/ 268828 w 2688282"/>
                  <a:gd name="connsiteY6" fmla="*/ 5715000 h 5715000"/>
                  <a:gd name="connsiteX7" fmla="*/ 0 w 2688282"/>
                  <a:gd name="connsiteY7" fmla="*/ 5446172 h 5715000"/>
                  <a:gd name="connsiteX8" fmla="*/ 0 w 2688282"/>
                  <a:gd name="connsiteY8" fmla="*/ 268828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88282" h="5715000">
                    <a:moveTo>
                      <a:pt x="0" y="268828"/>
                    </a:moveTo>
                    <a:cubicBezTo>
                      <a:pt x="0" y="120358"/>
                      <a:pt x="120358" y="0"/>
                      <a:pt x="268828" y="0"/>
                    </a:cubicBezTo>
                    <a:lnTo>
                      <a:pt x="2419454" y="0"/>
                    </a:lnTo>
                    <a:cubicBezTo>
                      <a:pt x="2567924" y="0"/>
                      <a:pt x="2688282" y="120358"/>
                      <a:pt x="2688282" y="268828"/>
                    </a:cubicBezTo>
                    <a:lnTo>
                      <a:pt x="2688282" y="5446172"/>
                    </a:lnTo>
                    <a:cubicBezTo>
                      <a:pt x="2688282" y="5594642"/>
                      <a:pt x="2567924" y="5715000"/>
                      <a:pt x="2419454" y="5715000"/>
                    </a:cubicBezTo>
                    <a:lnTo>
                      <a:pt x="268828" y="5715000"/>
                    </a:lnTo>
                    <a:cubicBezTo>
                      <a:pt x="120358" y="5715000"/>
                      <a:pt x="0" y="5594642"/>
                      <a:pt x="0" y="5446172"/>
                    </a:cubicBezTo>
                    <a:lnTo>
                      <a:pt x="0" y="268828"/>
                    </a:lnTo>
                    <a:close/>
                  </a:path>
                </a:pathLst>
              </a:cu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99136" tIns="2485136" rIns="199136" bIns="1342136" numCol="1" spcCol="1270" anchor="ctr" anchorCtr="0">
                <a:noAutofit/>
              </a:bodyPr>
              <a:lstStyle/>
              <a:p>
                <a:pPr lvl="0" algn="ctr" defTabSz="1244600">
                  <a:lnSpc>
                    <a:spcPct val="90000"/>
                  </a:lnSpc>
                  <a:spcBef>
                    <a:spcPct val="0"/>
                  </a:spcBef>
                  <a:spcAft>
                    <a:spcPct val="35000"/>
                  </a:spcAft>
                </a:pPr>
                <a:r>
                  <a:rPr lang="en-US" sz="2800" kern="1200" dirty="0"/>
                  <a:t>NRC’s </a:t>
                </a:r>
              </a:p>
              <a:p>
                <a:pPr lvl="0" algn="ctr" defTabSz="1244600">
                  <a:lnSpc>
                    <a:spcPct val="90000"/>
                  </a:lnSpc>
                  <a:spcBef>
                    <a:spcPct val="0"/>
                  </a:spcBef>
                  <a:spcAft>
                    <a:spcPct val="35000"/>
                  </a:spcAft>
                </a:pPr>
                <a:r>
                  <a:rPr lang="en-US" sz="2800" kern="1200" dirty="0"/>
                  <a:t>Curriculum Framework</a:t>
                </a:r>
              </a:p>
              <a:p>
                <a:pPr lvl="0" algn="ctr" defTabSz="1244600">
                  <a:lnSpc>
                    <a:spcPct val="90000"/>
                  </a:lnSpc>
                  <a:spcBef>
                    <a:spcPct val="0"/>
                  </a:spcBef>
                  <a:spcAft>
                    <a:spcPct val="35000"/>
                  </a:spcAft>
                </a:pPr>
                <a:r>
                  <a:rPr lang="en-US" sz="1800" i="1" kern="1200" dirty="0"/>
                  <a:t>Framework for the NGSS</a:t>
                </a:r>
              </a:p>
            </p:txBody>
          </p:sp>
          <p:sp>
            <p:nvSpPr>
              <p:cNvPr id="11" name="Oval 10"/>
              <p:cNvSpPr/>
              <p:nvPr/>
            </p:nvSpPr>
            <p:spPr>
              <a:xfrm>
                <a:off x="6388520" y="1333500"/>
                <a:ext cx="1903095" cy="1903095"/>
              </a:xfrm>
              <a:prstGeom prst="ellipse">
                <a:avLst/>
              </a:prstGeom>
              <a:blipFill rotWithShape="1">
                <a:blip r:embed="rId4"/>
                <a:stretch>
                  <a:fillRect/>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12" name="Picture 11">
              <a:extLst>
                <a:ext uri="{FF2B5EF4-FFF2-40B4-BE49-F238E27FC236}">
                  <a16:creationId xmlns:a16="http://schemas.microsoft.com/office/drawing/2014/main" id="{F17711A0-3466-4625-A3BE-64DBF7A353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68900" y="2052813"/>
              <a:ext cx="1683367" cy="464468"/>
            </a:xfrm>
            <a:prstGeom prst="rect">
              <a:avLst/>
            </a:prstGeom>
          </p:spPr>
        </p:pic>
      </p:grpSp>
      <p:sp>
        <p:nvSpPr>
          <p:cNvPr id="13" name="Right Arrow 12"/>
          <p:cNvSpPr/>
          <p:nvPr/>
        </p:nvSpPr>
        <p:spPr>
          <a:xfrm>
            <a:off x="1828799" y="5413356"/>
            <a:ext cx="2438400" cy="71323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14" name="Right Arrow 13"/>
          <p:cNvSpPr/>
          <p:nvPr/>
        </p:nvSpPr>
        <p:spPr>
          <a:xfrm rot="10800000">
            <a:off x="4876801" y="5413356"/>
            <a:ext cx="2438400" cy="713232"/>
          </a:xfrm>
          <a:prstGeom prst="rightArrow">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grpSp>
        <p:nvGrpSpPr>
          <p:cNvPr id="15" name="Group 14">
            <a:extLst>
              <a:ext uri="{FF2B5EF4-FFF2-40B4-BE49-F238E27FC236}">
                <a16:creationId xmlns:a16="http://schemas.microsoft.com/office/drawing/2014/main" id="{8CAFFAC3-73AC-469F-B37C-1FFD223D8C58}"/>
              </a:ext>
            </a:extLst>
          </p:cNvPr>
          <p:cNvGrpSpPr>
            <a:grpSpLocks noChangeAspect="1"/>
          </p:cNvGrpSpPr>
          <p:nvPr/>
        </p:nvGrpSpPr>
        <p:grpSpPr>
          <a:xfrm>
            <a:off x="3009901" y="6569272"/>
            <a:ext cx="3124199" cy="206090"/>
            <a:chOff x="2486813" y="6292623"/>
            <a:chExt cx="7476797" cy="493213"/>
          </a:xfrm>
        </p:grpSpPr>
        <p:pic>
          <p:nvPicPr>
            <p:cNvPr id="16" name="Picture 15" descr="Image result for BSCS logo">
              <a:extLst>
                <a:ext uri="{FF2B5EF4-FFF2-40B4-BE49-F238E27FC236}">
                  <a16:creationId xmlns:a16="http://schemas.microsoft.com/office/drawing/2014/main" id="{0F9D7D83-0278-4443-BD74-89F41EBECB5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17" name="Picture 16" descr="Image result for american museum of natural history logo">
              <a:extLst>
                <a:ext uri="{FF2B5EF4-FFF2-40B4-BE49-F238E27FC236}">
                  <a16:creationId xmlns:a16="http://schemas.microsoft.com/office/drawing/2014/main" id="{632FE532-11DD-40A6-A3F7-727AC3549A8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8" name="Picture 17" descr="C:\Users\Cgay\AppData\Local\Microsoft\Windows\INetCache\Content.MSO\CB5FEEC8.tmp">
              <a:extLst>
                <a:ext uri="{FF2B5EF4-FFF2-40B4-BE49-F238E27FC236}">
                  <a16:creationId xmlns:a16="http://schemas.microsoft.com/office/drawing/2014/main" id="{A37CC675-8F3C-434A-A71C-EFF59179E384}"/>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114956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a:t>BSCS 5E Instructional Model</a:t>
            </a:r>
            <a:br>
              <a:rPr lang="en-US" dirty="0"/>
            </a:br>
            <a:r>
              <a:rPr lang="en-US" sz="3100" dirty="0"/>
              <a:t>Is a specific example of the general architecture for an </a:t>
            </a:r>
            <a:r>
              <a:rPr lang="en-US" sz="3100" b="1" dirty="0">
                <a:solidFill>
                  <a:srgbClr val="4F81BD"/>
                </a:solidFill>
              </a:rPr>
              <a:t>Integrated Instructional Sequence</a:t>
            </a:r>
            <a:br>
              <a:rPr lang="en-US" sz="3100" b="1" dirty="0">
                <a:solidFill>
                  <a:srgbClr val="4F81BD"/>
                </a:solidFill>
              </a:rPr>
            </a:br>
            <a:endParaRPr lang="en-US" sz="3100" b="1" dirty="0">
              <a:solidFill>
                <a:srgbClr val="4F81BD"/>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45284017"/>
              </p:ext>
            </p:extLst>
          </p:nvPr>
        </p:nvGraphicFramePr>
        <p:xfrm>
          <a:off x="457200" y="1905000"/>
          <a:ext cx="82296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467600" y="6324600"/>
            <a:ext cx="1343449" cy="369332"/>
          </a:xfrm>
          <a:prstGeom prst="rect">
            <a:avLst/>
          </a:prstGeom>
          <a:noFill/>
        </p:spPr>
        <p:txBody>
          <a:bodyPr wrap="none" rtlCol="0">
            <a:spAutoFit/>
          </a:bodyPr>
          <a:lstStyle/>
          <a:p>
            <a:r>
              <a:rPr lang="en-US" dirty="0" err="1"/>
              <a:t>Bybee</a:t>
            </a:r>
            <a:r>
              <a:rPr lang="en-US" dirty="0"/>
              <a:t>, 2014</a:t>
            </a:r>
          </a:p>
        </p:txBody>
      </p:sp>
      <p:grpSp>
        <p:nvGrpSpPr>
          <p:cNvPr id="7" name="Group 6">
            <a:extLst>
              <a:ext uri="{FF2B5EF4-FFF2-40B4-BE49-F238E27FC236}">
                <a16:creationId xmlns:a16="http://schemas.microsoft.com/office/drawing/2014/main" id="{993C9795-8E84-4F5B-B145-A8DF598011C2}"/>
              </a:ext>
            </a:extLst>
          </p:cNvPr>
          <p:cNvGrpSpPr>
            <a:grpSpLocks noChangeAspect="1"/>
          </p:cNvGrpSpPr>
          <p:nvPr/>
        </p:nvGrpSpPr>
        <p:grpSpPr>
          <a:xfrm>
            <a:off x="3009901" y="6569272"/>
            <a:ext cx="3124199" cy="206090"/>
            <a:chOff x="2486813" y="6292623"/>
            <a:chExt cx="7476797" cy="493213"/>
          </a:xfrm>
        </p:grpSpPr>
        <p:pic>
          <p:nvPicPr>
            <p:cNvPr id="8" name="Picture 7" descr="Image result for BSCS logo">
              <a:extLst>
                <a:ext uri="{FF2B5EF4-FFF2-40B4-BE49-F238E27FC236}">
                  <a16:creationId xmlns:a16="http://schemas.microsoft.com/office/drawing/2014/main" id="{3A321A91-CE74-4C38-9623-AD672728C52B}"/>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9" name="Picture 8" descr="Image result for american museum of natural history logo">
              <a:extLst>
                <a:ext uri="{FF2B5EF4-FFF2-40B4-BE49-F238E27FC236}">
                  <a16:creationId xmlns:a16="http://schemas.microsoft.com/office/drawing/2014/main" id="{16B0FA66-20D6-4E01-A81F-050EF6CF940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0" name="Picture 9" descr="C:\Users\Cgay\AppData\Local\Microsoft\Windows\INetCache\Content.MSO\CB5FEEC8.tmp">
              <a:extLst>
                <a:ext uri="{FF2B5EF4-FFF2-40B4-BE49-F238E27FC236}">
                  <a16:creationId xmlns:a16="http://schemas.microsoft.com/office/drawing/2014/main" id="{61FFCD88-9369-4821-B933-5FC7D95060C2}"/>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419723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grpSp>
        <p:nvGrpSpPr>
          <p:cNvPr id="7" name="Group 6">
            <a:extLst>
              <a:ext uri="{FF2B5EF4-FFF2-40B4-BE49-F238E27FC236}">
                <a16:creationId xmlns:a16="http://schemas.microsoft.com/office/drawing/2014/main" id="{F0F8B77F-8832-4B99-BD64-EEAF759E3190}"/>
              </a:ext>
            </a:extLst>
          </p:cNvPr>
          <p:cNvGrpSpPr>
            <a:grpSpLocks noChangeAspect="1"/>
          </p:cNvGrpSpPr>
          <p:nvPr/>
        </p:nvGrpSpPr>
        <p:grpSpPr>
          <a:xfrm>
            <a:off x="3009901" y="6569272"/>
            <a:ext cx="3124199" cy="206090"/>
            <a:chOff x="2486813" y="6292623"/>
            <a:chExt cx="7476797" cy="493213"/>
          </a:xfrm>
        </p:grpSpPr>
        <p:pic>
          <p:nvPicPr>
            <p:cNvPr id="8" name="Picture 7" descr="Image result for BSCS logo">
              <a:extLst>
                <a:ext uri="{FF2B5EF4-FFF2-40B4-BE49-F238E27FC236}">
                  <a16:creationId xmlns:a16="http://schemas.microsoft.com/office/drawing/2014/main" id="{82E5FAFD-2B13-409E-B9BC-E2F9C409E60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9" name="Picture 8" descr="Image result for american museum of natural history logo">
              <a:extLst>
                <a:ext uri="{FF2B5EF4-FFF2-40B4-BE49-F238E27FC236}">
                  <a16:creationId xmlns:a16="http://schemas.microsoft.com/office/drawing/2014/main" id="{05D27B69-4A70-4F1D-BF46-5AF65E5CBC7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0" name="Picture 9" descr="C:\Users\Cgay\AppData\Local\Microsoft\Windows\INetCache\Content.MSO\CB5FEEC8.tmp">
              <a:extLst>
                <a:ext uri="{FF2B5EF4-FFF2-40B4-BE49-F238E27FC236}">
                  <a16:creationId xmlns:a16="http://schemas.microsoft.com/office/drawing/2014/main" id="{00480D24-F910-4713-999C-5635A3B7F74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pic>
        <p:nvPicPr>
          <p:cNvPr id="4" name="Picture 3">
            <a:extLst>
              <a:ext uri="{FF2B5EF4-FFF2-40B4-BE49-F238E27FC236}">
                <a16:creationId xmlns:a16="http://schemas.microsoft.com/office/drawing/2014/main" id="{27D6888C-F01B-4A7A-A11E-6C7EF6A18883}"/>
              </a:ext>
            </a:extLst>
          </p:cNvPr>
          <p:cNvPicPr>
            <a:picLocks noChangeAspect="1"/>
          </p:cNvPicPr>
          <p:nvPr/>
        </p:nvPicPr>
        <p:blipFill>
          <a:blip r:embed="rId6"/>
          <a:stretch>
            <a:fillRect/>
          </a:stretch>
        </p:blipFill>
        <p:spPr>
          <a:xfrm>
            <a:off x="685801" y="351972"/>
            <a:ext cx="7772399" cy="5921828"/>
          </a:xfrm>
          <a:prstGeom prst="rect">
            <a:avLst/>
          </a:prstGeom>
        </p:spPr>
      </p:pic>
    </p:spTree>
    <p:extLst>
      <p:ext uri="{BB962C8B-B14F-4D97-AF65-F5344CB8AC3E}">
        <p14:creationId xmlns:p14="http://schemas.microsoft.com/office/powerpoint/2010/main" val="648781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Reading</a:t>
            </a:r>
          </a:p>
        </p:txBody>
      </p:sp>
      <p:sp>
        <p:nvSpPr>
          <p:cNvPr id="3" name="Content Placeholder 2"/>
          <p:cNvSpPr>
            <a:spLocks noGrp="1"/>
          </p:cNvSpPr>
          <p:nvPr>
            <p:ph idx="1"/>
          </p:nvPr>
        </p:nvSpPr>
        <p:spPr/>
        <p:txBody>
          <a:bodyPr>
            <a:normAutofit/>
          </a:bodyPr>
          <a:lstStyle/>
          <a:p>
            <a:pPr marL="0" indent="0">
              <a:buNone/>
            </a:pPr>
            <a:r>
              <a:rPr lang="en-US" dirty="0"/>
              <a:t>Focus questions while reading</a:t>
            </a:r>
          </a:p>
          <a:p>
            <a:pPr marL="514350" indent="-514350">
              <a:buFont typeface="+mj-lt"/>
              <a:buAutoNum type="arabicPeriod"/>
            </a:pPr>
            <a:r>
              <a:rPr lang="en-US" sz="2400" dirty="0"/>
              <a:t>What are the key characteristics of each phase of the model?</a:t>
            </a:r>
          </a:p>
          <a:p>
            <a:pPr marL="514350" indent="-514350">
              <a:buFont typeface="+mj-lt"/>
              <a:buAutoNum type="arabicPeriod"/>
            </a:pPr>
            <a:r>
              <a:rPr lang="en-US" sz="2400" dirty="0"/>
              <a:t>How does the entire BSCS 5E instructional model support student learning?</a:t>
            </a:r>
          </a:p>
          <a:p>
            <a:pPr marL="0" indent="0">
              <a:buNone/>
            </a:pPr>
            <a:endParaRPr lang="en-US" dirty="0"/>
          </a:p>
          <a:p>
            <a:pPr marL="0" indent="0">
              <a:buNone/>
            </a:pPr>
            <a:r>
              <a:rPr lang="en-US" dirty="0"/>
              <a:t>Be prepared to share your response to question 2 with your small group.</a:t>
            </a:r>
            <a:endParaRPr lang="en-US" dirty="0">
              <a:solidFill>
                <a:srgbClr val="FF0000"/>
              </a:solidFill>
            </a:endParaRPr>
          </a:p>
          <a:p>
            <a:pPr marL="914400" lvl="1" indent="-514350"/>
            <a:endParaRPr lang="en-US" dirty="0"/>
          </a:p>
        </p:txBody>
      </p:sp>
      <p:grpSp>
        <p:nvGrpSpPr>
          <p:cNvPr id="4" name="Group 3">
            <a:extLst>
              <a:ext uri="{FF2B5EF4-FFF2-40B4-BE49-F238E27FC236}">
                <a16:creationId xmlns:a16="http://schemas.microsoft.com/office/drawing/2014/main" id="{716C1BB0-70B8-4BF0-9EE7-954B93E689E0}"/>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B64A5D2F-A870-4A28-B387-1ADF0E53D17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3CBFE109-0E5D-4FD6-B172-4F5080DB459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632B7C34-DA42-4991-92BD-D0B342791EC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4127570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spcBef>
                <a:spcPts val="0"/>
              </a:spcBef>
              <a:buClr>
                <a:schemeClr val="dk1"/>
              </a:buClr>
              <a:buSzPct val="25000"/>
            </a:pPr>
            <a:r>
              <a:rPr lang="en-US" sz="4000" dirty="0">
                <a:latin typeface="Calibri"/>
                <a:cs typeface="Calibri"/>
                <a:sym typeface="Calibri"/>
              </a:rPr>
              <a:t>Revisit Ms. Rivera’s Lessons</a:t>
            </a:r>
          </a:p>
        </p:txBody>
      </p:sp>
      <p:sp>
        <p:nvSpPr>
          <p:cNvPr id="228" name="Shape 228"/>
          <p:cNvSpPr txBox="1">
            <a:spLocks noGrp="1"/>
          </p:cNvSpPr>
          <p:nvPr>
            <p:ph type="body" idx="1"/>
          </p:nvPr>
        </p:nvSpPr>
        <p:spPr>
          <a:xfrm>
            <a:off x="457200" y="1676400"/>
            <a:ext cx="8458200" cy="3505200"/>
          </a:xfrm>
          <a:prstGeom prst="rect">
            <a:avLst/>
          </a:prstGeom>
          <a:noFill/>
          <a:ln>
            <a:noFill/>
          </a:ln>
        </p:spPr>
        <p:txBody>
          <a:bodyPr lIns="91425" tIns="45700" rIns="91425" bIns="45700" anchor="t" anchorCtr="0">
            <a:noAutofit/>
          </a:bodyPr>
          <a:lstStyle/>
          <a:p>
            <a:pPr marL="342900" marR="0" lvl="0" indent="-342900" algn="l" rtl="0">
              <a:spcBef>
                <a:spcPts val="600"/>
              </a:spcBef>
              <a:spcAft>
                <a:spcPts val="60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Work with your group to label each of Ms. Rivera’s lessons with the phase of the 5E Model.</a:t>
            </a:r>
          </a:p>
          <a:p>
            <a:pPr lvl="1" indent="-342900">
              <a:spcBef>
                <a:spcPts val="600"/>
              </a:spcBef>
              <a:spcAft>
                <a:spcPts val="600"/>
              </a:spcAft>
              <a:buClr>
                <a:schemeClr val="dk1"/>
              </a:buClr>
              <a:buSzPct val="100000"/>
              <a:buFont typeface="Calibri" panose="020F0502020204030204" pitchFamily="34" charset="0"/>
              <a:buChar char="̶"/>
            </a:pPr>
            <a:r>
              <a:rPr lang="en-US" sz="2400" dirty="0">
                <a:solidFill>
                  <a:schemeClr val="dk1"/>
                </a:solidFill>
                <a:latin typeface="Calibri"/>
                <a:ea typeface="Calibri"/>
                <a:cs typeface="Calibri"/>
                <a:sym typeface="Calibri"/>
              </a:rPr>
              <a:t>Write the E for each lesson on a sticky note and place it on the corresponding chart</a:t>
            </a:r>
            <a:endParaRPr lang="en-US" sz="2400" b="0" i="0" u="none" strike="noStrike" cap="none" dirty="0">
              <a:solidFill>
                <a:schemeClr val="dk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42886567-B6AE-4E74-864F-A59401B54CAD}"/>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6124948D-F99B-4C1E-A7A9-8BB8ED5DAE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3965D715-E988-48E3-8C35-2DD12D0E36E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A4703C6B-D0CD-4DBC-997A-22275C8DC96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67377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Science Teaching and Learning</a:t>
            </a:r>
          </a:p>
        </p:txBody>
      </p:sp>
      <p:sp>
        <p:nvSpPr>
          <p:cNvPr id="3" name="Content Placeholder 2"/>
          <p:cNvSpPr>
            <a:spLocks noGrp="1"/>
          </p:cNvSpPr>
          <p:nvPr>
            <p:ph idx="1"/>
          </p:nvPr>
        </p:nvSpPr>
        <p:spPr/>
        <p:txBody>
          <a:bodyPr>
            <a:normAutofit/>
          </a:bodyPr>
          <a:lstStyle/>
          <a:p>
            <a:pPr marL="0" indent="0">
              <a:buNone/>
            </a:pPr>
            <a:r>
              <a:rPr lang="en-US" sz="2800" dirty="0"/>
              <a:t>Think back to the research on </a:t>
            </a:r>
            <a:r>
              <a:rPr lang="en-US" sz="2800" b="1" i="1" dirty="0"/>
              <a:t>How People Learn </a:t>
            </a:r>
            <a:r>
              <a:rPr lang="en-US" sz="2800" dirty="0"/>
              <a:t>and </a:t>
            </a:r>
            <a:r>
              <a:rPr lang="en-US" sz="2800" b="1" i="1" dirty="0"/>
              <a:t>How Students Learn Science in the Classroom</a:t>
            </a:r>
          </a:p>
          <a:p>
            <a:pPr marL="0" indent="0">
              <a:buNone/>
            </a:pPr>
            <a:endParaRPr lang="en-US" sz="1200" i="1" dirty="0"/>
          </a:p>
          <a:p>
            <a:r>
              <a:rPr lang="en-US" sz="2800" dirty="0"/>
              <a:t>How does the BSCS 5E Instructional Model reflect the themes from this research?</a:t>
            </a:r>
          </a:p>
        </p:txBody>
      </p:sp>
      <p:grpSp>
        <p:nvGrpSpPr>
          <p:cNvPr id="6" name="Group 5">
            <a:extLst>
              <a:ext uri="{FF2B5EF4-FFF2-40B4-BE49-F238E27FC236}">
                <a16:creationId xmlns:a16="http://schemas.microsoft.com/office/drawing/2014/main" id="{17656F71-4665-45DE-A151-8E167AADBB90}"/>
              </a:ext>
            </a:extLst>
          </p:cNvPr>
          <p:cNvGrpSpPr/>
          <p:nvPr/>
        </p:nvGrpSpPr>
        <p:grpSpPr>
          <a:xfrm>
            <a:off x="2719209" y="3863181"/>
            <a:ext cx="3597599" cy="2114550"/>
            <a:chOff x="2803201" y="4378663"/>
            <a:chExt cx="3597599" cy="2114550"/>
          </a:xfrm>
        </p:grpSpPr>
        <p:pic>
          <p:nvPicPr>
            <p:cNvPr id="4" name="Picture 3"/>
            <p:cNvPicPr>
              <a:picLocks noChangeAspect="1"/>
            </p:cNvPicPr>
            <p:nvPr/>
          </p:nvPicPr>
          <p:blipFill>
            <a:blip r:embed="rId3"/>
            <a:srcRect/>
            <a:stretch>
              <a:fillRect/>
            </a:stretch>
          </p:blipFill>
          <p:spPr bwMode="auto">
            <a:xfrm>
              <a:off x="2803201" y="4378663"/>
              <a:ext cx="1540200" cy="2103284"/>
            </a:xfrm>
            <a:prstGeom prst="rect">
              <a:avLst/>
            </a:prstGeom>
            <a:noFill/>
            <a:ln w="9525">
              <a:noFill/>
              <a:miter lim="800000"/>
              <a:headEnd/>
              <a:tailEnd/>
            </a:ln>
          </p:spPr>
        </p:pic>
        <p:pic>
          <p:nvPicPr>
            <p:cNvPr id="5" name="Picture 4"/>
            <p:cNvPicPr>
              <a:picLocks noChangeAspect="1"/>
            </p:cNvPicPr>
            <p:nvPr/>
          </p:nvPicPr>
          <p:blipFill>
            <a:blip r:embed="rId4"/>
            <a:srcRect/>
            <a:stretch>
              <a:fillRect/>
            </a:stretch>
          </p:blipFill>
          <p:spPr bwMode="auto">
            <a:xfrm>
              <a:off x="4800600" y="4378663"/>
              <a:ext cx="1600200" cy="2114550"/>
            </a:xfrm>
            <a:prstGeom prst="rect">
              <a:avLst/>
            </a:prstGeom>
            <a:noFill/>
            <a:ln w="9525">
              <a:noFill/>
              <a:miter lim="800000"/>
              <a:headEnd/>
              <a:tailEnd/>
            </a:ln>
          </p:spPr>
        </p:pic>
      </p:grpSp>
      <p:grpSp>
        <p:nvGrpSpPr>
          <p:cNvPr id="7" name="Group 6">
            <a:extLst>
              <a:ext uri="{FF2B5EF4-FFF2-40B4-BE49-F238E27FC236}">
                <a16:creationId xmlns:a16="http://schemas.microsoft.com/office/drawing/2014/main" id="{11FA3128-CA25-424A-9290-D1DCA0AC80F9}"/>
              </a:ext>
            </a:extLst>
          </p:cNvPr>
          <p:cNvGrpSpPr>
            <a:grpSpLocks noChangeAspect="1"/>
          </p:cNvGrpSpPr>
          <p:nvPr/>
        </p:nvGrpSpPr>
        <p:grpSpPr>
          <a:xfrm>
            <a:off x="3009901" y="6569272"/>
            <a:ext cx="3124199" cy="206090"/>
            <a:chOff x="2486813" y="6292623"/>
            <a:chExt cx="7476797" cy="493213"/>
          </a:xfrm>
        </p:grpSpPr>
        <p:pic>
          <p:nvPicPr>
            <p:cNvPr id="8" name="Picture 7" descr="Image result for BSCS logo">
              <a:extLst>
                <a:ext uri="{FF2B5EF4-FFF2-40B4-BE49-F238E27FC236}">
                  <a16:creationId xmlns:a16="http://schemas.microsoft.com/office/drawing/2014/main" id="{FD2A0473-B8DB-4A27-83EF-A80975DE974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9" name="Picture 8" descr="Image result for american museum of natural history logo">
              <a:extLst>
                <a:ext uri="{FF2B5EF4-FFF2-40B4-BE49-F238E27FC236}">
                  <a16:creationId xmlns:a16="http://schemas.microsoft.com/office/drawing/2014/main" id="{2C4E78BC-9224-4AC6-8B5F-AACB664E6A2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0" name="Picture 9" descr="C:\Users\Cgay\AppData\Local\Microsoft\Windows\INetCache\Content.MSO\CB5FEEC8.tmp">
              <a:extLst>
                <a:ext uri="{FF2B5EF4-FFF2-40B4-BE49-F238E27FC236}">
                  <a16:creationId xmlns:a16="http://schemas.microsoft.com/office/drawing/2014/main" id="{0D49D8AA-5FC5-483C-94F7-4E372C41441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97546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4000" dirty="0">
                <a:latin typeface="Calibri"/>
                <a:cs typeface="Calibri"/>
              </a:rPr>
              <a:t>Connecting to Ms. Rivera</a:t>
            </a:r>
          </a:p>
        </p:txBody>
      </p:sp>
      <p:sp>
        <p:nvSpPr>
          <p:cNvPr id="3" name="Text Placeholder 2"/>
          <p:cNvSpPr>
            <a:spLocks noGrp="1"/>
          </p:cNvSpPr>
          <p:nvPr>
            <p:ph type="body" idx="1"/>
          </p:nvPr>
        </p:nvSpPr>
        <p:spPr/>
        <p:txBody>
          <a:bodyPr/>
          <a:lstStyle/>
          <a:p>
            <a:pPr indent="-342900">
              <a:lnSpc>
                <a:spcPct val="90000"/>
              </a:lnSpc>
              <a:buSzPct val="100740"/>
            </a:pPr>
            <a:r>
              <a:rPr lang="en-US" sz="2800" dirty="0"/>
              <a:t>How did 5Es help Ms. Rivera develop a coherent unit of instruction?</a:t>
            </a:r>
          </a:p>
          <a:p>
            <a:pPr indent="-342900">
              <a:lnSpc>
                <a:spcPct val="90000"/>
              </a:lnSpc>
              <a:buSzPct val="100740"/>
            </a:pPr>
            <a:endParaRPr lang="en-US" sz="2800" dirty="0"/>
          </a:p>
          <a:p>
            <a:pPr indent="-342900">
              <a:lnSpc>
                <a:spcPct val="90000"/>
              </a:lnSpc>
              <a:buSzPct val="100740"/>
            </a:pPr>
            <a:r>
              <a:rPr lang="en-US" sz="2800" dirty="0"/>
              <a:t>How could an instructional model (like the 5Es) help you develop a coherent unit of instruction?</a:t>
            </a:r>
          </a:p>
        </p:txBody>
      </p:sp>
      <p:grpSp>
        <p:nvGrpSpPr>
          <p:cNvPr id="4" name="Group 3">
            <a:extLst>
              <a:ext uri="{FF2B5EF4-FFF2-40B4-BE49-F238E27FC236}">
                <a16:creationId xmlns:a16="http://schemas.microsoft.com/office/drawing/2014/main" id="{2E9316CA-6DC9-4BBA-955E-B7A799ACDB9A}"/>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E793E3B8-ED32-4715-B595-0C0CC4F709C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04FCBB81-FD83-4B73-89D7-71034084B10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52F1DE06-5FE7-4E4E-B4AF-1DB9FC81401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608895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4000" i="0" u="none" strike="noStrike" cap="none" dirty="0">
                <a:latin typeface="Calibri"/>
                <a:ea typeface="Calibri"/>
                <a:cs typeface="Calibri"/>
                <a:sym typeface="Calibri"/>
              </a:rPr>
              <a:t>Coherence means . . .</a:t>
            </a:r>
          </a:p>
        </p:txBody>
      </p:sp>
      <p:sp>
        <p:nvSpPr>
          <p:cNvPr id="296" name="Shape 296"/>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0" indent="0">
              <a:spcBef>
                <a:spcPts val="0"/>
              </a:spcBef>
              <a:buClr>
                <a:schemeClr val="dk1"/>
              </a:buClr>
              <a:buSzPct val="25000"/>
              <a:buNone/>
            </a:pPr>
            <a:r>
              <a:rPr lang="en-US" sz="2800" b="0" i="0" u="none" strike="noStrike" cap="none" dirty="0">
                <a:solidFill>
                  <a:schemeClr val="dk1"/>
                </a:solidFill>
                <a:latin typeface="Calibri"/>
                <a:ea typeface="Calibri"/>
                <a:cs typeface="Calibri"/>
                <a:sym typeface="Calibri"/>
              </a:rPr>
              <a:t>Coherent instruction is intentionally organized to promote student learning. </a:t>
            </a:r>
            <a:r>
              <a:rPr lang="en-US" sz="2800" dirty="0">
                <a:solidFill>
                  <a:schemeClr val="dk1"/>
                </a:solidFill>
                <a:ea typeface="Calibri"/>
                <a:cs typeface="Calibri"/>
                <a:sym typeface="Calibri"/>
              </a:rPr>
              <a:t>A coherent learning sequence is designed to build toward a bundle of NGSS performance expectations which serve as the learning goals.</a:t>
            </a:r>
          </a:p>
          <a:p>
            <a:pPr marL="0" indent="0">
              <a:spcBef>
                <a:spcPts val="0"/>
              </a:spcBef>
              <a:buClr>
                <a:schemeClr val="dk1"/>
              </a:buClr>
              <a:buSzPct val="25000"/>
              <a:buNone/>
            </a:pPr>
            <a:endParaRPr lang="en-US" sz="2400" dirty="0">
              <a:solidFill>
                <a:schemeClr val="dk1"/>
              </a:solidFill>
              <a:ea typeface="Calibri"/>
              <a:cs typeface="Calibri"/>
              <a:sym typeface="Calibri"/>
            </a:endParaRPr>
          </a:p>
          <a:p>
            <a:pPr marL="0" marR="0" lvl="0" indent="0" algn="l" rtl="0">
              <a:spcBef>
                <a:spcPts val="0"/>
              </a:spcBef>
              <a:buClr>
                <a:schemeClr val="dk1"/>
              </a:buClr>
              <a:buSzPct val="25000"/>
              <a:buFont typeface="Arial"/>
              <a:buNone/>
            </a:pPr>
            <a:r>
              <a:rPr lang="en-US" sz="2800" b="0" i="0" u="none" strike="noStrike" cap="none" dirty="0">
                <a:solidFill>
                  <a:schemeClr val="dk1"/>
                </a:solidFill>
                <a:latin typeface="Calibri"/>
                <a:ea typeface="Calibri"/>
                <a:cs typeface="Calibri"/>
                <a:sym typeface="Calibri"/>
              </a:rPr>
              <a:t>Throughout a coherent instructional sequence, students become more sophisticated in using DCIs, SEPs and CCCs to make sense of phenomena and to design solutions.  </a:t>
            </a:r>
          </a:p>
        </p:txBody>
      </p:sp>
      <p:grpSp>
        <p:nvGrpSpPr>
          <p:cNvPr id="4" name="Group 3">
            <a:extLst>
              <a:ext uri="{FF2B5EF4-FFF2-40B4-BE49-F238E27FC236}">
                <a16:creationId xmlns:a16="http://schemas.microsoft.com/office/drawing/2014/main" id="{38AB4426-F9DC-4FF8-86A4-6D1E84FF6ECD}"/>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F8B9792C-F18F-4DD8-B66F-7444858929C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10877782-D813-46D8-8E87-0035EE89862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A3A856C3-6C5A-4136-AE98-6D3F5007156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91682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p:bldP spid="296"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Coherence and Storyline</a:t>
            </a:r>
          </a:p>
        </p:txBody>
      </p:sp>
      <p:sp>
        <p:nvSpPr>
          <p:cNvPr id="3" name="Content Placeholder 2"/>
          <p:cNvSpPr>
            <a:spLocks noGrp="1"/>
          </p:cNvSpPr>
          <p:nvPr>
            <p:ph idx="1"/>
          </p:nvPr>
        </p:nvSpPr>
        <p:spPr/>
        <p:txBody>
          <a:bodyPr>
            <a:normAutofit/>
          </a:bodyPr>
          <a:lstStyle/>
          <a:p>
            <a:pPr marL="0" lvl="0" indent="0">
              <a:spcBef>
                <a:spcPts val="0"/>
              </a:spcBef>
              <a:buNone/>
            </a:pPr>
            <a:r>
              <a:rPr lang="en-US" sz="2800" dirty="0"/>
              <a:t>A storyline is situated in a context that drives student engagement and motivation about a phenomenon or problem. </a:t>
            </a:r>
          </a:p>
          <a:p>
            <a:pPr marL="0" lvl="0" indent="0">
              <a:spcBef>
                <a:spcPts val="0"/>
              </a:spcBef>
              <a:buNone/>
            </a:pPr>
            <a:endParaRPr lang="en-US" sz="2800" dirty="0"/>
          </a:p>
          <a:p>
            <a:pPr marL="0" lvl="0" indent="0">
              <a:spcBef>
                <a:spcPts val="0"/>
              </a:spcBef>
              <a:buNone/>
            </a:pPr>
            <a:r>
              <a:rPr lang="en-US" sz="2800" dirty="0"/>
              <a:t>In a coherent storyline, students engage in making sense of phenomena or designing solutions to problems</a:t>
            </a:r>
            <a:r>
              <a:rPr lang="en-US" dirty="0"/>
              <a:t>. </a:t>
            </a:r>
          </a:p>
        </p:txBody>
      </p:sp>
      <p:grpSp>
        <p:nvGrpSpPr>
          <p:cNvPr id="4" name="Group 3">
            <a:extLst>
              <a:ext uri="{FF2B5EF4-FFF2-40B4-BE49-F238E27FC236}">
                <a16:creationId xmlns:a16="http://schemas.microsoft.com/office/drawing/2014/main" id="{70E775EF-DB0F-45CD-A8E4-18F13E98796F}"/>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F9877DFB-A1BE-4986-B5E5-7CBE37BF0C1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C53FB7FB-78D5-4D9F-BCA2-A38C86D4EA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89091108-495F-47F8-9408-E91CA6A3210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15984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for Teaching and Learning</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Quick-write </a:t>
            </a:r>
          </a:p>
          <a:p>
            <a:r>
              <a:rPr lang="en-US" dirty="0"/>
              <a:t>How would you describe your classroom and the factors that guide your decisions about science teaching and learning?</a:t>
            </a:r>
          </a:p>
          <a:p>
            <a:endParaRPr lang="en-US" dirty="0"/>
          </a:p>
          <a:p>
            <a:r>
              <a:rPr lang="en-US" dirty="0"/>
              <a:t>How are these factors influenced by the NGSS?</a:t>
            </a:r>
          </a:p>
          <a:p>
            <a:endParaRPr lang="en-US" dirty="0"/>
          </a:p>
          <a:p>
            <a:pPr marL="0" indent="0">
              <a:buNone/>
            </a:pPr>
            <a:r>
              <a:rPr lang="en-US" dirty="0"/>
              <a:t>Be prepared to share </a:t>
            </a:r>
            <a:r>
              <a:rPr lang="en-US" i="1" dirty="0"/>
              <a:t>one idea</a:t>
            </a:r>
            <a:r>
              <a:rPr lang="en-US" dirty="0"/>
              <a:t> from your quick-write</a:t>
            </a:r>
          </a:p>
          <a:p>
            <a:endParaRPr lang="en-US" dirty="0"/>
          </a:p>
          <a:p>
            <a:endParaRPr lang="en-US" dirty="0"/>
          </a:p>
        </p:txBody>
      </p:sp>
      <p:grpSp>
        <p:nvGrpSpPr>
          <p:cNvPr id="4" name="Group 3">
            <a:extLst>
              <a:ext uri="{FF2B5EF4-FFF2-40B4-BE49-F238E27FC236}">
                <a16:creationId xmlns:a16="http://schemas.microsoft.com/office/drawing/2014/main" id="{17DF6E54-E195-460E-A09A-762345D68085}"/>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81EDD8F6-FBAA-446C-90AA-BB6A290332B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31113ADB-A176-4CEE-90E6-A426A5F6C27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E6AA2055-3306-4884-8A48-E321AD595106}"/>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799251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Science Teaching and Learning</a:t>
            </a: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pPr>
            <a:r>
              <a:rPr lang="en-US" sz="3000" i="1" dirty="0"/>
              <a:t>. . . K-12 science and engineering education should focus on a limited number of disciplinary core ideas and crosscutting concepts, be designed so that students continually build on and revise their knowledge and abilities over multiple years and support the integration of such knowledge and abilities with the practices needed to engage in scientific inquiry and engineering design . . </a:t>
            </a:r>
            <a:r>
              <a:rPr lang="en-US" i="1" dirty="0"/>
              <a:t>.</a:t>
            </a:r>
          </a:p>
          <a:p>
            <a:pPr marL="0" indent="0">
              <a:buNone/>
            </a:pPr>
            <a:endParaRPr lang="en-US" sz="1100" i="1" dirty="0"/>
          </a:p>
          <a:p>
            <a:pPr marL="0" indent="0" algn="r">
              <a:buNone/>
            </a:pPr>
            <a:r>
              <a:rPr lang="en-US" sz="2400" i="1" dirty="0"/>
              <a:t>(p. 2 Framework for K-12 Science Education</a:t>
            </a:r>
            <a:r>
              <a:rPr lang="en-US" sz="2400" dirty="0"/>
              <a:t>)</a:t>
            </a:r>
            <a:endParaRPr lang="en-US" sz="2400" i="1" dirty="0"/>
          </a:p>
          <a:p>
            <a:pPr marL="0" indent="0">
              <a:buNone/>
            </a:pPr>
            <a:endParaRPr lang="en-US" sz="2800" b="1" i="1" dirty="0"/>
          </a:p>
          <a:p>
            <a:pPr marL="0" indent="0">
              <a:buNone/>
            </a:pPr>
            <a:r>
              <a:rPr lang="en-US" sz="3000" b="1" dirty="0"/>
              <a:t>How can the BSCS 5E Instructional Model help achieve the vision set forth by the NGSS?</a:t>
            </a:r>
          </a:p>
        </p:txBody>
      </p:sp>
      <p:grpSp>
        <p:nvGrpSpPr>
          <p:cNvPr id="4" name="Group 3">
            <a:extLst>
              <a:ext uri="{FF2B5EF4-FFF2-40B4-BE49-F238E27FC236}">
                <a16:creationId xmlns:a16="http://schemas.microsoft.com/office/drawing/2014/main" id="{0884C354-2B81-49CD-9702-06A19CD0D8B1}"/>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27BE82D8-7943-4C6C-B4DA-DF2E91EC0F8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44441D95-AA0F-4CF0-9B0B-9A0E16C1127E}"/>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DD864164-2A7C-4775-8E31-68540ED10ED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23787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Phenomena Card Sort</a:t>
            </a:r>
          </a:p>
        </p:txBody>
      </p:sp>
      <p:sp>
        <p:nvSpPr>
          <p:cNvPr id="3" name="Content Placeholder 2"/>
          <p:cNvSpPr>
            <a:spLocks noGrp="1"/>
          </p:cNvSpPr>
          <p:nvPr>
            <p:ph idx="1"/>
          </p:nvPr>
        </p:nvSpPr>
        <p:spPr/>
        <p:txBody>
          <a:bodyPr/>
          <a:lstStyle/>
          <a:p>
            <a:pPr>
              <a:spcBef>
                <a:spcPts val="1200"/>
              </a:spcBef>
              <a:spcAft>
                <a:spcPts val="1200"/>
              </a:spcAft>
            </a:pPr>
            <a:r>
              <a:rPr lang="en-US" dirty="0"/>
              <a:t>Sequence the cards from most phenomena-like to least phenomena-like.</a:t>
            </a:r>
          </a:p>
          <a:p>
            <a:pPr>
              <a:spcBef>
                <a:spcPts val="1200"/>
              </a:spcBef>
              <a:spcAft>
                <a:spcPts val="1200"/>
              </a:spcAft>
            </a:pPr>
            <a:r>
              <a:rPr lang="en-US" dirty="0"/>
              <a:t>Note those that were easy to place and those that were difficult. Why were some easier/more difficult to place than others?</a:t>
            </a:r>
          </a:p>
        </p:txBody>
      </p:sp>
      <p:grpSp>
        <p:nvGrpSpPr>
          <p:cNvPr id="4" name="Group 3">
            <a:extLst>
              <a:ext uri="{FF2B5EF4-FFF2-40B4-BE49-F238E27FC236}">
                <a16:creationId xmlns:a16="http://schemas.microsoft.com/office/drawing/2014/main" id="{618C99CE-9EB6-4C19-BB65-03232ECC133E}"/>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323B942D-39E6-481D-9616-948723C455B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D0094F4B-7831-4063-9B3A-BAA642D6A85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AB1D192A-F7DE-4F52-82E9-DF50DC46A32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071352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Phenomena and Concepts</a:t>
            </a:r>
          </a:p>
        </p:txBody>
      </p:sp>
      <p:sp>
        <p:nvSpPr>
          <p:cNvPr id="3" name="Content Placeholder 2"/>
          <p:cNvSpPr>
            <a:spLocks noGrp="1"/>
          </p:cNvSpPr>
          <p:nvPr>
            <p:ph idx="1"/>
          </p:nvPr>
        </p:nvSpPr>
        <p:spPr/>
        <p:txBody>
          <a:bodyPr/>
          <a:lstStyle/>
          <a:p>
            <a:r>
              <a:rPr lang="en-US" dirty="0"/>
              <a:t>As you read, be prepared to discuss the following questions:</a:t>
            </a:r>
          </a:p>
          <a:p>
            <a:pPr lvl="1"/>
            <a:r>
              <a:rPr lang="en-US" dirty="0"/>
              <a:t>What are anchor phenomena?</a:t>
            </a:r>
          </a:p>
          <a:p>
            <a:pPr lvl="1"/>
            <a:r>
              <a:rPr lang="en-US" dirty="0"/>
              <a:t>What is the difference between phenomena and concepts?</a:t>
            </a:r>
          </a:p>
        </p:txBody>
      </p:sp>
      <p:grpSp>
        <p:nvGrpSpPr>
          <p:cNvPr id="4" name="Group 3">
            <a:extLst>
              <a:ext uri="{FF2B5EF4-FFF2-40B4-BE49-F238E27FC236}">
                <a16:creationId xmlns:a16="http://schemas.microsoft.com/office/drawing/2014/main" id="{77B57DB5-6618-47F7-B9F0-FAD17A170019}"/>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12D21361-C93F-4603-9C82-67F58DA893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C76D8F21-D5EA-4B3B-96BC-BF1C2D0B7CF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24A99CD5-B84E-4129-81C5-E27800B73D1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798381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a:spcBef>
                <a:spcPts val="0"/>
              </a:spcBef>
              <a:buClr>
                <a:schemeClr val="dk1"/>
              </a:buClr>
              <a:buSzPct val="25000"/>
            </a:pPr>
            <a:r>
              <a:rPr lang="en-US" sz="4000" dirty="0">
                <a:latin typeface="Calibri"/>
                <a:cs typeface="Calibri"/>
                <a:sym typeface="Calibri"/>
              </a:rPr>
              <a:t>Ms. Rivera’s Phenomena and Conceptual Flow</a:t>
            </a:r>
          </a:p>
        </p:txBody>
      </p:sp>
      <p:sp>
        <p:nvSpPr>
          <p:cNvPr id="284" name="Shape 284"/>
          <p:cNvSpPr txBox="1">
            <a:spLocks noGrp="1"/>
          </p:cNvSpPr>
          <p:nvPr>
            <p:ph type="body" idx="1"/>
          </p:nvPr>
        </p:nvSpPr>
        <p:spPr>
          <a:xfrm>
            <a:off x="457200" y="2050473"/>
            <a:ext cx="8229600" cy="4075690"/>
          </a:xfrm>
          <a:prstGeom prst="rect">
            <a:avLst/>
          </a:prstGeom>
          <a:noFill/>
          <a:ln>
            <a:noFill/>
          </a:ln>
        </p:spPr>
        <p:txBody>
          <a:bodyPr lIns="91425" tIns="45700" rIns="91425" bIns="45700" anchor="t" anchorCtr="0">
            <a:noAutofit/>
          </a:bodyPr>
          <a:lstStyle/>
          <a:p>
            <a:pPr marL="0" marR="0" lvl="0" indent="0" algn="l" rtl="0">
              <a:spcBef>
                <a:spcPts val="640"/>
              </a:spcBef>
              <a:spcAft>
                <a:spcPts val="0"/>
              </a:spcAft>
              <a:buClr>
                <a:schemeClr val="dk1"/>
              </a:buClr>
              <a:buSzPct val="25000"/>
              <a:buFont typeface="Arial"/>
              <a:buNone/>
            </a:pPr>
            <a:r>
              <a:rPr lang="en-US" dirty="0"/>
              <a:t>U</a:t>
            </a:r>
            <a:r>
              <a:rPr lang="en-US" sz="3200" b="0" i="0" u="none" strike="noStrike" cap="none" dirty="0">
                <a:solidFill>
                  <a:schemeClr val="dk1"/>
                </a:solidFill>
                <a:latin typeface="Calibri"/>
                <a:ea typeface="Calibri"/>
                <a:cs typeface="Calibri"/>
                <a:sym typeface="Calibri"/>
              </a:rPr>
              <a:t>se sentence strips to identify:</a:t>
            </a:r>
          </a:p>
          <a:p>
            <a:pPr marL="342900" marR="0" lvl="0" indent="-342900" algn="l" rtl="0">
              <a:spcBef>
                <a:spcPts val="64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The phenomenon of each lesson and/or the instructional sequence</a:t>
            </a:r>
          </a:p>
          <a:p>
            <a:pPr marL="342900" marR="0" lvl="0" indent="-342900" algn="l" rtl="0">
              <a:spcBef>
                <a:spcPts val="640"/>
              </a:spcBef>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The concept for each of the 7 lessons</a:t>
            </a:r>
          </a:p>
        </p:txBody>
      </p:sp>
      <p:grpSp>
        <p:nvGrpSpPr>
          <p:cNvPr id="4" name="Group 3">
            <a:extLst>
              <a:ext uri="{FF2B5EF4-FFF2-40B4-BE49-F238E27FC236}">
                <a16:creationId xmlns:a16="http://schemas.microsoft.com/office/drawing/2014/main" id="{B924EFDC-A65A-420A-B6B4-F4CB9D151A35}"/>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7CA50CA9-A46B-4AC0-B98F-DC3E1D83D09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6768E864-EB95-45D3-A69B-91725260297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F2E791F9-4246-44DC-A571-F8A6962396B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540765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E7BD9-057E-42CF-8BF8-13BD5C3EEB3D}"/>
              </a:ext>
            </a:extLst>
          </p:cNvPr>
          <p:cNvSpPr>
            <a:spLocks noGrp="1"/>
          </p:cNvSpPr>
          <p:nvPr>
            <p:ph type="title"/>
          </p:nvPr>
        </p:nvSpPr>
        <p:spPr/>
        <p:txBody>
          <a:bodyPr/>
          <a:lstStyle/>
          <a:p>
            <a:r>
              <a:rPr lang="en-US" dirty="0"/>
              <a:t>Tool 3 Example</a:t>
            </a:r>
          </a:p>
        </p:txBody>
      </p:sp>
      <p:pic>
        <p:nvPicPr>
          <p:cNvPr id="4" name="Picture 3">
            <a:extLst>
              <a:ext uri="{FF2B5EF4-FFF2-40B4-BE49-F238E27FC236}">
                <a16:creationId xmlns:a16="http://schemas.microsoft.com/office/drawing/2014/main" id="{1395C038-2FE7-4CA2-88FB-FA8346CA40E4}"/>
              </a:ext>
            </a:extLst>
          </p:cNvPr>
          <p:cNvPicPr>
            <a:picLocks noChangeAspect="1"/>
          </p:cNvPicPr>
          <p:nvPr/>
        </p:nvPicPr>
        <p:blipFill>
          <a:blip r:embed="rId2"/>
          <a:stretch>
            <a:fillRect/>
          </a:stretch>
        </p:blipFill>
        <p:spPr>
          <a:xfrm>
            <a:off x="865890" y="1219200"/>
            <a:ext cx="7412220" cy="5249121"/>
          </a:xfrm>
          <a:prstGeom prst="rect">
            <a:avLst/>
          </a:prstGeom>
        </p:spPr>
      </p:pic>
      <p:grpSp>
        <p:nvGrpSpPr>
          <p:cNvPr id="5" name="Group 4">
            <a:extLst>
              <a:ext uri="{FF2B5EF4-FFF2-40B4-BE49-F238E27FC236}">
                <a16:creationId xmlns:a16="http://schemas.microsoft.com/office/drawing/2014/main" id="{0018C8D4-6F6D-430D-B0C4-16DA3BF25FC1}"/>
              </a:ext>
            </a:extLst>
          </p:cNvPr>
          <p:cNvGrpSpPr>
            <a:grpSpLocks noChangeAspect="1"/>
          </p:cNvGrpSpPr>
          <p:nvPr/>
        </p:nvGrpSpPr>
        <p:grpSpPr>
          <a:xfrm>
            <a:off x="3009901" y="6569272"/>
            <a:ext cx="3124199" cy="206090"/>
            <a:chOff x="2486813" y="6292623"/>
            <a:chExt cx="7476797" cy="493213"/>
          </a:xfrm>
        </p:grpSpPr>
        <p:pic>
          <p:nvPicPr>
            <p:cNvPr id="6" name="Picture 5" descr="Image result for BSCS logo">
              <a:extLst>
                <a:ext uri="{FF2B5EF4-FFF2-40B4-BE49-F238E27FC236}">
                  <a16:creationId xmlns:a16="http://schemas.microsoft.com/office/drawing/2014/main" id="{82A0F454-08F0-49D3-9995-1DACC4D793B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7" name="Picture 6" descr="Image result for american museum of natural history logo">
              <a:extLst>
                <a:ext uri="{FF2B5EF4-FFF2-40B4-BE49-F238E27FC236}">
                  <a16:creationId xmlns:a16="http://schemas.microsoft.com/office/drawing/2014/main" id="{B16D9152-64E5-409A-8516-96E585EFD51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8" name="Picture 7" descr="C:\Users\Cgay\AppData\Local\Microsoft\Windows\INetCache\Content.MSO\CB5FEEC8.tmp">
              <a:extLst>
                <a:ext uri="{FF2B5EF4-FFF2-40B4-BE49-F238E27FC236}">
                  <a16:creationId xmlns:a16="http://schemas.microsoft.com/office/drawing/2014/main" id="{F183F8A1-1938-4F44-A836-D151DECF126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931740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3 Example</a:t>
            </a:r>
          </a:p>
        </p:txBody>
      </p:sp>
      <p:sp>
        <p:nvSpPr>
          <p:cNvPr id="3" name="Content Placeholder 2"/>
          <p:cNvSpPr>
            <a:spLocks noGrp="1"/>
          </p:cNvSpPr>
          <p:nvPr>
            <p:ph idx="1"/>
          </p:nvPr>
        </p:nvSpPr>
        <p:spPr/>
        <p:txBody>
          <a:bodyPr/>
          <a:lstStyle/>
          <a:p>
            <a:r>
              <a:rPr lang="en-US" dirty="0"/>
              <a:t>Review Ms. Rivera’s Storyline: how does it compare to your sentence strips?</a:t>
            </a:r>
          </a:p>
          <a:p>
            <a:endParaRPr lang="en-US" dirty="0"/>
          </a:p>
          <a:p>
            <a:r>
              <a:rPr lang="en-US" dirty="0"/>
              <a:t>Review Ms. Rivera’s 3D Conceptual Flow: where do you see alignment with the three dimensions?</a:t>
            </a:r>
          </a:p>
        </p:txBody>
      </p:sp>
      <p:grpSp>
        <p:nvGrpSpPr>
          <p:cNvPr id="4" name="Group 3">
            <a:extLst>
              <a:ext uri="{FF2B5EF4-FFF2-40B4-BE49-F238E27FC236}">
                <a16:creationId xmlns:a16="http://schemas.microsoft.com/office/drawing/2014/main" id="{F04F96FF-3777-4C79-ABF9-D53ED2A0F1EE}"/>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8CD27AC0-8169-43E8-ABA5-68E01B02C8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303FBA61-3182-4BD6-9D04-0841CAD25DF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8C60AE7E-5E12-44DE-9387-07F6072EF8F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782829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4000" i="0" u="none" strike="noStrike" cap="none" dirty="0">
                <a:latin typeface="Calibri"/>
                <a:ea typeface="Calibri"/>
                <a:cs typeface="Calibri"/>
                <a:sym typeface="Calibri"/>
              </a:rPr>
              <a:t>Your Turn</a:t>
            </a:r>
          </a:p>
        </p:txBody>
      </p:sp>
      <p:sp>
        <p:nvSpPr>
          <p:cNvPr id="308" name="Shape 308"/>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1200"/>
              </a:spcBef>
              <a:spcAft>
                <a:spcPts val="120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Read the Guide to Developing a Storyline and Conceptual Flow about a Phenomenon</a:t>
            </a:r>
          </a:p>
          <a:p>
            <a:pPr marL="342900" marR="0" lvl="0" indent="-342900" algn="l" rtl="0">
              <a:spcBef>
                <a:spcPts val="1200"/>
              </a:spcBef>
              <a:spcAft>
                <a:spcPts val="120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Review the three dimensions and PEs from instructional sequence 2.</a:t>
            </a:r>
          </a:p>
          <a:p>
            <a:pPr marL="342900" marR="0" lvl="0" indent="-342900" algn="l" rtl="0">
              <a:spcBef>
                <a:spcPts val="1200"/>
              </a:spcBef>
              <a:spcAft>
                <a:spcPts val="120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Follow the steps in the Guide and work with your group to develop a coherent 5E sequence</a:t>
            </a:r>
          </a:p>
        </p:txBody>
      </p:sp>
      <p:grpSp>
        <p:nvGrpSpPr>
          <p:cNvPr id="4" name="Group 3">
            <a:extLst>
              <a:ext uri="{FF2B5EF4-FFF2-40B4-BE49-F238E27FC236}">
                <a16:creationId xmlns:a16="http://schemas.microsoft.com/office/drawing/2014/main" id="{EFB911F7-7902-4905-9F64-CFA50630EB46}"/>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6F94609A-DC46-481F-874F-22E6B8AA653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7FA11D5B-7F28-43A9-B1B4-C9FF4F2281D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EF72C565-E15C-40C4-825F-99056C50CCF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853467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a:t>
            </a:r>
          </a:p>
        </p:txBody>
      </p:sp>
      <p:sp>
        <p:nvSpPr>
          <p:cNvPr id="3" name="Content Placeholder 2"/>
          <p:cNvSpPr>
            <a:spLocks noGrp="1"/>
          </p:cNvSpPr>
          <p:nvPr>
            <p:ph idx="1"/>
          </p:nvPr>
        </p:nvSpPr>
        <p:spPr/>
        <p:txBody>
          <a:bodyPr/>
          <a:lstStyle/>
          <a:p>
            <a:r>
              <a:rPr lang="en-US" dirty="0"/>
              <a:t>Share your storyline and conceptual flow with another team!</a:t>
            </a:r>
          </a:p>
        </p:txBody>
      </p:sp>
      <p:grpSp>
        <p:nvGrpSpPr>
          <p:cNvPr id="4" name="Group 3">
            <a:extLst>
              <a:ext uri="{FF2B5EF4-FFF2-40B4-BE49-F238E27FC236}">
                <a16:creationId xmlns:a16="http://schemas.microsoft.com/office/drawing/2014/main" id="{4D7D7834-7373-4DC2-A450-E51423BBDBF0}"/>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3F32C8FB-AB93-4C8D-B302-76EABE6DF5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D7D6AEAB-B3B7-42D6-9F76-462351A21D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2FEEEF51-8798-4EC2-869B-A677D76DEAB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27065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Calibri"/>
              <a:buNone/>
            </a:pPr>
            <a:r>
              <a:rPr lang="en-US" sz="4000" i="0" u="none" strike="noStrike" cap="none" dirty="0">
                <a:latin typeface="Calibri"/>
                <a:ea typeface="Calibri"/>
                <a:cs typeface="Calibri"/>
                <a:sym typeface="Calibri"/>
              </a:rPr>
              <a:t>Reflection</a:t>
            </a:r>
          </a:p>
        </p:txBody>
      </p:sp>
      <p:sp>
        <p:nvSpPr>
          <p:cNvPr id="320" name="Shape 320"/>
          <p:cNvSpPr txBox="1">
            <a:spLocks noGrp="1"/>
          </p:cNvSpPr>
          <p:nvPr>
            <p:ph type="body" idx="1"/>
          </p:nvPr>
        </p:nvSpPr>
        <p:spPr>
          <a:xfrm>
            <a:off x="457200" y="1600200"/>
            <a:ext cx="8229600" cy="4525963"/>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Talk with a partner</a:t>
            </a:r>
          </a:p>
          <a:p>
            <a:pPr marL="742950" marR="0" lvl="1" indent="-285750" algn="l" rtl="0">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What do you think will be your greatest challenges in planning lessons, or helping teachers plan lessons, that are conceptually coherent?</a:t>
            </a:r>
          </a:p>
          <a:p>
            <a:pPr marL="742950" marR="0" lvl="1" indent="-285750" algn="l" rtl="0">
              <a:spcBef>
                <a:spcPts val="56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grpSp>
        <p:nvGrpSpPr>
          <p:cNvPr id="4" name="Group 3">
            <a:extLst>
              <a:ext uri="{FF2B5EF4-FFF2-40B4-BE49-F238E27FC236}">
                <a16:creationId xmlns:a16="http://schemas.microsoft.com/office/drawing/2014/main" id="{F792F10F-75F2-43F0-A9B7-E15AC6AB7FD8}"/>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320AB9D5-D795-44A9-B7C1-F787CB18556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8456EE57-1EE9-4E11-B6FF-F6D93996C53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B588EA28-1698-4636-A56A-DB67B1C9BDD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13805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773" y="332720"/>
            <a:ext cx="6106160" cy="548640"/>
          </a:xfrm>
          <a:prstGeom prst="rect">
            <a:avLst/>
          </a:prstGeom>
        </p:spPr>
      </p:pic>
      <p:grpSp>
        <p:nvGrpSpPr>
          <p:cNvPr id="3" name="Group 2">
            <a:extLst>
              <a:ext uri="{FF2B5EF4-FFF2-40B4-BE49-F238E27FC236}">
                <a16:creationId xmlns:a16="http://schemas.microsoft.com/office/drawing/2014/main" id="{11809FF1-6E82-45C2-9E13-9457FF80380C}"/>
              </a:ext>
            </a:extLst>
          </p:cNvPr>
          <p:cNvGrpSpPr>
            <a:grpSpLocks noChangeAspect="1"/>
          </p:cNvGrpSpPr>
          <p:nvPr/>
        </p:nvGrpSpPr>
        <p:grpSpPr>
          <a:xfrm>
            <a:off x="473651" y="1200491"/>
            <a:ext cx="8196699" cy="5276510"/>
            <a:chOff x="406126" y="1200490"/>
            <a:chExt cx="8350344" cy="5375417"/>
          </a:xfrm>
        </p:grpSpPr>
        <p:pic>
          <p:nvPicPr>
            <p:cNvPr id="5" name="Picture 4" descr="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366" y="1913800"/>
              <a:ext cx="7183120" cy="386080"/>
            </a:xfrm>
            <a:prstGeom prst="rect">
              <a:avLst/>
            </a:prstGeom>
          </p:spPr>
        </p:pic>
        <p:pic>
          <p:nvPicPr>
            <p:cNvPr id="6" name="Picture 5" descr="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420" y="1200490"/>
              <a:ext cx="4378960" cy="1991360"/>
            </a:xfrm>
            <a:prstGeom prst="rect">
              <a:avLst/>
            </a:prstGeom>
          </p:spPr>
        </p:pic>
        <p:pic>
          <p:nvPicPr>
            <p:cNvPr id="7" name="Picture 6" descr="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126" y="3222151"/>
              <a:ext cx="2509520" cy="1137920"/>
            </a:xfrm>
            <a:prstGeom prst="rect">
              <a:avLst/>
            </a:prstGeom>
          </p:spPr>
        </p:pic>
        <p:pic>
          <p:nvPicPr>
            <p:cNvPr id="8" name="Picture 7" descr="0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5952" y="1524965"/>
              <a:ext cx="4693920" cy="2844801"/>
            </a:xfrm>
            <a:prstGeom prst="rect">
              <a:avLst/>
            </a:prstGeom>
          </p:spPr>
        </p:pic>
        <p:pic>
          <p:nvPicPr>
            <p:cNvPr id="10" name="Picture 9" descr="0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9910" y="3212245"/>
              <a:ext cx="2956560" cy="1148080"/>
            </a:xfrm>
            <a:prstGeom prst="rect">
              <a:avLst/>
            </a:prstGeom>
          </p:spPr>
        </p:pic>
        <p:pic>
          <p:nvPicPr>
            <p:cNvPr id="11" name="Picture 10" descr="0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85152" y="4330547"/>
              <a:ext cx="6014720" cy="2245360"/>
            </a:xfrm>
            <a:prstGeom prst="rect">
              <a:avLst/>
            </a:prstGeom>
          </p:spPr>
        </p:pic>
        <p:sp>
          <p:nvSpPr>
            <p:cNvPr id="2" name="Right Arrow 1"/>
            <p:cNvSpPr/>
            <p:nvPr/>
          </p:nvSpPr>
          <p:spPr>
            <a:xfrm rot="1892549">
              <a:off x="2485718" y="2486412"/>
              <a:ext cx="1521286" cy="61056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9394AD9E-3B46-4212-8283-C8A963F80567}"/>
              </a:ext>
            </a:extLst>
          </p:cNvPr>
          <p:cNvGrpSpPr>
            <a:grpSpLocks noChangeAspect="1"/>
          </p:cNvGrpSpPr>
          <p:nvPr/>
        </p:nvGrpSpPr>
        <p:grpSpPr>
          <a:xfrm>
            <a:off x="3009901" y="6569272"/>
            <a:ext cx="3124199" cy="206090"/>
            <a:chOff x="2486813" y="6292623"/>
            <a:chExt cx="7476797" cy="493213"/>
          </a:xfrm>
        </p:grpSpPr>
        <p:pic>
          <p:nvPicPr>
            <p:cNvPr id="13" name="Picture 12" descr="Image result for BSCS logo">
              <a:extLst>
                <a:ext uri="{FF2B5EF4-FFF2-40B4-BE49-F238E27FC236}">
                  <a16:creationId xmlns:a16="http://schemas.microsoft.com/office/drawing/2014/main" id="{44BDC202-6061-41A3-84A6-1EFDB3F5537C}"/>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14" name="Picture 13" descr="Image result for american museum of natural history logo">
              <a:extLst>
                <a:ext uri="{FF2B5EF4-FFF2-40B4-BE49-F238E27FC236}">
                  <a16:creationId xmlns:a16="http://schemas.microsoft.com/office/drawing/2014/main" id="{7A2C01F6-4ACA-45DC-BD11-1CFBD49D39E5}"/>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5" name="Picture 14" descr="C:\Users\Cgay\AppData\Local\Microsoft\Windows\INetCache\Content.MSO\CB5FEEC8.tmp">
              <a:extLst>
                <a:ext uri="{FF2B5EF4-FFF2-40B4-BE49-F238E27FC236}">
                  <a16:creationId xmlns:a16="http://schemas.microsoft.com/office/drawing/2014/main" id="{A3D1B269-C0C0-4711-AAB3-500F76943D47}"/>
                </a:ext>
              </a:extLst>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490170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Goals and Outcomes</a:t>
            </a:r>
          </a:p>
        </p:txBody>
      </p:sp>
      <p:sp>
        <p:nvSpPr>
          <p:cNvPr id="6" name="Content Placeholder 5"/>
          <p:cNvSpPr>
            <a:spLocks noGrp="1"/>
          </p:cNvSpPr>
          <p:nvPr>
            <p:ph idx="1"/>
          </p:nvPr>
        </p:nvSpPr>
        <p:spPr/>
        <p:txBody>
          <a:bodyPr/>
          <a:lstStyle/>
          <a:p>
            <a:r>
              <a:rPr lang="en-US" dirty="0"/>
              <a:t>Deepen understanding of the BSCS 5E Instructional Model to support planning for instruction and assessment aligned with the NGSS</a:t>
            </a:r>
          </a:p>
          <a:p>
            <a:r>
              <a:rPr lang="en-US" dirty="0"/>
              <a:t>Develop a coherent storyline about phenomena and a conceptual flow aligned with the NGSS</a:t>
            </a:r>
            <a:endParaRPr lang="en-US" dirty="0">
              <a:solidFill>
                <a:schemeClr val="bg2">
                  <a:lumMod val="75000"/>
                </a:schemeClr>
              </a:solidFill>
            </a:endParaRPr>
          </a:p>
        </p:txBody>
      </p:sp>
      <p:grpSp>
        <p:nvGrpSpPr>
          <p:cNvPr id="4" name="Group 3">
            <a:extLst>
              <a:ext uri="{FF2B5EF4-FFF2-40B4-BE49-F238E27FC236}">
                <a16:creationId xmlns:a16="http://schemas.microsoft.com/office/drawing/2014/main" id="{4BEED832-7ACF-428D-AE8E-AAF2C02B01BD}"/>
              </a:ext>
            </a:extLst>
          </p:cNvPr>
          <p:cNvGrpSpPr>
            <a:grpSpLocks noChangeAspect="1"/>
          </p:cNvGrpSpPr>
          <p:nvPr/>
        </p:nvGrpSpPr>
        <p:grpSpPr>
          <a:xfrm>
            <a:off x="3009901" y="6569272"/>
            <a:ext cx="3124199" cy="206090"/>
            <a:chOff x="2486813" y="6292623"/>
            <a:chExt cx="7476797" cy="493213"/>
          </a:xfrm>
        </p:grpSpPr>
        <p:pic>
          <p:nvPicPr>
            <p:cNvPr id="7" name="Picture 6" descr="Image result for BSCS logo">
              <a:extLst>
                <a:ext uri="{FF2B5EF4-FFF2-40B4-BE49-F238E27FC236}">
                  <a16:creationId xmlns:a16="http://schemas.microsoft.com/office/drawing/2014/main" id="{BFFC7517-7620-4535-9AE8-93FC8339865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8" name="Picture 7" descr="Image result for american museum of natural history logo">
              <a:extLst>
                <a:ext uri="{FF2B5EF4-FFF2-40B4-BE49-F238E27FC236}">
                  <a16:creationId xmlns:a16="http://schemas.microsoft.com/office/drawing/2014/main" id="{F7F8DAE5-1E3A-47E6-BFC9-F016AB8E7E7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9" name="Picture 8" descr="C:\Users\Cgay\AppData\Local\Microsoft\Windows\INetCache\Content.MSO\CB5FEEC8.tmp">
              <a:extLst>
                <a:ext uri="{FF2B5EF4-FFF2-40B4-BE49-F238E27FC236}">
                  <a16:creationId xmlns:a16="http://schemas.microsoft.com/office/drawing/2014/main" id="{C8A85FD3-9E4B-418E-ABC9-D6B8E08A72C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58278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Teaching and Learning</a:t>
            </a:r>
          </a:p>
        </p:txBody>
      </p:sp>
      <p:sp>
        <p:nvSpPr>
          <p:cNvPr id="3" name="Content Placeholder 2"/>
          <p:cNvSpPr>
            <a:spLocks noGrp="1"/>
          </p:cNvSpPr>
          <p:nvPr>
            <p:ph sz="half" idx="1"/>
          </p:nvPr>
        </p:nvSpPr>
        <p:spPr>
          <a:xfrm>
            <a:off x="152400" y="1371600"/>
            <a:ext cx="4038600" cy="5334000"/>
          </a:xfrm>
        </p:spPr>
        <p:txBody>
          <a:bodyPr>
            <a:normAutofit fontScale="62500" lnSpcReduction="20000"/>
          </a:bodyPr>
          <a:lstStyle/>
          <a:p>
            <a:r>
              <a:rPr lang="en-US" dirty="0"/>
              <a:t>Read the Classroom Scenario A</a:t>
            </a:r>
          </a:p>
          <a:p>
            <a:endParaRPr lang="en-US" sz="2600" dirty="0"/>
          </a:p>
          <a:p>
            <a:r>
              <a:rPr lang="en-US" dirty="0"/>
              <a:t>Individually highlight your assigned lesson(s)</a:t>
            </a:r>
          </a:p>
          <a:p>
            <a:pPr lvl="1"/>
            <a:r>
              <a:rPr lang="en-US" dirty="0"/>
              <a:t>What is the teacher doing? (highlight in yellow)</a:t>
            </a:r>
          </a:p>
          <a:p>
            <a:pPr lvl="1"/>
            <a:r>
              <a:rPr lang="en-US" dirty="0"/>
              <a:t>What are students doing? (highlight in pink)</a:t>
            </a:r>
          </a:p>
          <a:p>
            <a:pPr lvl="1"/>
            <a:r>
              <a:rPr lang="en-US" dirty="0"/>
              <a:t>What is the science in this lesson? (underline)</a:t>
            </a:r>
          </a:p>
          <a:p>
            <a:endParaRPr lang="en-US" sz="2600" dirty="0"/>
          </a:p>
          <a:p>
            <a:r>
              <a:rPr lang="en-US" dirty="0"/>
              <a:t>As a group, chart what you highlighted for your assigned lesson(s)</a:t>
            </a:r>
          </a:p>
          <a:p>
            <a:endParaRPr lang="en-US" sz="2600" dirty="0"/>
          </a:p>
          <a:p>
            <a:r>
              <a:rPr lang="en-US" dirty="0"/>
              <a:t>Gallery Walk</a:t>
            </a:r>
          </a:p>
          <a:p>
            <a:pPr lvl="1"/>
            <a:r>
              <a:rPr lang="en-US" dirty="0"/>
              <a:t>How would you describe this classroom?</a:t>
            </a:r>
          </a:p>
          <a:p>
            <a:endParaRPr lang="en-US" sz="2600" dirty="0"/>
          </a:p>
          <a:p>
            <a:r>
              <a:rPr lang="en-US" dirty="0"/>
              <a:t>Individual Reflection</a:t>
            </a:r>
          </a:p>
          <a:p>
            <a:pPr lvl="1"/>
            <a:r>
              <a:rPr lang="en-US" dirty="0"/>
              <a:t>How would you describe this classroom?</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335566775"/>
              </p:ext>
            </p:extLst>
          </p:nvPr>
        </p:nvGraphicFramePr>
        <p:xfrm>
          <a:off x="4267200" y="2157492"/>
          <a:ext cx="4572000" cy="424330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86118">
                <a:tc>
                  <a:txBody>
                    <a:bodyPr/>
                    <a:lstStyle/>
                    <a:p>
                      <a:pPr algn="ctr"/>
                      <a:r>
                        <a:rPr lang="en-US" sz="2400" dirty="0"/>
                        <a:t>Teacher </a:t>
                      </a:r>
                      <a:r>
                        <a:rPr lang="en-US" sz="2400" baseline="0" dirty="0"/>
                        <a:t> A</a:t>
                      </a:r>
                      <a:endParaRPr lang="en-US" sz="2400" dirty="0"/>
                    </a:p>
                  </a:txBody>
                  <a:tcPr/>
                </a:tc>
                <a:tc>
                  <a:txBody>
                    <a:bodyPr/>
                    <a:lstStyle/>
                    <a:p>
                      <a:pPr algn="ctr"/>
                      <a:r>
                        <a:rPr lang="en-US" sz="2400" dirty="0"/>
                        <a:t>Students</a:t>
                      </a:r>
                    </a:p>
                  </a:txBody>
                  <a:tcPr/>
                </a:tc>
                <a:tc>
                  <a:txBody>
                    <a:bodyPr/>
                    <a:lstStyle/>
                    <a:p>
                      <a:pPr algn="ctr"/>
                      <a:r>
                        <a:rPr lang="en-US" sz="2400" dirty="0"/>
                        <a:t>Science</a:t>
                      </a:r>
                    </a:p>
                  </a:txBody>
                  <a:tcPr/>
                </a:tc>
                <a:extLst>
                  <a:ext uri="{0D108BD9-81ED-4DB2-BD59-A6C34878D82A}">
                    <a16:rowId xmlns:a16="http://schemas.microsoft.com/office/drawing/2014/main" val="10000"/>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4267200" y="1600200"/>
            <a:ext cx="3962400" cy="461665"/>
          </a:xfrm>
          <a:prstGeom prst="rect">
            <a:avLst/>
          </a:prstGeom>
          <a:noFill/>
        </p:spPr>
        <p:txBody>
          <a:bodyPr wrap="square" rtlCol="0">
            <a:spAutoFit/>
          </a:bodyPr>
          <a:lstStyle/>
          <a:p>
            <a:r>
              <a:rPr lang="en-US" sz="2400" b="1" dirty="0"/>
              <a:t>Lesson ______</a:t>
            </a:r>
          </a:p>
        </p:txBody>
      </p:sp>
      <p:grpSp>
        <p:nvGrpSpPr>
          <p:cNvPr id="8" name="Group 7">
            <a:extLst>
              <a:ext uri="{FF2B5EF4-FFF2-40B4-BE49-F238E27FC236}">
                <a16:creationId xmlns:a16="http://schemas.microsoft.com/office/drawing/2014/main" id="{C8905692-43A8-4C88-B68C-0F665F884463}"/>
              </a:ext>
            </a:extLst>
          </p:cNvPr>
          <p:cNvGrpSpPr>
            <a:grpSpLocks noChangeAspect="1"/>
          </p:cNvGrpSpPr>
          <p:nvPr/>
        </p:nvGrpSpPr>
        <p:grpSpPr>
          <a:xfrm>
            <a:off x="3009901" y="6569272"/>
            <a:ext cx="3124199" cy="206090"/>
            <a:chOff x="2486813" y="6292623"/>
            <a:chExt cx="7476797" cy="493213"/>
          </a:xfrm>
        </p:grpSpPr>
        <p:pic>
          <p:nvPicPr>
            <p:cNvPr id="9" name="Picture 8" descr="Image result for BSCS logo">
              <a:extLst>
                <a:ext uri="{FF2B5EF4-FFF2-40B4-BE49-F238E27FC236}">
                  <a16:creationId xmlns:a16="http://schemas.microsoft.com/office/drawing/2014/main" id="{C3A6537A-E47D-4638-828C-9F1EA4E760E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10" name="Picture 9" descr="Image result for american museum of natural history logo">
              <a:extLst>
                <a:ext uri="{FF2B5EF4-FFF2-40B4-BE49-F238E27FC236}">
                  <a16:creationId xmlns:a16="http://schemas.microsoft.com/office/drawing/2014/main" id="{B5F39DC9-02D3-4EE6-9E2E-E28CA5D5049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1" name="Picture 10" descr="C:\Users\Cgay\AppData\Local\Microsoft\Windows\INetCache\Content.MSO\CB5FEEC8.tmp">
              <a:extLst>
                <a:ext uri="{FF2B5EF4-FFF2-40B4-BE49-F238E27FC236}">
                  <a16:creationId xmlns:a16="http://schemas.microsoft.com/office/drawing/2014/main" id="{90E23C9F-0173-4A7B-93F7-D122A35A4EA8}"/>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2472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 Teaching and Learning</a:t>
            </a:r>
          </a:p>
        </p:txBody>
      </p:sp>
      <p:sp>
        <p:nvSpPr>
          <p:cNvPr id="3" name="Content Placeholder 2"/>
          <p:cNvSpPr>
            <a:spLocks noGrp="1"/>
          </p:cNvSpPr>
          <p:nvPr>
            <p:ph sz="half" idx="1"/>
          </p:nvPr>
        </p:nvSpPr>
        <p:spPr>
          <a:xfrm>
            <a:off x="152400" y="1371600"/>
            <a:ext cx="4038600" cy="5334000"/>
          </a:xfrm>
        </p:spPr>
        <p:txBody>
          <a:bodyPr>
            <a:normAutofit fontScale="62500" lnSpcReduction="20000"/>
          </a:bodyPr>
          <a:lstStyle/>
          <a:p>
            <a:r>
              <a:rPr lang="en-US" dirty="0"/>
              <a:t>Read the Classroom Scenario B</a:t>
            </a:r>
          </a:p>
          <a:p>
            <a:endParaRPr lang="en-US" sz="2600" dirty="0"/>
          </a:p>
          <a:p>
            <a:r>
              <a:rPr lang="en-US" dirty="0"/>
              <a:t>Individually highlight your assigned lesson(s)</a:t>
            </a:r>
          </a:p>
          <a:p>
            <a:pPr lvl="1"/>
            <a:r>
              <a:rPr lang="en-US" dirty="0"/>
              <a:t>What is the teacher doing? (highlight in yellow)</a:t>
            </a:r>
          </a:p>
          <a:p>
            <a:pPr lvl="1"/>
            <a:r>
              <a:rPr lang="en-US" dirty="0"/>
              <a:t>What are students doing? (highlight in pink)</a:t>
            </a:r>
          </a:p>
          <a:p>
            <a:pPr lvl="1"/>
            <a:r>
              <a:rPr lang="en-US" dirty="0"/>
              <a:t>What is the science in this lesson? (underline)</a:t>
            </a:r>
          </a:p>
          <a:p>
            <a:endParaRPr lang="en-US" sz="2600" dirty="0"/>
          </a:p>
          <a:p>
            <a:r>
              <a:rPr lang="en-US" dirty="0"/>
              <a:t>As a group, chart what you highlighted for your assigned lesson(s)</a:t>
            </a:r>
          </a:p>
          <a:p>
            <a:endParaRPr lang="en-US" sz="2600" dirty="0"/>
          </a:p>
          <a:p>
            <a:r>
              <a:rPr lang="en-US" dirty="0"/>
              <a:t>Gallery Walk</a:t>
            </a:r>
          </a:p>
          <a:p>
            <a:pPr lvl="1"/>
            <a:r>
              <a:rPr lang="en-US" dirty="0">
                <a:solidFill>
                  <a:prstClr val="black"/>
                </a:solidFill>
              </a:rPr>
              <a:t>How would you describe this classroom?</a:t>
            </a:r>
          </a:p>
          <a:p>
            <a:pPr marL="0" indent="0">
              <a:buNone/>
            </a:pPr>
            <a:endParaRPr lang="en-US" sz="2600" dirty="0"/>
          </a:p>
          <a:p>
            <a:r>
              <a:rPr lang="en-US" dirty="0"/>
              <a:t>Individual Reflection</a:t>
            </a:r>
          </a:p>
          <a:p>
            <a:pPr lvl="1"/>
            <a:r>
              <a:rPr lang="en-US" dirty="0"/>
              <a:t>How would you describe this classroom?</a:t>
            </a:r>
          </a:p>
        </p:txBody>
      </p:sp>
      <p:graphicFrame>
        <p:nvGraphicFramePr>
          <p:cNvPr id="5" name="Content Placeholder 5"/>
          <p:cNvGraphicFramePr>
            <a:graphicFrameLocks/>
          </p:cNvGraphicFramePr>
          <p:nvPr>
            <p:extLst>
              <p:ext uri="{D42A27DB-BD31-4B8C-83A1-F6EECF244321}">
                <p14:modId xmlns:p14="http://schemas.microsoft.com/office/powerpoint/2010/main" val="3421413950"/>
              </p:ext>
            </p:extLst>
          </p:nvPr>
        </p:nvGraphicFramePr>
        <p:xfrm>
          <a:off x="4343400" y="2081292"/>
          <a:ext cx="4572000" cy="4243309"/>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486118">
                <a:tc>
                  <a:txBody>
                    <a:bodyPr/>
                    <a:lstStyle/>
                    <a:p>
                      <a:pPr algn="ctr"/>
                      <a:r>
                        <a:rPr lang="en-US" sz="2400" dirty="0"/>
                        <a:t>Teacher </a:t>
                      </a:r>
                      <a:r>
                        <a:rPr lang="en-US" sz="2400" baseline="0" dirty="0"/>
                        <a:t> B</a:t>
                      </a:r>
                      <a:endParaRPr lang="en-US" sz="2400" dirty="0"/>
                    </a:p>
                  </a:txBody>
                  <a:tcPr/>
                </a:tc>
                <a:tc>
                  <a:txBody>
                    <a:bodyPr/>
                    <a:lstStyle/>
                    <a:p>
                      <a:pPr algn="ctr"/>
                      <a:r>
                        <a:rPr lang="en-US" sz="2400" dirty="0"/>
                        <a:t>Students</a:t>
                      </a:r>
                    </a:p>
                  </a:txBody>
                  <a:tcPr/>
                </a:tc>
                <a:tc>
                  <a:txBody>
                    <a:bodyPr/>
                    <a:lstStyle/>
                    <a:p>
                      <a:pPr algn="ctr"/>
                      <a:r>
                        <a:rPr lang="en-US" sz="2400" dirty="0"/>
                        <a:t>Science</a:t>
                      </a:r>
                    </a:p>
                  </a:txBody>
                  <a:tcPr/>
                </a:tc>
                <a:extLst>
                  <a:ext uri="{0D108BD9-81ED-4DB2-BD59-A6C34878D82A}">
                    <a16:rowId xmlns:a16="http://schemas.microsoft.com/office/drawing/2014/main" val="10000"/>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125239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4343400" y="1524000"/>
            <a:ext cx="3962400" cy="461665"/>
          </a:xfrm>
          <a:prstGeom prst="rect">
            <a:avLst/>
          </a:prstGeom>
          <a:noFill/>
        </p:spPr>
        <p:txBody>
          <a:bodyPr wrap="square" rtlCol="0">
            <a:spAutoFit/>
          </a:bodyPr>
          <a:lstStyle/>
          <a:p>
            <a:r>
              <a:rPr lang="en-US" sz="2400" b="1" dirty="0"/>
              <a:t>Lesson ______</a:t>
            </a:r>
          </a:p>
        </p:txBody>
      </p:sp>
      <p:grpSp>
        <p:nvGrpSpPr>
          <p:cNvPr id="7" name="Group 6">
            <a:extLst>
              <a:ext uri="{FF2B5EF4-FFF2-40B4-BE49-F238E27FC236}">
                <a16:creationId xmlns:a16="http://schemas.microsoft.com/office/drawing/2014/main" id="{C8980633-0EF0-4860-B37E-EF0E1F8FF962}"/>
              </a:ext>
            </a:extLst>
          </p:cNvPr>
          <p:cNvGrpSpPr>
            <a:grpSpLocks noChangeAspect="1"/>
          </p:cNvGrpSpPr>
          <p:nvPr/>
        </p:nvGrpSpPr>
        <p:grpSpPr>
          <a:xfrm>
            <a:off x="3009901" y="6569272"/>
            <a:ext cx="3124199" cy="206090"/>
            <a:chOff x="2486813" y="6292623"/>
            <a:chExt cx="7476797" cy="493213"/>
          </a:xfrm>
        </p:grpSpPr>
        <p:pic>
          <p:nvPicPr>
            <p:cNvPr id="8" name="Picture 7" descr="Image result for BSCS logo">
              <a:extLst>
                <a:ext uri="{FF2B5EF4-FFF2-40B4-BE49-F238E27FC236}">
                  <a16:creationId xmlns:a16="http://schemas.microsoft.com/office/drawing/2014/main" id="{39FBE435-1CC5-48DA-9619-6AED464E86A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9" name="Picture 8" descr="Image result for american museum of natural history logo">
              <a:extLst>
                <a:ext uri="{FF2B5EF4-FFF2-40B4-BE49-F238E27FC236}">
                  <a16:creationId xmlns:a16="http://schemas.microsoft.com/office/drawing/2014/main" id="{ADA2A675-F51F-4753-8E97-2E077872992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0" name="Picture 9" descr="C:\Users\Cgay\AppData\Local\Microsoft\Windows\INetCache\Content.MSO\CB5FEEC8.tmp">
              <a:extLst>
                <a:ext uri="{FF2B5EF4-FFF2-40B4-BE49-F238E27FC236}">
                  <a16:creationId xmlns:a16="http://schemas.microsoft.com/office/drawing/2014/main" id="{019CAC04-43FB-43C7-9F27-C4DE8875A6ED}"/>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178083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000" dirty="0"/>
              <a:t>Ms. Rivera</a:t>
            </a:r>
          </a:p>
        </p:txBody>
      </p:sp>
      <p:sp>
        <p:nvSpPr>
          <p:cNvPr id="3" name="Text Placeholder 2"/>
          <p:cNvSpPr>
            <a:spLocks noGrp="1"/>
          </p:cNvSpPr>
          <p:nvPr>
            <p:ph type="body" idx="1"/>
          </p:nvPr>
        </p:nvSpPr>
        <p:spPr>
          <a:xfrm>
            <a:off x="457200" y="1442219"/>
            <a:ext cx="8229600" cy="4525963"/>
          </a:xfrm>
        </p:spPr>
        <p:txBody>
          <a:bodyPr>
            <a:normAutofit fontScale="92500"/>
          </a:bodyPr>
          <a:lstStyle/>
          <a:p>
            <a:pPr indent="-342900">
              <a:lnSpc>
                <a:spcPct val="90000"/>
              </a:lnSpc>
              <a:buSzPct val="100740"/>
            </a:pPr>
            <a:r>
              <a:rPr lang="en-US" dirty="0"/>
              <a:t>What is the evidence (or not) that Ms. Rivera considered the following in her planning?</a:t>
            </a:r>
          </a:p>
          <a:p>
            <a:pPr marL="742950" lvl="2" indent="-342900">
              <a:lnSpc>
                <a:spcPct val="90000"/>
              </a:lnSpc>
              <a:spcBef>
                <a:spcPts val="640"/>
              </a:spcBef>
            </a:pPr>
            <a:r>
              <a:rPr lang="en-US" sz="2800" dirty="0"/>
              <a:t>Planned using her Tool 1 blueprint instructional sequence 1 focused on MS-LS2</a:t>
            </a:r>
          </a:p>
          <a:p>
            <a:pPr marL="742950" lvl="2" indent="-342900">
              <a:lnSpc>
                <a:spcPct val="90000"/>
              </a:lnSpc>
              <a:spcBef>
                <a:spcPts val="640"/>
              </a:spcBef>
            </a:pPr>
            <a:r>
              <a:rPr lang="en-US" sz="2800" dirty="0"/>
              <a:t>Integration of laboratory experiences with ELA literacy</a:t>
            </a:r>
          </a:p>
          <a:p>
            <a:pPr marL="742950" lvl="2" indent="-342900">
              <a:lnSpc>
                <a:spcPct val="90000"/>
              </a:lnSpc>
              <a:spcBef>
                <a:spcPts val="640"/>
              </a:spcBef>
            </a:pPr>
            <a:r>
              <a:rPr lang="en-US" sz="2800" dirty="0"/>
              <a:t>Ways in which students engage in the practices</a:t>
            </a:r>
          </a:p>
          <a:p>
            <a:pPr marL="742950" lvl="2" indent="-342900">
              <a:lnSpc>
                <a:spcPct val="90000"/>
              </a:lnSpc>
              <a:spcBef>
                <a:spcPts val="640"/>
              </a:spcBef>
            </a:pPr>
            <a:r>
              <a:rPr lang="en-US" sz="2800" dirty="0"/>
              <a:t>Use of formative assessment</a:t>
            </a:r>
          </a:p>
          <a:p>
            <a:pPr lvl="1"/>
            <a:endParaRPr lang="en-US" sz="3200" dirty="0"/>
          </a:p>
          <a:p>
            <a:pPr indent="-342900">
              <a:lnSpc>
                <a:spcPct val="90000"/>
              </a:lnSpc>
            </a:pPr>
            <a:r>
              <a:rPr lang="en-US" dirty="0"/>
              <a:t>What other factors do you think she considered?</a:t>
            </a:r>
          </a:p>
          <a:p>
            <a:pPr lvl="1"/>
            <a:endParaRPr lang="en-US" dirty="0"/>
          </a:p>
        </p:txBody>
      </p:sp>
      <p:grpSp>
        <p:nvGrpSpPr>
          <p:cNvPr id="4" name="Group 3">
            <a:extLst>
              <a:ext uri="{FF2B5EF4-FFF2-40B4-BE49-F238E27FC236}">
                <a16:creationId xmlns:a16="http://schemas.microsoft.com/office/drawing/2014/main" id="{F31BD6C7-987E-44A1-9A6D-3E66BBCA77DE}"/>
              </a:ext>
            </a:extLst>
          </p:cNvPr>
          <p:cNvGrpSpPr>
            <a:grpSpLocks noChangeAspect="1"/>
          </p:cNvGrpSpPr>
          <p:nvPr/>
        </p:nvGrpSpPr>
        <p:grpSpPr>
          <a:xfrm>
            <a:off x="3009901" y="6569272"/>
            <a:ext cx="3124199" cy="206090"/>
            <a:chOff x="2486813" y="6292623"/>
            <a:chExt cx="7476797" cy="493213"/>
          </a:xfrm>
        </p:grpSpPr>
        <p:pic>
          <p:nvPicPr>
            <p:cNvPr id="5" name="Picture 4" descr="Image result for BSCS logo">
              <a:extLst>
                <a:ext uri="{FF2B5EF4-FFF2-40B4-BE49-F238E27FC236}">
                  <a16:creationId xmlns:a16="http://schemas.microsoft.com/office/drawing/2014/main" id="{58BC5AAC-4A45-453A-897B-5652871530C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6" name="Picture 5" descr="Image result for american museum of natural history logo">
              <a:extLst>
                <a:ext uri="{FF2B5EF4-FFF2-40B4-BE49-F238E27FC236}">
                  <a16:creationId xmlns:a16="http://schemas.microsoft.com/office/drawing/2014/main" id="{0D75662B-A667-4784-BF10-7663C0004AE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7" name="Picture 6" descr="C:\Users\Cgay\AppData\Local\Microsoft\Windows\INetCache\Content.MSO\CB5FEEC8.tmp">
              <a:extLst>
                <a:ext uri="{FF2B5EF4-FFF2-40B4-BE49-F238E27FC236}">
                  <a16:creationId xmlns:a16="http://schemas.microsoft.com/office/drawing/2014/main" id="{14020AD7-6833-4771-9DD4-A37787C9D775}"/>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48335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E5AF3-D50B-4D37-AAD3-A23F2E68BFD5}"/>
              </a:ext>
            </a:extLst>
          </p:cNvPr>
          <p:cNvSpPr>
            <a:spLocks noGrp="1"/>
          </p:cNvSpPr>
          <p:nvPr>
            <p:ph type="title"/>
          </p:nvPr>
        </p:nvSpPr>
        <p:spPr/>
        <p:txBody>
          <a:bodyPr/>
          <a:lstStyle/>
          <a:p>
            <a:r>
              <a:rPr lang="en-US" dirty="0"/>
              <a:t>How People Learn</a:t>
            </a:r>
          </a:p>
        </p:txBody>
      </p:sp>
      <p:sp>
        <p:nvSpPr>
          <p:cNvPr id="3" name="Content Placeholder 2">
            <a:extLst>
              <a:ext uri="{FF2B5EF4-FFF2-40B4-BE49-F238E27FC236}">
                <a16:creationId xmlns:a16="http://schemas.microsoft.com/office/drawing/2014/main" id="{445C2DE1-51D8-4505-83DC-428DF6C1061F}"/>
              </a:ext>
            </a:extLst>
          </p:cNvPr>
          <p:cNvSpPr>
            <a:spLocks noGrp="1"/>
          </p:cNvSpPr>
          <p:nvPr>
            <p:ph idx="1"/>
          </p:nvPr>
        </p:nvSpPr>
        <p:spPr>
          <a:xfrm>
            <a:off x="437745" y="1600200"/>
            <a:ext cx="8229600" cy="4525963"/>
          </a:xfrm>
        </p:spPr>
        <p:txBody>
          <a:bodyPr/>
          <a:lstStyle/>
          <a:p>
            <a:pPr>
              <a:spcBef>
                <a:spcPts val="1200"/>
              </a:spcBef>
              <a:spcAft>
                <a:spcPts val="1200"/>
              </a:spcAft>
            </a:pPr>
            <a:r>
              <a:rPr lang="en-US" dirty="0"/>
              <a:t>Summarize the key ideas of the reading</a:t>
            </a:r>
          </a:p>
          <a:p>
            <a:pPr>
              <a:spcBef>
                <a:spcPts val="1200"/>
              </a:spcBef>
              <a:spcAft>
                <a:spcPts val="1200"/>
              </a:spcAft>
            </a:pPr>
            <a:r>
              <a:rPr lang="en-US" dirty="0"/>
              <a:t>How are these ideas evident in Ms. Rivera’s lessons?</a:t>
            </a:r>
          </a:p>
        </p:txBody>
      </p:sp>
      <p:grpSp>
        <p:nvGrpSpPr>
          <p:cNvPr id="4" name="Group 3">
            <a:extLst>
              <a:ext uri="{FF2B5EF4-FFF2-40B4-BE49-F238E27FC236}">
                <a16:creationId xmlns:a16="http://schemas.microsoft.com/office/drawing/2014/main" id="{0918C2F0-0BCA-4A0B-A92B-9BF93AC53AD2}"/>
              </a:ext>
            </a:extLst>
          </p:cNvPr>
          <p:cNvGrpSpPr>
            <a:grpSpLocks noChangeAspect="1"/>
          </p:cNvGrpSpPr>
          <p:nvPr/>
        </p:nvGrpSpPr>
        <p:grpSpPr>
          <a:xfrm>
            <a:off x="2536871" y="3733800"/>
            <a:ext cx="4070257" cy="2392363"/>
            <a:chOff x="2803201" y="4378663"/>
            <a:chExt cx="3597599" cy="2114550"/>
          </a:xfrm>
        </p:grpSpPr>
        <p:pic>
          <p:nvPicPr>
            <p:cNvPr id="5" name="Picture 4">
              <a:extLst>
                <a:ext uri="{FF2B5EF4-FFF2-40B4-BE49-F238E27FC236}">
                  <a16:creationId xmlns:a16="http://schemas.microsoft.com/office/drawing/2014/main" id="{4EB8E9EE-A3AA-40BA-9966-44CEA2F2354F}"/>
                </a:ext>
              </a:extLst>
            </p:cNvPr>
            <p:cNvPicPr>
              <a:picLocks noChangeAspect="1"/>
            </p:cNvPicPr>
            <p:nvPr/>
          </p:nvPicPr>
          <p:blipFill>
            <a:blip r:embed="rId3"/>
            <a:srcRect/>
            <a:stretch>
              <a:fillRect/>
            </a:stretch>
          </p:blipFill>
          <p:spPr bwMode="auto">
            <a:xfrm>
              <a:off x="2803201" y="4378663"/>
              <a:ext cx="1540200" cy="2103284"/>
            </a:xfrm>
            <a:prstGeom prst="rect">
              <a:avLst/>
            </a:prstGeom>
            <a:noFill/>
            <a:ln w="9525">
              <a:noFill/>
              <a:miter lim="800000"/>
              <a:headEnd/>
              <a:tailEnd/>
            </a:ln>
          </p:spPr>
        </p:pic>
        <p:pic>
          <p:nvPicPr>
            <p:cNvPr id="6" name="Picture 5">
              <a:extLst>
                <a:ext uri="{FF2B5EF4-FFF2-40B4-BE49-F238E27FC236}">
                  <a16:creationId xmlns:a16="http://schemas.microsoft.com/office/drawing/2014/main" id="{2BE9AB6B-AB10-41B7-A90A-3297C4A08525}"/>
                </a:ext>
              </a:extLst>
            </p:cNvPr>
            <p:cNvPicPr>
              <a:picLocks noChangeAspect="1"/>
            </p:cNvPicPr>
            <p:nvPr/>
          </p:nvPicPr>
          <p:blipFill>
            <a:blip r:embed="rId4"/>
            <a:srcRect/>
            <a:stretch>
              <a:fillRect/>
            </a:stretch>
          </p:blipFill>
          <p:spPr bwMode="auto">
            <a:xfrm>
              <a:off x="4800600" y="4378663"/>
              <a:ext cx="1600200" cy="2114550"/>
            </a:xfrm>
            <a:prstGeom prst="rect">
              <a:avLst/>
            </a:prstGeom>
            <a:noFill/>
            <a:ln w="9525">
              <a:noFill/>
              <a:miter lim="800000"/>
              <a:headEnd/>
              <a:tailEnd/>
            </a:ln>
          </p:spPr>
        </p:pic>
      </p:grpSp>
      <p:grpSp>
        <p:nvGrpSpPr>
          <p:cNvPr id="7" name="Group 6">
            <a:extLst>
              <a:ext uri="{FF2B5EF4-FFF2-40B4-BE49-F238E27FC236}">
                <a16:creationId xmlns:a16="http://schemas.microsoft.com/office/drawing/2014/main" id="{00A2692C-F19F-453F-8B9B-B73B8B519A88}"/>
              </a:ext>
            </a:extLst>
          </p:cNvPr>
          <p:cNvGrpSpPr>
            <a:grpSpLocks noChangeAspect="1"/>
          </p:cNvGrpSpPr>
          <p:nvPr/>
        </p:nvGrpSpPr>
        <p:grpSpPr>
          <a:xfrm>
            <a:off x="3009901" y="6569272"/>
            <a:ext cx="3124199" cy="206090"/>
            <a:chOff x="2486813" y="6292623"/>
            <a:chExt cx="7476797" cy="493213"/>
          </a:xfrm>
        </p:grpSpPr>
        <p:pic>
          <p:nvPicPr>
            <p:cNvPr id="8" name="Picture 7" descr="Image result for BSCS logo">
              <a:extLst>
                <a:ext uri="{FF2B5EF4-FFF2-40B4-BE49-F238E27FC236}">
                  <a16:creationId xmlns:a16="http://schemas.microsoft.com/office/drawing/2014/main" id="{08E2C6B1-5051-4C52-A066-A2DEA7B0621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9" name="Picture 8" descr="Image result for american museum of natural history logo">
              <a:extLst>
                <a:ext uri="{FF2B5EF4-FFF2-40B4-BE49-F238E27FC236}">
                  <a16:creationId xmlns:a16="http://schemas.microsoft.com/office/drawing/2014/main" id="{56B34C5B-752F-4C11-A96F-3F6B43DA78E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0" name="Picture 9" descr="C:\Users\Cgay\AppData\Local\Microsoft\Windows\INetCache\Content.MSO\CB5FEEC8.tmp">
              <a:extLst>
                <a:ext uri="{FF2B5EF4-FFF2-40B4-BE49-F238E27FC236}">
                  <a16:creationId xmlns:a16="http://schemas.microsoft.com/office/drawing/2014/main" id="{B59B0EEF-C1D9-49D9-A3E2-5C1C5A0519EB}"/>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3789081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Thinking beyond a Lesson to an </a:t>
            </a:r>
            <a:r>
              <a:rPr lang="en-US" b="1" dirty="0">
                <a:solidFill>
                  <a:schemeClr val="accent1"/>
                </a:solidFill>
              </a:rPr>
              <a:t>Integrated Instructional Sequence</a:t>
            </a:r>
            <a:endParaRPr lang="en-US" dirty="0">
              <a:solidFill>
                <a:schemeClr val="accent1"/>
              </a:solidFill>
            </a:endParaRPr>
          </a:p>
        </p:txBody>
      </p:sp>
      <p:sp>
        <p:nvSpPr>
          <p:cNvPr id="6" name="Content Placeholder 5"/>
          <p:cNvSpPr>
            <a:spLocks noGrp="1"/>
          </p:cNvSpPr>
          <p:nvPr>
            <p:ph idx="1"/>
          </p:nvPr>
        </p:nvSpPr>
        <p:spPr/>
        <p:txBody>
          <a:bodyPr>
            <a:normAutofit fontScale="85000" lnSpcReduction="10000"/>
          </a:bodyPr>
          <a:lstStyle/>
          <a:p>
            <a:r>
              <a:rPr lang="en-US" dirty="0"/>
              <a:t>Integrated instructional units interweave laboratory experiences with other types of science learning activities, including discussion, reading, writing, and mini-lectures.</a:t>
            </a:r>
          </a:p>
          <a:p>
            <a:r>
              <a:rPr lang="en-US" dirty="0"/>
              <a:t>Students are engaged in forming research questions, designing and executing investigations, gathering and analyzing data, and constructing explanations and arguments.</a:t>
            </a:r>
          </a:p>
          <a:p>
            <a:r>
              <a:rPr lang="en-US" dirty="0"/>
              <a:t>Diagnostic and formative assessments are embedded into the instructional sequence and can be used to promote self-reflection about students’ thinking.</a:t>
            </a:r>
          </a:p>
        </p:txBody>
      </p:sp>
      <p:sp>
        <p:nvSpPr>
          <p:cNvPr id="7" name="TextBox 6"/>
          <p:cNvSpPr txBox="1"/>
          <p:nvPr/>
        </p:nvSpPr>
        <p:spPr>
          <a:xfrm>
            <a:off x="5029200" y="6107668"/>
            <a:ext cx="32076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National Research Council, 2006</a:t>
            </a:r>
          </a:p>
        </p:txBody>
      </p:sp>
      <p:grpSp>
        <p:nvGrpSpPr>
          <p:cNvPr id="8" name="Group 7">
            <a:extLst>
              <a:ext uri="{FF2B5EF4-FFF2-40B4-BE49-F238E27FC236}">
                <a16:creationId xmlns:a16="http://schemas.microsoft.com/office/drawing/2014/main" id="{965635FE-294A-486C-9749-7DCC971EA986}"/>
              </a:ext>
            </a:extLst>
          </p:cNvPr>
          <p:cNvGrpSpPr>
            <a:grpSpLocks noChangeAspect="1"/>
          </p:cNvGrpSpPr>
          <p:nvPr/>
        </p:nvGrpSpPr>
        <p:grpSpPr>
          <a:xfrm>
            <a:off x="3009901" y="6569272"/>
            <a:ext cx="3124199" cy="206090"/>
            <a:chOff x="2486813" y="6292623"/>
            <a:chExt cx="7476797" cy="493213"/>
          </a:xfrm>
        </p:grpSpPr>
        <p:pic>
          <p:nvPicPr>
            <p:cNvPr id="9" name="Picture 8" descr="Image result for BSCS logo">
              <a:extLst>
                <a:ext uri="{FF2B5EF4-FFF2-40B4-BE49-F238E27FC236}">
                  <a16:creationId xmlns:a16="http://schemas.microsoft.com/office/drawing/2014/main" id="{1B753063-E7AC-4F37-BE57-3629EAAE647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39" t="8772" r="2122" b="11841"/>
            <a:stretch/>
          </p:blipFill>
          <p:spPr bwMode="auto">
            <a:xfrm>
              <a:off x="5252357" y="6292623"/>
              <a:ext cx="1687285" cy="492578"/>
            </a:xfrm>
            <a:prstGeom prst="rect">
              <a:avLst/>
            </a:prstGeom>
            <a:noFill/>
            <a:ln>
              <a:noFill/>
            </a:ln>
            <a:extLst>
              <a:ext uri="{53640926-AAD7-44D8-BBD7-CCE9431645EC}">
                <a14:shadowObscured xmlns:a14="http://schemas.microsoft.com/office/drawing/2010/main"/>
              </a:ext>
            </a:extLst>
          </p:spPr>
        </p:pic>
        <p:pic>
          <p:nvPicPr>
            <p:cNvPr id="10" name="Picture 9" descr="Image result for american museum of natural history logo">
              <a:extLst>
                <a:ext uri="{FF2B5EF4-FFF2-40B4-BE49-F238E27FC236}">
                  <a16:creationId xmlns:a16="http://schemas.microsoft.com/office/drawing/2014/main" id="{907A4C40-19F8-4B9A-8E79-95AF6EAAC12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959" t="40640" r="4959" b="39840"/>
            <a:stretch/>
          </p:blipFill>
          <p:spPr bwMode="auto">
            <a:xfrm>
              <a:off x="2486813" y="6292623"/>
              <a:ext cx="2189171" cy="474385"/>
            </a:xfrm>
            <a:prstGeom prst="rect">
              <a:avLst/>
            </a:prstGeom>
            <a:noFill/>
            <a:ln>
              <a:noFill/>
            </a:ln>
            <a:extLst>
              <a:ext uri="{53640926-AAD7-44D8-BBD7-CCE9431645EC}">
                <a14:shadowObscured xmlns:a14="http://schemas.microsoft.com/office/drawing/2010/main"/>
              </a:ext>
            </a:extLst>
          </p:spPr>
        </p:pic>
        <p:pic>
          <p:nvPicPr>
            <p:cNvPr id="11" name="Picture 10" descr="C:\Users\Cgay\AppData\Local\Microsoft\Windows\INetCache\Content.MSO\CB5FEEC8.tmp">
              <a:extLst>
                <a:ext uri="{FF2B5EF4-FFF2-40B4-BE49-F238E27FC236}">
                  <a16:creationId xmlns:a16="http://schemas.microsoft.com/office/drawing/2014/main" id="{B80EE2AC-67A2-4B1B-914E-0B33F21921B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518192" y="6330728"/>
              <a:ext cx="2445418" cy="455108"/>
            </a:xfrm>
            <a:prstGeom prst="rect">
              <a:avLst/>
            </a:prstGeom>
            <a:noFill/>
            <a:ln>
              <a:noFill/>
            </a:ln>
          </p:spPr>
        </p:pic>
      </p:grpSp>
    </p:spTree>
    <p:extLst>
      <p:ext uri="{BB962C8B-B14F-4D97-AF65-F5344CB8AC3E}">
        <p14:creationId xmlns:p14="http://schemas.microsoft.com/office/powerpoint/2010/main" val="2127298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2420</TotalTime>
  <Words>1299</Words>
  <Application>Microsoft Office PowerPoint</Application>
  <PresentationFormat>On-screen Show (4:3)</PresentationFormat>
  <Paragraphs>204</Paragraphs>
  <Slides>28</Slides>
  <Notes>19</Notes>
  <HiddenSlides>5</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Papyrus</vt:lpstr>
      <vt:lpstr>Times New Roman</vt:lpstr>
      <vt:lpstr>Office Theme</vt:lpstr>
      <vt:lpstr>1_Office Theme</vt:lpstr>
      <vt:lpstr>Five Tools and Processes for  Translating the NGSS into Instruction and Classroom Assessment</vt:lpstr>
      <vt:lpstr>Planning for Teaching and Learning</vt:lpstr>
      <vt:lpstr>PowerPoint Presentation</vt:lpstr>
      <vt:lpstr>Goals and Outcomes</vt:lpstr>
      <vt:lpstr>Science Teaching and Learning</vt:lpstr>
      <vt:lpstr>Science Teaching and Learning</vt:lpstr>
      <vt:lpstr>Ms. Rivera</vt:lpstr>
      <vt:lpstr>How People Learn</vt:lpstr>
      <vt:lpstr>Thinking beyond a Lesson to an Integrated Instructional Sequence</vt:lpstr>
      <vt:lpstr>NGSS Instructional Design</vt:lpstr>
      <vt:lpstr>Research-Based Instructional Model</vt:lpstr>
      <vt:lpstr>BSCS 5E Instructional Model Is a specific example of the general architecture for an Integrated Instructional Sequence </vt:lpstr>
      <vt:lpstr>PowerPoint Presentation</vt:lpstr>
      <vt:lpstr>Selected Reading</vt:lpstr>
      <vt:lpstr>Revisit Ms. Rivera’s Lessons</vt:lpstr>
      <vt:lpstr>Science Teaching and Learning</vt:lpstr>
      <vt:lpstr>Connecting to Ms. Rivera</vt:lpstr>
      <vt:lpstr>Coherence means . . .</vt:lpstr>
      <vt:lpstr>Coherence and Storyline</vt:lpstr>
      <vt:lpstr>Science Teaching and Learning</vt:lpstr>
      <vt:lpstr>Phenomena Card Sort</vt:lpstr>
      <vt:lpstr>Phenomena and Concepts</vt:lpstr>
      <vt:lpstr>Ms. Rivera’s Phenomena and Conceptual Flow</vt:lpstr>
      <vt:lpstr>Tool 3 Example</vt:lpstr>
      <vt:lpstr>Tool 3 Example</vt:lpstr>
      <vt:lpstr>Your Turn</vt:lpstr>
      <vt:lpstr>Sharing</vt:lpstr>
      <vt:lpstr>Reflection</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Bintz</dc:creator>
  <cp:lastModifiedBy>Cindy Gay</cp:lastModifiedBy>
  <cp:revision>94</cp:revision>
  <dcterms:created xsi:type="dcterms:W3CDTF">2014-06-27T14:32:29Z</dcterms:created>
  <dcterms:modified xsi:type="dcterms:W3CDTF">2018-10-25T19:49:18Z</dcterms:modified>
</cp:coreProperties>
</file>