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Lst>
  <p:notesMasterIdLst>
    <p:notesMasterId r:id="rId17"/>
  </p:notesMasterIdLst>
  <p:sldIdLst>
    <p:sldId id="256" r:id="rId2"/>
    <p:sldId id="257" r:id="rId3"/>
    <p:sldId id="274" r:id="rId4"/>
    <p:sldId id="278" r:id="rId5"/>
    <p:sldId id="275" r:id="rId6"/>
    <p:sldId id="276" r:id="rId7"/>
    <p:sldId id="277" r:id="rId8"/>
    <p:sldId id="279" r:id="rId9"/>
    <p:sldId id="265" r:id="rId10"/>
    <p:sldId id="266" r:id="rId11"/>
    <p:sldId id="268" r:id="rId12"/>
    <p:sldId id="269" r:id="rId13"/>
    <p:sldId id="270" r:id="rId14"/>
    <p:sldId id="271" r:id="rId15"/>
    <p:sldId id="273"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8110" autoAdjust="0"/>
  </p:normalViewPr>
  <p:slideViewPr>
    <p:cSldViewPr snapToGrid="0" snapToObjects="1">
      <p:cViewPr>
        <p:scale>
          <a:sx n="75" d="100"/>
          <a:sy n="75" d="100"/>
        </p:scale>
        <p:origin x="-80" y="-2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2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27168141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smtClean="0"/>
              <a:t>https://</a:t>
            </a:r>
            <a:r>
              <a:rPr lang="en-US" dirty="0" err="1" smtClean="0"/>
              <a:t>www.jigsaw.org</a:t>
            </a:r>
            <a:r>
              <a:rPr lang="en-US" dirty="0" smtClean="0"/>
              <a:t>/history/</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8" name="Shape 2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44B0E2-9EF5-AE43-85FE-C4E25231F0BE}" type="datetimeFigureOut">
              <a:rPr lang="en-US" smtClean="0"/>
              <a:t>11/13/16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16536558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44B0E2-9EF5-AE43-85FE-C4E25231F0BE}" type="datetimeFigureOut">
              <a:rPr lang="en-US" smtClean="0"/>
              <a:t>11/13/16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9893106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44B0E2-9EF5-AE43-85FE-C4E25231F0BE}" type="datetimeFigureOut">
              <a:rPr lang="en-US" smtClean="0"/>
              <a:t>11/13/16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24214411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11/13/16</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extLst>
      <p:ext uri="{BB962C8B-B14F-4D97-AF65-F5344CB8AC3E}">
        <p14:creationId xmlns:p14="http://schemas.microsoft.com/office/powerpoint/2010/main" val="1190700550"/>
      </p:ext>
    </p:extLst>
  </p:cSld>
  <p:clrMapOvr>
    <a:masterClrMapping/>
  </p:clrMapOvr>
  <p:transition xmlns:p14="http://schemas.microsoft.com/office/powerpoint/2010/main" spd="slow">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11/13/16</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extLst>
      <p:ext uri="{BB962C8B-B14F-4D97-AF65-F5344CB8AC3E}">
        <p14:creationId xmlns:p14="http://schemas.microsoft.com/office/powerpoint/2010/main" val="1190700550"/>
      </p:ext>
    </p:extLst>
  </p:cSld>
  <p:clrMapOvr>
    <a:masterClrMapping/>
  </p:clrMapOvr>
  <p:transition xmlns:p14="http://schemas.microsoft.com/office/powerpoint/2010/main" spd="slow">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11/13/16</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extLst>
      <p:ext uri="{BB962C8B-B14F-4D97-AF65-F5344CB8AC3E}">
        <p14:creationId xmlns:p14="http://schemas.microsoft.com/office/powerpoint/2010/main" val="1190700550"/>
      </p:ext>
    </p:extLst>
  </p:cSld>
  <p:clrMapOvr>
    <a:masterClrMapping/>
  </p:clrMapOvr>
  <p:transition xmlns:p14="http://schemas.microsoft.com/office/powerpoint/2010/main" spd="slow">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11/13/16</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extLst>
      <p:ext uri="{BB962C8B-B14F-4D97-AF65-F5344CB8AC3E}">
        <p14:creationId xmlns:p14="http://schemas.microsoft.com/office/powerpoint/2010/main" val="1190700550"/>
      </p:ext>
    </p:extLst>
  </p:cSld>
  <p:clrMapOvr>
    <a:masterClrMapping/>
  </p:clrMapOvr>
  <p:transition xmlns:p14="http://schemas.microsoft.com/office/powerpoint/2010/main" spd="slow">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44B0E2-9EF5-AE43-85FE-C4E25231F0BE}" type="datetimeFigureOut">
              <a:rPr lang="en-US" smtClean="0"/>
              <a:t>11/13/16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72790008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44B0E2-9EF5-AE43-85FE-C4E25231F0BE}" type="datetimeFigureOut">
              <a:rPr lang="en-US" smtClean="0"/>
              <a:t>11/13/16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527608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44B0E2-9EF5-AE43-85FE-C4E25231F0BE}" type="datetimeFigureOut">
              <a:rPr lang="en-US" smtClean="0"/>
              <a:t>11/13/16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69959824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44B0E2-9EF5-AE43-85FE-C4E25231F0BE}" type="datetimeFigureOut">
              <a:rPr lang="en-US" smtClean="0"/>
              <a:t>11/13/16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2054833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44B0E2-9EF5-AE43-85FE-C4E25231F0BE}" type="datetimeFigureOut">
              <a:rPr lang="en-US" smtClean="0"/>
              <a:t>11/13/16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0643694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4B0E2-9EF5-AE43-85FE-C4E25231F0BE}" type="datetimeFigureOut">
              <a:rPr lang="en-US" smtClean="0"/>
              <a:t>11/13/16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190675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44B0E2-9EF5-AE43-85FE-C4E25231F0BE}" type="datetimeFigureOut">
              <a:rPr lang="en-US" smtClean="0"/>
              <a:t>11/13/16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79534382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44B0E2-9EF5-AE43-85FE-C4E25231F0BE}" type="datetimeFigureOut">
              <a:rPr lang="en-US" smtClean="0"/>
              <a:t>11/13/16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19817295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4B0E2-9EF5-AE43-85FE-C4E25231F0BE}" type="datetimeFigureOut">
              <a:rPr lang="en-US" smtClean="0"/>
              <a:t>11/13/16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9542147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jpg"/><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137"/>
        <p:cNvGrpSpPr/>
        <p:nvPr/>
      </p:nvGrpSpPr>
      <p:grpSpPr>
        <a:xfrm>
          <a:off x="0" y="0"/>
          <a:ext cx="0" cy="0"/>
          <a:chOff x="0" y="0"/>
          <a:chExt cx="0" cy="0"/>
        </a:xfrm>
      </p:grpSpPr>
      <p:sp>
        <p:nvSpPr>
          <p:cNvPr id="139" name="Shape 139"/>
          <p:cNvSpPr txBox="1">
            <a:spLocks noGrp="1"/>
          </p:cNvSpPr>
          <p:nvPr>
            <p:ph type="ctrTitle"/>
          </p:nvPr>
        </p:nvSpPr>
        <p:spPr>
          <a:xfrm>
            <a:off x="311708" y="1399067"/>
            <a:ext cx="8520600" cy="2736800"/>
          </a:xfrm>
          <a:prstGeom prst="rect">
            <a:avLst/>
          </a:prstGeom>
        </p:spPr>
        <p:txBody>
          <a:bodyPr lIns="91425" tIns="91425" rIns="91425" bIns="91425" anchor="b" anchorCtr="0">
            <a:noAutofit/>
          </a:bodyPr>
          <a:lstStyle/>
          <a:p>
            <a:pPr lvl="0"/>
            <a:r>
              <a:rPr lang="en" sz="3200" dirty="0" smtClean="0"/>
              <a:t>Introduction to </a:t>
            </a:r>
            <a:r>
              <a:rPr lang="en-US" sz="3200" dirty="0" smtClean="0"/>
              <a:t>the </a:t>
            </a:r>
            <a:r>
              <a:rPr lang="en" sz="3200" dirty="0" smtClean="0"/>
              <a:t>Five </a:t>
            </a:r>
            <a:r>
              <a:rPr lang="en" sz="3200" dirty="0"/>
              <a:t>Tools and </a:t>
            </a:r>
            <a:r>
              <a:rPr lang="en" sz="3200" dirty="0" smtClean="0"/>
              <a:t>Processes</a:t>
            </a:r>
            <a:r>
              <a:rPr lang="en-US" sz="3200" dirty="0" smtClean="0"/>
              <a:t> for Translating the NGSS into Instruction and Classroom Assessment</a:t>
            </a:r>
            <a:endParaRPr lang="en"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Norms</a:t>
            </a:r>
          </a:p>
        </p:txBody>
      </p:sp>
      <p:sp>
        <p:nvSpPr>
          <p:cNvPr id="198" name="Shape 198"/>
          <p:cNvSpPr txBox="1">
            <a:spLocks noGrp="1"/>
          </p:cNvSpPr>
          <p:nvPr>
            <p:ph type="body" idx="1"/>
          </p:nvPr>
        </p:nvSpPr>
        <p:spPr>
          <a:xfrm>
            <a:off x="311700" y="1536633"/>
            <a:ext cx="8013150" cy="4555200"/>
          </a:xfrm>
          <a:prstGeom prst="rect">
            <a:avLst/>
          </a:prstGeom>
        </p:spPr>
        <p:txBody>
          <a:bodyPr lIns="91425" tIns="91425" rIns="91425" bIns="91425" anchor="t" anchorCtr="0">
            <a:noAutofit/>
          </a:bodyPr>
          <a:lstStyle/>
          <a:p>
            <a:pPr lvl="0" rtl="0">
              <a:spcBef>
                <a:spcPts val="0"/>
              </a:spcBef>
              <a:buNone/>
            </a:pPr>
            <a:r>
              <a:rPr lang="en" dirty="0"/>
              <a:t>Given the articulated goals for our work together and needs of the group</a:t>
            </a:r>
            <a:r>
              <a:rPr lang="en" dirty="0" smtClean="0"/>
              <a:t>:</a:t>
            </a:r>
            <a:endParaRPr lang="en-US" dirty="0" smtClean="0"/>
          </a:p>
          <a:p>
            <a:pPr lvl="0" rtl="0">
              <a:spcBef>
                <a:spcPts val="0"/>
              </a:spcBef>
              <a:buNone/>
            </a:pPr>
            <a:endParaRPr lang="en" dirty="0"/>
          </a:p>
          <a:p>
            <a:pPr marL="457200" lvl="0" indent="-228600" rtl="0">
              <a:spcBef>
                <a:spcPts val="0"/>
              </a:spcBef>
              <a:buChar char="-"/>
            </a:pPr>
            <a:r>
              <a:rPr lang="en" dirty="0"/>
              <a:t>What behaviors address those goals and needs</a:t>
            </a:r>
            <a:r>
              <a:rPr lang="en" dirty="0" smtClean="0"/>
              <a:t>?</a:t>
            </a:r>
            <a:endParaRPr lang="en-US" dirty="0" smtClean="0"/>
          </a:p>
          <a:p>
            <a:pPr marL="457200" lvl="0" indent="-228600" rtl="0">
              <a:spcBef>
                <a:spcPts val="0"/>
              </a:spcBef>
              <a:buChar char="-"/>
            </a:pPr>
            <a:endParaRPr lang="en" dirty="0"/>
          </a:p>
          <a:p>
            <a:pPr marL="457200" lvl="0" indent="-228600">
              <a:spcBef>
                <a:spcPts val="0"/>
              </a:spcBef>
              <a:buChar char="-"/>
            </a:pPr>
            <a:r>
              <a:rPr lang="en" dirty="0"/>
              <a:t>What norms promote these behaviors?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177799" y="264196"/>
            <a:ext cx="8847667" cy="971933"/>
          </a:xfrm>
          <a:prstGeom prst="rect">
            <a:avLst/>
          </a:prstGeom>
        </p:spPr>
        <p:txBody>
          <a:bodyPr lIns="91425" tIns="91425" rIns="91425" bIns="91425" anchor="t" anchorCtr="0">
            <a:noAutofit/>
          </a:bodyPr>
          <a:lstStyle/>
          <a:p>
            <a:pPr lvl="0">
              <a:spcBef>
                <a:spcPts val="0"/>
              </a:spcBef>
              <a:buNone/>
            </a:pPr>
            <a:r>
              <a:rPr lang="en-US" dirty="0" smtClean="0"/>
              <a:t>The vision of the NGSS: 3 Readings</a:t>
            </a:r>
            <a:endParaRPr lang="en" dirty="0"/>
          </a:p>
        </p:txBody>
      </p:sp>
      <p:sp>
        <p:nvSpPr>
          <p:cNvPr id="211" name="Shape 211"/>
          <p:cNvSpPr txBox="1">
            <a:spLocks noGrp="1"/>
          </p:cNvSpPr>
          <p:nvPr>
            <p:ph type="body" idx="1"/>
          </p:nvPr>
        </p:nvSpPr>
        <p:spPr>
          <a:xfrm>
            <a:off x="177799" y="1371597"/>
            <a:ext cx="8847667" cy="3420532"/>
          </a:xfrm>
          <a:prstGeom prst="rect">
            <a:avLst/>
          </a:prstGeom>
        </p:spPr>
        <p:txBody>
          <a:bodyPr lIns="91425" tIns="91425" rIns="91425" bIns="91425" anchor="t" anchorCtr="0">
            <a:noAutofit/>
          </a:bodyPr>
          <a:lstStyle/>
          <a:p>
            <a:r>
              <a:rPr lang="en-US" dirty="0" smtClean="0"/>
              <a:t>Part 1: In your reading group, s</a:t>
            </a:r>
            <a:r>
              <a:rPr lang="en" dirty="0" smtClean="0"/>
              <a:t>ummarize </a:t>
            </a:r>
            <a:r>
              <a:rPr lang="en" dirty="0"/>
              <a:t>the key ideas of the </a:t>
            </a:r>
            <a:r>
              <a:rPr lang="en" dirty="0" smtClean="0"/>
              <a:t>passage</a:t>
            </a:r>
            <a:endParaRPr lang="en" dirty="0"/>
          </a:p>
          <a:p>
            <a:r>
              <a:rPr lang="en-US" dirty="0" smtClean="0"/>
              <a:t>Part 2: I</a:t>
            </a:r>
            <a:r>
              <a:rPr lang="en" dirty="0" smtClean="0"/>
              <a:t>n </a:t>
            </a:r>
            <a:r>
              <a:rPr lang="en-US" dirty="0" smtClean="0"/>
              <a:t>your jigsaw group, answer the following question </a:t>
            </a:r>
            <a:r>
              <a:rPr lang="en-US" dirty="0"/>
              <a:t>o</a:t>
            </a:r>
            <a:r>
              <a:rPr lang="en" dirty="0" smtClean="0"/>
              <a:t>n </a:t>
            </a:r>
            <a:r>
              <a:rPr lang="en" dirty="0"/>
              <a:t>chart </a:t>
            </a:r>
            <a:r>
              <a:rPr lang="en" dirty="0" smtClean="0"/>
              <a:t>paper</a:t>
            </a:r>
            <a:r>
              <a:rPr lang="en-US" dirty="0" smtClean="0"/>
              <a:t>: </a:t>
            </a:r>
            <a:r>
              <a:rPr lang="en" b="1" i="1" dirty="0" smtClean="0"/>
              <a:t>How </a:t>
            </a:r>
            <a:r>
              <a:rPr lang="en" b="1" i="1" dirty="0"/>
              <a:t>does this help you think about your teaching and </a:t>
            </a:r>
            <a:r>
              <a:rPr lang="en" b="1" i="1" dirty="0" smtClean="0"/>
              <a:t>learning?</a:t>
            </a:r>
            <a:endParaRPr lang="en-US" b="1" i="1" dirty="0" smtClean="0"/>
          </a:p>
          <a:p>
            <a:r>
              <a:rPr lang="en-US" dirty="0" smtClean="0"/>
              <a:t>Part 3: </a:t>
            </a:r>
            <a:r>
              <a:rPr lang="en-US" dirty="0"/>
              <a:t>G</a:t>
            </a:r>
            <a:r>
              <a:rPr lang="en" dirty="0" smtClean="0"/>
              <a:t>allery </a:t>
            </a:r>
            <a:r>
              <a:rPr lang="en" dirty="0"/>
              <a:t>walk / share-out</a:t>
            </a:r>
          </a:p>
        </p:txBody>
      </p:sp>
      <p:grpSp>
        <p:nvGrpSpPr>
          <p:cNvPr id="212" name="Shape 212"/>
          <p:cNvGrpSpPr/>
          <p:nvPr/>
        </p:nvGrpSpPr>
        <p:grpSpPr>
          <a:xfrm>
            <a:off x="586866" y="4796851"/>
            <a:ext cx="8108400" cy="1788583"/>
            <a:chOff x="311700" y="2224725"/>
            <a:chExt cx="8444400" cy="1803399"/>
          </a:xfrm>
        </p:grpSpPr>
        <p:pic>
          <p:nvPicPr>
            <p:cNvPr id="213" name="Shape 213" descr="Home"/>
            <p:cNvPicPr preferRelativeResize="0"/>
            <p:nvPr/>
          </p:nvPicPr>
          <p:blipFill>
            <a:blip r:embed="rId3">
              <a:alphaModFix/>
            </a:blip>
            <a:stretch>
              <a:fillRect/>
            </a:stretch>
          </p:blipFill>
          <p:spPr>
            <a:xfrm>
              <a:off x="311700" y="2605725"/>
              <a:ext cx="2133600" cy="990600"/>
            </a:xfrm>
            <a:prstGeom prst="rect">
              <a:avLst/>
            </a:prstGeom>
            <a:noFill/>
            <a:ln>
              <a:noFill/>
            </a:ln>
          </p:spPr>
        </p:pic>
        <p:sp>
          <p:nvSpPr>
            <p:cNvPr id="214" name="Shape 214"/>
            <p:cNvSpPr txBox="1"/>
            <p:nvPr/>
          </p:nvSpPr>
          <p:spPr>
            <a:xfrm>
              <a:off x="311700" y="3645625"/>
              <a:ext cx="2657400" cy="382500"/>
            </a:xfrm>
            <a:prstGeom prst="rect">
              <a:avLst/>
            </a:prstGeom>
            <a:noFill/>
            <a:ln>
              <a:noFill/>
            </a:ln>
          </p:spPr>
          <p:txBody>
            <a:bodyPr lIns="91425" tIns="91425" rIns="91425" bIns="91425" anchor="t" anchorCtr="0">
              <a:noAutofit/>
            </a:bodyPr>
            <a:lstStyle/>
            <a:p>
              <a:pPr lvl="0">
                <a:spcBef>
                  <a:spcPts val="0"/>
                </a:spcBef>
                <a:buNone/>
              </a:pPr>
              <a:r>
                <a:rPr lang="en"/>
                <a:t>Appendix A - Conceptual Shifts</a:t>
              </a:r>
            </a:p>
          </p:txBody>
        </p:sp>
        <p:pic>
          <p:nvPicPr>
            <p:cNvPr id="215" name="Shape 215"/>
            <p:cNvPicPr preferRelativeResize="0"/>
            <p:nvPr/>
          </p:nvPicPr>
          <p:blipFill>
            <a:blip r:embed="rId4">
              <a:alphaModFix/>
            </a:blip>
            <a:stretch>
              <a:fillRect/>
            </a:stretch>
          </p:blipFill>
          <p:spPr>
            <a:xfrm>
              <a:off x="3265975" y="2686687"/>
              <a:ext cx="2171700" cy="828675"/>
            </a:xfrm>
            <a:prstGeom prst="rect">
              <a:avLst/>
            </a:prstGeom>
            <a:noFill/>
            <a:ln>
              <a:noFill/>
            </a:ln>
          </p:spPr>
        </p:pic>
        <p:pic>
          <p:nvPicPr>
            <p:cNvPr id="216" name="Shape 216"/>
            <p:cNvPicPr preferRelativeResize="0"/>
            <p:nvPr/>
          </p:nvPicPr>
          <p:blipFill>
            <a:blip r:embed="rId5">
              <a:alphaModFix/>
            </a:blip>
            <a:stretch>
              <a:fillRect/>
            </a:stretch>
          </p:blipFill>
          <p:spPr>
            <a:xfrm>
              <a:off x="6472537" y="2224725"/>
              <a:ext cx="2283561" cy="1422400"/>
            </a:xfrm>
            <a:prstGeom prst="rect">
              <a:avLst/>
            </a:prstGeom>
            <a:noFill/>
            <a:ln>
              <a:noFill/>
            </a:ln>
          </p:spPr>
        </p:pic>
        <p:sp>
          <p:nvSpPr>
            <p:cNvPr id="217" name="Shape 217"/>
            <p:cNvSpPr txBox="1"/>
            <p:nvPr/>
          </p:nvSpPr>
          <p:spPr>
            <a:xfrm>
              <a:off x="6693900" y="3645625"/>
              <a:ext cx="2062200" cy="382500"/>
            </a:xfrm>
            <a:prstGeom prst="rect">
              <a:avLst/>
            </a:prstGeom>
            <a:noFill/>
            <a:ln>
              <a:noFill/>
            </a:ln>
          </p:spPr>
          <p:txBody>
            <a:bodyPr lIns="91425" tIns="91425" rIns="91425" bIns="91425" anchor="t" anchorCtr="0">
              <a:noAutofit/>
            </a:bodyPr>
            <a:lstStyle/>
            <a:p>
              <a:pPr lvl="0" rtl="0">
                <a:spcBef>
                  <a:spcPts val="0"/>
                </a:spcBef>
                <a:buNone/>
              </a:pPr>
              <a:r>
                <a:rPr lang="en"/>
                <a:t>Synthesis of Research</a:t>
              </a:r>
            </a:p>
          </p:txBody>
        </p:sp>
      </p:gr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dirty="0"/>
              <a:t>Innovations of NGSS</a:t>
            </a:r>
          </a:p>
        </p:txBody>
      </p:sp>
      <p:sp>
        <p:nvSpPr>
          <p:cNvPr id="223" name="Shape 223"/>
          <p:cNvSpPr txBox="1">
            <a:spLocks noGrp="1"/>
          </p:cNvSpPr>
          <p:nvPr>
            <p:ph type="body" idx="1"/>
          </p:nvPr>
        </p:nvSpPr>
        <p:spPr>
          <a:prstGeom prst="rect">
            <a:avLst/>
          </a:prstGeom>
        </p:spPr>
        <p:txBody>
          <a:bodyPr lIns="91425" tIns="91425" rIns="91425" bIns="91425" anchor="t" anchorCtr="0">
            <a:noAutofit/>
          </a:bodyPr>
          <a:lstStyle/>
          <a:p>
            <a:pPr lvl="0">
              <a:buNone/>
            </a:pPr>
            <a:r>
              <a:rPr lang="en-US" dirty="0"/>
              <a:t>https://</a:t>
            </a:r>
            <a:r>
              <a:rPr lang="en-US" dirty="0" err="1"/>
              <a:t>www.youtube.com</a:t>
            </a:r>
            <a:r>
              <a:rPr lang="en-US" dirty="0"/>
              <a:t>/</a:t>
            </a:r>
            <a:r>
              <a:rPr lang="en-US" dirty="0" err="1"/>
              <a:t>watch?v</a:t>
            </a:r>
            <a:r>
              <a:rPr lang="en-US" dirty="0"/>
              <a:t>=JZZFJS3yUwo</a:t>
            </a:r>
            <a:endParaRP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229"/>
        <p:cNvGrpSpPr/>
        <p:nvPr/>
      </p:nvGrpSpPr>
      <p:grpSpPr>
        <a:xfrm>
          <a:off x="0" y="0"/>
          <a:ext cx="0" cy="0"/>
          <a:chOff x="0" y="0"/>
          <a:chExt cx="0" cy="0"/>
        </a:xfrm>
      </p:grpSpPr>
      <p:sp>
        <p:nvSpPr>
          <p:cNvPr id="230" name="Shape 23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z="3600" dirty="0"/>
              <a:t>How do we build the necessary teacher knowledge to translate the NGSS?</a:t>
            </a:r>
          </a:p>
        </p:txBody>
      </p:sp>
      <p:sp>
        <p:nvSpPr>
          <p:cNvPr id="4" name="Content Placeholder 3"/>
          <p:cNvSpPr>
            <a:spLocks noGrp="1"/>
          </p:cNvSpPr>
          <p:nvPr>
            <p:ph idx="1"/>
          </p:nvPr>
        </p:nvSpPr>
        <p:spPr>
          <a:xfrm>
            <a:off x="152399" y="1786468"/>
            <a:ext cx="8873067" cy="4525963"/>
          </a:xfrm>
        </p:spPr>
        <p:txBody>
          <a:bodyPr/>
          <a:lstStyle/>
          <a:p>
            <a:pPr marL="0" indent="0">
              <a:buNone/>
            </a:pPr>
            <a:r>
              <a:rPr lang="en-US" dirty="0"/>
              <a:t>https://</a:t>
            </a:r>
            <a:r>
              <a:rPr lang="en-US" dirty="0" err="1"/>
              <a:t>www.youtube.com</a:t>
            </a:r>
            <a:r>
              <a:rPr lang="en-US" dirty="0"/>
              <a:t>/</a:t>
            </a:r>
            <a:r>
              <a:rPr lang="en-US" dirty="0" err="1"/>
              <a:t>watch?v</a:t>
            </a:r>
            <a:r>
              <a:rPr lang="en-US" dirty="0"/>
              <a:t>=EU1RfziAG1o</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US" dirty="0" smtClean="0"/>
              <a:t>NGSS vs. Our </a:t>
            </a:r>
            <a:r>
              <a:rPr lang="en-US" dirty="0"/>
              <a:t>O</a:t>
            </a:r>
            <a:r>
              <a:rPr lang="en-US" dirty="0" smtClean="0"/>
              <a:t>ld </a:t>
            </a:r>
            <a:r>
              <a:rPr lang="en-US" dirty="0"/>
              <a:t>S</a:t>
            </a:r>
            <a:r>
              <a:rPr lang="en-US" dirty="0" smtClean="0"/>
              <a:t>tate Standards</a:t>
            </a:r>
            <a:endParaRPr lang="en" dirty="0"/>
          </a:p>
        </p:txBody>
      </p:sp>
      <p:sp>
        <p:nvSpPr>
          <p:cNvPr id="2" name="Text Placeholder 1"/>
          <p:cNvSpPr>
            <a:spLocks noGrp="1"/>
          </p:cNvSpPr>
          <p:nvPr>
            <p:ph type="body" idx="1"/>
          </p:nvPr>
        </p:nvSpPr>
        <p:spPr>
          <a:xfrm>
            <a:off x="311700" y="1608667"/>
            <a:ext cx="4378833" cy="4804833"/>
          </a:xfrm>
        </p:spPr>
        <p:txBody>
          <a:bodyPr/>
          <a:lstStyle/>
          <a:p>
            <a:pPr lvl="0">
              <a:buNone/>
            </a:pPr>
            <a:r>
              <a:rPr lang="en-US" sz="3600" dirty="0"/>
              <a:t>Compare a page from:</a:t>
            </a:r>
          </a:p>
          <a:p>
            <a:pPr marL="285750" lvl="0" indent="-285750"/>
            <a:r>
              <a:rPr lang="en-US" sz="3600" dirty="0"/>
              <a:t>t</a:t>
            </a:r>
            <a:r>
              <a:rPr lang="en" sz="3600" dirty="0" smtClean="0"/>
              <a:t>he </a:t>
            </a:r>
            <a:r>
              <a:rPr lang="en-US" sz="3600" dirty="0"/>
              <a:t>s</a:t>
            </a:r>
            <a:r>
              <a:rPr lang="en-US" sz="3600" dirty="0" smtClean="0"/>
              <a:t>tate standards</a:t>
            </a:r>
            <a:endParaRPr lang="en-US" sz="3600" dirty="0"/>
          </a:p>
          <a:p>
            <a:pPr marL="285750" lvl="0" indent="-285750"/>
            <a:r>
              <a:rPr lang="en-US" sz="3600" dirty="0"/>
              <a:t>the </a:t>
            </a:r>
            <a:r>
              <a:rPr lang="en-US" sz="3600" dirty="0" smtClean="0"/>
              <a:t>NGSS</a:t>
            </a:r>
            <a:endParaRPr lang="en-US" sz="3600" dirty="0"/>
          </a:p>
          <a:p>
            <a:endParaRPr lang="en-US" dirty="0"/>
          </a:p>
        </p:txBody>
      </p:sp>
      <p:grpSp>
        <p:nvGrpSpPr>
          <p:cNvPr id="9" name="Group 8"/>
          <p:cNvGrpSpPr/>
          <p:nvPr/>
        </p:nvGrpSpPr>
        <p:grpSpPr>
          <a:xfrm>
            <a:off x="5029200" y="2260599"/>
            <a:ext cx="3143250" cy="2912533"/>
            <a:chOff x="4724400" y="1250950"/>
            <a:chExt cx="3448050" cy="2362200"/>
          </a:xfrm>
        </p:grpSpPr>
        <p:sp>
          <p:nvSpPr>
            <p:cNvPr id="10" name="Oval Callout 9"/>
            <p:cNvSpPr/>
            <p:nvPr/>
          </p:nvSpPr>
          <p:spPr>
            <a:xfrm>
              <a:off x="4724400" y="1250950"/>
              <a:ext cx="3448050" cy="2362200"/>
            </a:xfrm>
            <a:prstGeom prst="wedgeEllipseCallout">
              <a:avLst>
                <a:gd name="adj1" fmla="val -66137"/>
                <a:gd name="adj2" fmla="val -36156"/>
              </a:avLst>
            </a:prstGeom>
            <a:gradFill flip="none" rotWithShape="1">
              <a:gsLst>
                <a:gs pos="0">
                  <a:schemeClr val="dk1">
                    <a:tint val="100000"/>
                    <a:shade val="100000"/>
                    <a:satMod val="130000"/>
                    <a:alpha val="10000"/>
                  </a:schemeClr>
                </a:gs>
                <a:gs pos="100000">
                  <a:schemeClr val="dk1">
                    <a:tint val="50000"/>
                    <a:shade val="100000"/>
                    <a:satMod val="350000"/>
                    <a:alpha val="10000"/>
                  </a:schemeClr>
                </a:gs>
              </a:gsLst>
              <a:lin ang="16200000" scaled="0"/>
              <a:tileRect/>
            </a:gradFill>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TextBox 10"/>
            <p:cNvSpPr txBox="1"/>
            <p:nvPr/>
          </p:nvSpPr>
          <p:spPr>
            <a:xfrm>
              <a:off x="5105400" y="1828800"/>
              <a:ext cx="2819400" cy="807914"/>
            </a:xfrm>
            <a:prstGeom prst="rect">
              <a:avLst/>
            </a:prstGeom>
            <a:noFill/>
          </p:spPr>
          <p:txBody>
            <a:bodyPr wrap="square" rtlCol="0">
              <a:spAutoFit/>
            </a:bodyPr>
            <a:lstStyle/>
            <a:p>
              <a:pPr lvl="0"/>
              <a:r>
                <a:rPr lang="en" sz="3200" b="1" dirty="0"/>
                <a:t>What do you notice</a:t>
              </a:r>
              <a:r>
                <a:rPr lang="en" sz="3200" b="1" dirty="0" smtClean="0"/>
                <a:t>?</a:t>
              </a:r>
              <a:endParaRPr lang="en" sz="3200" b="1" dirty="0"/>
            </a:p>
          </p:txBody>
        </p:sp>
      </p:gr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311700" y="271640"/>
            <a:ext cx="8520600" cy="763600"/>
          </a:xfrm>
          <a:prstGeom prst="rect">
            <a:avLst/>
          </a:prstGeom>
        </p:spPr>
        <p:txBody>
          <a:bodyPr lIns="91425" tIns="91425" rIns="91425" bIns="91425" anchor="t" anchorCtr="0">
            <a:noAutofit/>
          </a:bodyPr>
          <a:lstStyle/>
          <a:p>
            <a:pPr lvl="0">
              <a:spcBef>
                <a:spcPts val="0"/>
              </a:spcBef>
              <a:buNone/>
            </a:pPr>
            <a:r>
              <a:rPr lang="en-US" dirty="0" smtClean="0"/>
              <a:t>Reflection</a:t>
            </a:r>
            <a:endParaRPr lang="en" dirty="0"/>
          </a:p>
        </p:txBody>
      </p:sp>
      <p:pic>
        <p:nvPicPr>
          <p:cNvPr id="258" name="Shape 258"/>
          <p:cNvPicPr preferRelativeResize="0"/>
          <p:nvPr/>
        </p:nvPicPr>
        <p:blipFill>
          <a:blip r:embed="rId3">
            <a:alphaModFix/>
          </a:blip>
          <a:stretch>
            <a:fillRect/>
          </a:stretch>
        </p:blipFill>
        <p:spPr>
          <a:xfrm>
            <a:off x="1" y="1490002"/>
            <a:ext cx="4876800" cy="3827066"/>
          </a:xfrm>
          <a:prstGeom prst="rect">
            <a:avLst/>
          </a:prstGeom>
          <a:noFill/>
          <a:ln>
            <a:noFill/>
          </a:ln>
        </p:spPr>
      </p:pic>
      <p:sp>
        <p:nvSpPr>
          <p:cNvPr id="257" name="Shape 257"/>
          <p:cNvSpPr txBox="1">
            <a:spLocks noGrp="1"/>
          </p:cNvSpPr>
          <p:nvPr>
            <p:ph type="body" idx="1"/>
          </p:nvPr>
        </p:nvSpPr>
        <p:spPr>
          <a:xfrm>
            <a:off x="4876801" y="1498534"/>
            <a:ext cx="4097865" cy="4597466"/>
          </a:xfrm>
          <a:prstGeom prst="rect">
            <a:avLst/>
          </a:prstGeom>
        </p:spPr>
        <p:txBody>
          <a:bodyPr lIns="91425" tIns="91425" rIns="91425" bIns="91425" anchor="t" anchorCtr="0">
            <a:noAutofit/>
          </a:bodyPr>
          <a:lstStyle/>
          <a:p>
            <a:pPr marL="0" lvl="0" indent="0">
              <a:spcBef>
                <a:spcPts val="0"/>
              </a:spcBef>
              <a:buNone/>
            </a:pPr>
            <a:r>
              <a:rPr lang="en" sz="3600" dirty="0"/>
              <a:t>What </a:t>
            </a:r>
            <a:r>
              <a:rPr lang="en" sz="3600" dirty="0" smtClean="0"/>
              <a:t>challenges</a:t>
            </a:r>
            <a:r>
              <a:rPr lang="en-US" sz="3600" dirty="0" smtClean="0"/>
              <a:t> do</a:t>
            </a:r>
            <a:r>
              <a:rPr lang="en" sz="3600" dirty="0" smtClean="0"/>
              <a:t> </a:t>
            </a:r>
            <a:r>
              <a:rPr lang="en" sz="3600" dirty="0"/>
              <a:t>you anticipate in translating these new standards into instruction and classroom assessment?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169332" y="211567"/>
            <a:ext cx="7112000" cy="1143100"/>
          </a:xfrm>
          <a:prstGeom prst="rect">
            <a:avLst/>
          </a:prstGeom>
        </p:spPr>
        <p:txBody>
          <a:bodyPr lIns="91425" tIns="91425" rIns="91425" bIns="91425" anchor="t" anchorCtr="0">
            <a:noAutofit/>
          </a:bodyPr>
          <a:lstStyle/>
          <a:p>
            <a:pPr lvl="0">
              <a:spcBef>
                <a:spcPts val="0"/>
              </a:spcBef>
              <a:buNone/>
            </a:pPr>
            <a:r>
              <a:rPr lang="en" sz="4200" dirty="0"/>
              <a:t>My thoughts </a:t>
            </a:r>
            <a:r>
              <a:rPr lang="en-US" sz="4200" dirty="0" smtClean="0"/>
              <a:t>about the </a:t>
            </a:r>
            <a:r>
              <a:rPr lang="en" sz="4200" dirty="0" smtClean="0"/>
              <a:t>NGSS</a:t>
            </a:r>
            <a:r>
              <a:rPr lang="en" sz="4200" dirty="0"/>
              <a:t>...</a:t>
            </a:r>
          </a:p>
        </p:txBody>
      </p:sp>
      <p:sp>
        <p:nvSpPr>
          <p:cNvPr id="146" name="Shape 146"/>
          <p:cNvSpPr txBox="1">
            <a:spLocks noGrp="1"/>
          </p:cNvSpPr>
          <p:nvPr>
            <p:ph type="body" idx="1"/>
          </p:nvPr>
        </p:nvSpPr>
        <p:spPr>
          <a:xfrm>
            <a:off x="311700" y="1536632"/>
            <a:ext cx="8544433" cy="5016568"/>
          </a:xfrm>
          <a:prstGeom prst="rect">
            <a:avLst/>
          </a:prstGeom>
        </p:spPr>
        <p:txBody>
          <a:bodyPr lIns="91425" tIns="91425" rIns="91425" bIns="91425" anchor="t" anchorCtr="0">
            <a:noAutofit/>
          </a:bodyPr>
          <a:lstStyle/>
          <a:p>
            <a:pPr marL="0" lvl="0" indent="0">
              <a:spcBef>
                <a:spcPts val="0"/>
              </a:spcBef>
              <a:buNone/>
            </a:pPr>
            <a:r>
              <a:rPr lang="en" dirty="0"/>
              <a:t>Around the room are </a:t>
            </a:r>
            <a:r>
              <a:rPr lang="en" b="1" dirty="0" smtClean="0"/>
              <a:t>Magnetic </a:t>
            </a:r>
            <a:r>
              <a:rPr lang="en" b="1" dirty="0"/>
              <a:t>Quotes</a:t>
            </a:r>
            <a:r>
              <a:rPr lang="en" dirty="0"/>
              <a:t> </a:t>
            </a:r>
            <a:r>
              <a:rPr lang="en" dirty="0" smtClean="0"/>
              <a:t>about</a:t>
            </a:r>
            <a:r>
              <a:rPr lang="en-US" dirty="0" smtClean="0"/>
              <a:t> the</a:t>
            </a:r>
            <a:r>
              <a:rPr lang="en" dirty="0" smtClean="0"/>
              <a:t> </a:t>
            </a:r>
            <a:r>
              <a:rPr lang="en" dirty="0"/>
              <a:t>NGSS</a:t>
            </a:r>
            <a:r>
              <a:rPr lang="en" dirty="0" smtClean="0"/>
              <a:t>.</a:t>
            </a:r>
            <a:endParaRPr lang="en-US" dirty="0" smtClean="0"/>
          </a:p>
          <a:p>
            <a:pPr marL="0" lvl="0" indent="0">
              <a:spcBef>
                <a:spcPts val="0"/>
              </a:spcBef>
              <a:buNone/>
            </a:pPr>
            <a:endParaRPr lang="en-US" dirty="0"/>
          </a:p>
          <a:p>
            <a:pPr marL="0" lvl="0" indent="0">
              <a:spcBef>
                <a:spcPts val="0"/>
              </a:spcBef>
              <a:buNone/>
            </a:pPr>
            <a:r>
              <a:rPr lang="en-US" dirty="0" smtClean="0"/>
              <a:t>Choose a statement that “attracts” you and move to the appropriate chart.</a:t>
            </a:r>
          </a:p>
          <a:p>
            <a:pPr marL="0" lvl="0" indent="0">
              <a:spcBef>
                <a:spcPts val="0"/>
              </a:spcBef>
              <a:buNone/>
            </a:pPr>
            <a:endParaRPr lang="en-US" dirty="0"/>
          </a:p>
          <a:p>
            <a:pPr marL="0" lvl="0" indent="0">
              <a:spcBef>
                <a:spcPts val="0"/>
              </a:spcBef>
              <a:buNone/>
            </a:pPr>
            <a:r>
              <a:rPr lang="en-US" dirty="0" smtClean="0"/>
              <a:t>Share with those in your small group why you chose this statement.  Be prepared to share a summary of your conversation</a:t>
            </a:r>
            <a:endParaRPr lang="en" dirty="0"/>
          </a:p>
        </p:txBody>
      </p:sp>
      <p:pic>
        <p:nvPicPr>
          <p:cNvPr id="147" name="Shape 147"/>
          <p:cNvPicPr preferRelativeResize="0"/>
          <p:nvPr/>
        </p:nvPicPr>
        <p:blipFill>
          <a:blip r:embed="rId3">
            <a:alphaModFix/>
          </a:blip>
          <a:stretch>
            <a:fillRect/>
          </a:stretch>
        </p:blipFill>
        <p:spPr>
          <a:xfrm>
            <a:off x="7281332" y="211567"/>
            <a:ext cx="1574799" cy="1143100"/>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8950" y="414868"/>
            <a:ext cx="8235950" cy="5579532"/>
          </a:xfrm>
        </p:spPr>
        <p:txBody>
          <a:bodyPr>
            <a:noAutofit/>
          </a:bodyPr>
          <a:lstStyle/>
          <a:p>
            <a:r>
              <a:rPr lang="en-US" dirty="0" smtClean="0">
                <a:solidFill>
                  <a:srgbClr val="000000"/>
                </a:solidFill>
              </a:rPr>
              <a:t>Teachers want to engage students, but find it difficult to find time to integrate the practices—in part due to the current focus on testing and assessment results. If the assessments remain the same, teachers won’t see a need to change.</a:t>
            </a:r>
            <a:endParaRPr lang="en-US" dirty="0">
              <a:solidFill>
                <a:srgbClr val="000000"/>
              </a:solidFill>
            </a:endParaRPr>
          </a:p>
        </p:txBody>
      </p:sp>
    </p:spTree>
    <p:extLst>
      <p:ext uri="{BB962C8B-B14F-4D97-AF65-F5344CB8AC3E}">
        <p14:creationId xmlns:p14="http://schemas.microsoft.com/office/powerpoint/2010/main" val="6416599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660399" y="1726647"/>
            <a:ext cx="7941733" cy="3785652"/>
          </a:xfrm>
          <a:prstGeom prst="rect">
            <a:avLst/>
          </a:prstGeom>
        </p:spPr>
        <p:txBody>
          <a:bodyPr wrap="square">
            <a:spAutoFit/>
          </a:bodyPr>
          <a:lstStyle/>
          <a:p>
            <a:r>
              <a:rPr lang="en-US" sz="4000" b="1" kern="1200" cap="small" dirty="0">
                <a:latin typeface="+mj-lt"/>
                <a:ea typeface="+mj-ea"/>
                <a:cs typeface="+mj-cs"/>
              </a:rPr>
              <a:t>Teachers tend to be content-focused and don’t have much experience or interest in engineering. The focus on engineering puts them outside their comfort Zone. This will be a challenge for </a:t>
            </a:r>
            <a:r>
              <a:rPr lang="en-US" sz="4000" b="1" kern="1200" cap="small" dirty="0" smtClean="0">
                <a:latin typeface="+mj-lt"/>
                <a:ea typeface="+mj-ea"/>
                <a:cs typeface="+mj-cs"/>
              </a:rPr>
              <a:t>us.</a:t>
            </a:r>
            <a:endParaRPr lang="en-US" sz="4000" b="1" kern="1200" cap="small" dirty="0">
              <a:latin typeface="+mj-lt"/>
              <a:ea typeface="+mj-ea"/>
              <a:cs typeface="+mj-cs"/>
            </a:endParaRPr>
          </a:p>
        </p:txBody>
      </p:sp>
    </p:spTree>
    <p:extLst>
      <p:ext uri="{BB962C8B-B14F-4D97-AF65-F5344CB8AC3E}">
        <p14:creationId xmlns:p14="http://schemas.microsoft.com/office/powerpoint/2010/main" val="15339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54050" y="491067"/>
            <a:ext cx="7893050" cy="5300133"/>
          </a:xfrm>
        </p:spPr>
        <p:txBody>
          <a:bodyPr>
            <a:noAutofit/>
          </a:bodyPr>
          <a:lstStyle/>
          <a:p>
            <a:r>
              <a:rPr lang="en-US" dirty="0" smtClean="0">
                <a:solidFill>
                  <a:srgbClr val="000000"/>
                </a:solidFill>
              </a:rPr>
              <a:t>Traditional approaches to science teaching—teacher-centered, lecture-based, teacher as the holder of all knowledge—will not move us to the vision set forth in the NGSS. We need to be able to help students MAKE MEANING through the NGSS.</a:t>
            </a:r>
            <a:endParaRPr lang="en-US" dirty="0">
              <a:solidFill>
                <a:srgbClr val="000000"/>
              </a:solidFill>
            </a:endParaRPr>
          </a:p>
        </p:txBody>
      </p:sp>
    </p:spTree>
    <p:extLst>
      <p:ext uri="{BB962C8B-B14F-4D97-AF65-F5344CB8AC3E}">
        <p14:creationId xmlns:p14="http://schemas.microsoft.com/office/powerpoint/2010/main" val="32741862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0549" y="719667"/>
            <a:ext cx="8163983" cy="4919133"/>
          </a:xfrm>
        </p:spPr>
        <p:txBody>
          <a:bodyPr>
            <a:noAutofit/>
          </a:bodyPr>
          <a:lstStyle/>
          <a:p>
            <a:r>
              <a:rPr lang="en-US" dirty="0" smtClean="0">
                <a:solidFill>
                  <a:srgbClr val="000000"/>
                </a:solidFill>
              </a:rPr>
              <a:t>Teachers tend to plan day-to-day, think lesson-to-lesson, and teach the scientific method during the first few weeks of school. The NGSS call for a focus on a UNIT of instruction with rich tasks that BUNDLES performance expectations.</a:t>
            </a:r>
            <a:endParaRPr lang="en-US" dirty="0">
              <a:solidFill>
                <a:srgbClr val="000000"/>
              </a:solidFill>
            </a:endParaRPr>
          </a:p>
        </p:txBody>
      </p:sp>
    </p:spTree>
    <p:extLst>
      <p:ext uri="{BB962C8B-B14F-4D97-AF65-F5344CB8AC3E}">
        <p14:creationId xmlns:p14="http://schemas.microsoft.com/office/powerpoint/2010/main" val="32425678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20333"/>
            <a:ext cx="7620000" cy="3242734"/>
          </a:xfrm>
        </p:spPr>
        <p:txBody>
          <a:bodyPr>
            <a:noAutofit/>
          </a:bodyPr>
          <a:lstStyle/>
          <a:p>
            <a:r>
              <a:rPr lang="en-US" dirty="0" smtClean="0">
                <a:solidFill>
                  <a:srgbClr val="000000"/>
                </a:solidFill>
              </a:rPr>
              <a:t>We (ALL) need instructional materials that embody the NGSS. How will we find time to develop effective units of instruction? How can we find high quality materials?</a:t>
            </a:r>
            <a:endParaRPr lang="en-US" dirty="0">
              <a:solidFill>
                <a:srgbClr val="000000"/>
              </a:solidFill>
            </a:endParaRPr>
          </a:p>
        </p:txBody>
      </p:sp>
    </p:spTree>
    <p:extLst>
      <p:ext uri="{BB962C8B-B14F-4D97-AF65-F5344CB8AC3E}">
        <p14:creationId xmlns:p14="http://schemas.microsoft.com/office/powerpoint/2010/main" val="25496544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456268"/>
            <a:ext cx="7840133" cy="4571999"/>
          </a:xfrm>
        </p:spPr>
        <p:txBody>
          <a:bodyPr>
            <a:noAutofit/>
          </a:bodyPr>
          <a:lstStyle/>
          <a:p>
            <a:r>
              <a:rPr lang="en-US" dirty="0">
                <a:solidFill>
                  <a:schemeClr val="tx1"/>
                </a:solidFill>
              </a:rPr>
              <a:t>T</a:t>
            </a:r>
            <a:r>
              <a:rPr lang="en-US" dirty="0" smtClean="0">
                <a:solidFill>
                  <a:schemeClr val="tx1"/>
                </a:solidFill>
              </a:rPr>
              <a:t>eachers </a:t>
            </a:r>
            <a:r>
              <a:rPr lang="en-US" dirty="0">
                <a:solidFill>
                  <a:schemeClr val="tx1"/>
                </a:solidFill>
              </a:rPr>
              <a:t>often miss out on opportunities to go more in depth and engage students in doing science as scientists because they are concerned about teaching content so students will do well on tests. AND they only have limited time to teach science at the elementary level.</a:t>
            </a:r>
          </a:p>
        </p:txBody>
      </p:sp>
    </p:spTree>
    <p:extLst>
      <p:ext uri="{BB962C8B-B14F-4D97-AF65-F5344CB8AC3E}">
        <p14:creationId xmlns:p14="http://schemas.microsoft.com/office/powerpoint/2010/main" val="42265192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Goals</a:t>
            </a:r>
          </a:p>
        </p:txBody>
      </p:sp>
      <p:sp>
        <p:nvSpPr>
          <p:cNvPr id="192" name="Shape 192"/>
          <p:cNvSpPr txBox="1">
            <a:spLocks noGrp="1"/>
          </p:cNvSpPr>
          <p:nvPr>
            <p:ph type="body" idx="1"/>
          </p:nvPr>
        </p:nvSpPr>
        <p:spPr>
          <a:prstGeom prst="rect">
            <a:avLst/>
          </a:prstGeom>
        </p:spPr>
        <p:txBody>
          <a:bodyPr lIns="91425" tIns="91425" rIns="91425" bIns="91425" anchor="t" anchorCtr="0">
            <a:noAutofit/>
          </a:bodyPr>
          <a:lstStyle/>
          <a:p>
            <a:pPr marL="457200" indent="-228600"/>
            <a:r>
              <a:rPr lang="en-US" dirty="0"/>
              <a:t>To provide an introduction to the </a:t>
            </a:r>
            <a:r>
              <a:rPr lang="en-US" dirty="0" smtClean="0"/>
              <a:t>shifts and innovations of the NGSS</a:t>
            </a:r>
          </a:p>
          <a:p>
            <a:pPr marL="457200" indent="-228600"/>
            <a:endParaRPr lang="en" dirty="0"/>
          </a:p>
          <a:p>
            <a:pPr marL="457200" lvl="0" indent="-228600" rtl="0">
              <a:spcBef>
                <a:spcPts val="0"/>
              </a:spcBef>
            </a:pPr>
            <a:r>
              <a:rPr lang="en" dirty="0" smtClean="0"/>
              <a:t>To deepen participants understanding of the research and rationale for the development of the </a:t>
            </a:r>
            <a:r>
              <a:rPr lang="en" i="1" dirty="0" smtClean="0"/>
              <a:t>Five Tools and Processes</a:t>
            </a:r>
            <a:r>
              <a:rPr lang="en-US" i="1" dirty="0" smtClean="0"/>
              <a:t> for Translating the NGSS</a:t>
            </a:r>
          </a:p>
          <a:p>
            <a:pPr marL="457200" lvl="0" indent="-228600">
              <a:spcBef>
                <a:spcPts val="0"/>
              </a:spcBef>
            </a:pPr>
            <a:endParaRPr lang="en"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544</Words>
  <Application>Microsoft Macintosh PowerPoint</Application>
  <PresentationFormat>On-screen Show (4:3)</PresentationFormat>
  <Paragraphs>41</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Introduction to the Five Tools and Processes for Translating the NGSS into Instruction and Classroom Assessment</vt:lpstr>
      <vt:lpstr>My thoughts about the NGSS...</vt:lpstr>
      <vt:lpstr>Teachers want to engage students, but find it difficult to find time to integrate the practices—in part due to the current focus on testing and assessment results. If the assessments remain the same, teachers won’t see a need to change.</vt:lpstr>
      <vt:lpstr>PowerPoint Presentation</vt:lpstr>
      <vt:lpstr>Traditional approaches to science teaching—teacher-centered, lecture-based, teacher as the holder of all knowledge—will not move us to the vision set forth in the NGSS. We need to be able to help students MAKE MEANING through the NGSS.</vt:lpstr>
      <vt:lpstr>Teachers tend to plan day-to-day, think lesson-to-lesson, and teach the scientific method during the first few weeks of school. The NGSS call for a focus on a UNIT of instruction with rich tasks that BUNDLES performance expectations.</vt:lpstr>
      <vt:lpstr>We (ALL) need instructional materials that embody the NGSS. How will we find time to develop effective units of instruction? How can we find high quality materials?</vt:lpstr>
      <vt:lpstr>Teachers often miss out on opportunities to go more in depth and engage students in doing science as scientists because they are concerned about teaching content so students will do well on tests. AND they only have limited time to teach science at the elementary level.</vt:lpstr>
      <vt:lpstr>Goals</vt:lpstr>
      <vt:lpstr>Norms</vt:lpstr>
      <vt:lpstr>The vision of the NGSS: 3 Readings</vt:lpstr>
      <vt:lpstr>Innovations of NGSS</vt:lpstr>
      <vt:lpstr>How do we build the necessary teacher knowledge to translate the NGSS?</vt:lpstr>
      <vt:lpstr>NGSS vs. Our Old State Standards</vt:lpstr>
      <vt:lpstr>Reflection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Five Tools and Processes for Translating the NGSS into Instruction and Classroom Assessment</dc:title>
  <cp:lastModifiedBy>Dora Kastel</cp:lastModifiedBy>
  <cp:revision>19</cp:revision>
  <dcterms:modified xsi:type="dcterms:W3CDTF">2016-11-14T03:50:06Z</dcterms:modified>
</cp:coreProperties>
</file>