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64" r:id="rId2"/>
    <p:sldId id="269" r:id="rId3"/>
    <p:sldId id="271" r:id="rId4"/>
    <p:sldId id="302" r:id="rId5"/>
    <p:sldId id="272" r:id="rId6"/>
    <p:sldId id="270" r:id="rId7"/>
    <p:sldId id="273" r:id="rId8"/>
    <p:sldId id="274" r:id="rId9"/>
    <p:sldId id="275" r:id="rId10"/>
    <p:sldId id="276" r:id="rId11"/>
    <p:sldId id="277" r:id="rId12"/>
    <p:sldId id="298" r:id="rId13"/>
    <p:sldId id="297" r:id="rId14"/>
    <p:sldId id="291" r:id="rId15"/>
    <p:sldId id="293" r:id="rId16"/>
    <p:sldId id="296" r:id="rId17"/>
    <p:sldId id="295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CD"/>
    <a:srgbClr val="698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84"/>
    <p:restoredTop sz="94674"/>
  </p:normalViewPr>
  <p:slideViewPr>
    <p:cSldViewPr snapToGrid="0" snapToObjects="1">
      <p:cViewPr>
        <p:scale>
          <a:sx n="90" d="100"/>
          <a:sy n="90" d="100"/>
        </p:scale>
        <p:origin x="1008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9AEED-D532-C648-AE91-8E3CAAFC498C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724E3-3B4F-8347-A7FA-0592A263E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4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6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 205.1: 45 saw toothed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724E3-3B4F-8347-A7FA-0592A263E6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Fourier Transform is a tool that breaks a waveform (a function or signal) into an alternate representation, characterized by sine and cosines. The Fourier Transform shows that any waveform can be re-written as the sum of sinusoidal functions.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3830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762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153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Match2</a:t>
            </a:r>
            <a:r>
              <a:rPr lang="en-US" baseline="0" dirty="0" smtClean="0"/>
              <a:t> seamed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82E17-704F-734E-A529-2399E8CFDC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0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Match1</a:t>
            </a:r>
            <a:r>
              <a:rPr lang="en-US" baseline="0" dirty="0" smtClean="0"/>
              <a:t> seamed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82E17-704F-734E-A529-2399E8CFDC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3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2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9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12" cy="763593"/>
          </a:xfrm>
          <a:prstGeom prst="rect">
            <a:avLst/>
          </a:prstGeom>
        </p:spPr>
        <p:txBody>
          <a:bodyPr lIns="144475" tIns="144475" rIns="144475" bIns="14447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12" cy="4555195"/>
          </a:xfrm>
          <a:prstGeom prst="rect">
            <a:avLst/>
          </a:prstGeom>
        </p:spPr>
        <p:txBody>
          <a:bodyPr lIns="144475" tIns="144475" rIns="144475" bIns="14447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531" cy="524813"/>
          </a:xfrm>
          <a:prstGeom prst="rect">
            <a:avLst/>
          </a:prstGeom>
        </p:spPr>
        <p:txBody>
          <a:bodyPr lIns="144475" tIns="144475" rIns="144475" bIns="14447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5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4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3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6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9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1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6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7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0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6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81" y="403234"/>
            <a:ext cx="3629638" cy="4473566"/>
          </a:xfrm>
        </p:spPr>
      </p:pic>
      <p:sp>
        <p:nvSpPr>
          <p:cNvPr id="4" name="TextBox 3"/>
          <p:cNvSpPr txBox="1"/>
          <p:nvPr/>
        </p:nvSpPr>
        <p:spPr>
          <a:xfrm>
            <a:off x="4916556" y="5393635"/>
            <a:ext cx="510954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Hacking Darwin</a:t>
            </a:r>
          </a:p>
          <a:p>
            <a:r>
              <a:rPr lang="en-US" i="1" dirty="0" smtClean="0">
                <a:solidFill>
                  <a:schemeClr val="bg2"/>
                </a:solidFill>
              </a:rPr>
              <a:t>Darwin Manuscripts Project, </a:t>
            </a:r>
            <a:r>
              <a:rPr lang="en-US" i="1" dirty="0">
                <a:solidFill>
                  <a:schemeClr val="bg2"/>
                </a:solidFill>
              </a:rPr>
              <a:t>AMNH </a:t>
            </a:r>
            <a:r>
              <a:rPr lang="en-US" i="1" dirty="0" smtClean="0">
                <a:solidFill>
                  <a:schemeClr val="bg2"/>
                </a:solidFill>
              </a:rPr>
              <a:t>Research Library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0" y="-697341"/>
            <a:ext cx="3361038" cy="6035296"/>
          </a:xfrm>
        </p:spPr>
      </p:pic>
      <p:sp>
        <p:nvSpPr>
          <p:cNvPr id="5" name="TextBox 4"/>
          <p:cNvSpPr txBox="1"/>
          <p:nvPr/>
        </p:nvSpPr>
        <p:spPr>
          <a:xfrm>
            <a:off x="3086099" y="4221496"/>
            <a:ext cx="227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f</a:t>
            </a:r>
            <a:r>
              <a:rPr lang="en-US" b="1" dirty="0" smtClean="0">
                <a:solidFill>
                  <a:schemeClr val="bg2"/>
                </a:solidFill>
              </a:rPr>
              <a:t>uzzy edge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1758" y="660401"/>
            <a:ext cx="169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DAR 205.1: 70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99" y="4669092"/>
            <a:ext cx="6686379" cy="184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396" y="6006818"/>
            <a:ext cx="178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f</a:t>
            </a:r>
            <a:r>
              <a:rPr lang="en-US" b="1" dirty="0" smtClean="0">
                <a:solidFill>
                  <a:schemeClr val="bg2"/>
                </a:solidFill>
              </a:rPr>
              <a:t>uzzy edge detail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2348" y="4221496"/>
            <a:ext cx="189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irregular shape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9100" y="-1765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54" y="1831880"/>
            <a:ext cx="7746492" cy="43388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057" y="4690003"/>
            <a:ext cx="1806135" cy="132556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  <a:latin typeface="+mn-lt"/>
              </a:rPr>
              <a:t>very fuzzy edge</a:t>
            </a:r>
            <a:endParaRPr lang="en-US" sz="18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0030" y="2168770"/>
            <a:ext cx="250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DAR </a:t>
            </a:r>
            <a:r>
              <a:rPr lang="en-US" dirty="0" smtClean="0">
                <a:solidFill>
                  <a:schemeClr val="bg2"/>
                </a:solidFill>
              </a:rPr>
              <a:t>46.2: C34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3867" y="999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"/>
          <a:stretch/>
        </p:blipFill>
        <p:spPr>
          <a:xfrm>
            <a:off x="2666232" y="1183732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27" descr="77726_MS-DAR-00205-00001-000-00096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203200"/>
            <a:ext cx="3984091" cy="374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29" descr="Screen Shot 2016-11-20 at 12.38.49 PM.png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265" t="6360" r="9477" b="8053"/>
          <a:stretch/>
        </p:blipFill>
        <p:spPr>
          <a:xfrm>
            <a:off x="8010154" y="2922695"/>
            <a:ext cx="3992221" cy="374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28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785" t="6493" r="7783" b="10636"/>
          <a:stretch/>
        </p:blipFill>
        <p:spPr>
          <a:xfrm>
            <a:off x="3961193" y="1456265"/>
            <a:ext cx="4048961" cy="3749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6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422" y="60351"/>
            <a:ext cx="9143999" cy="620829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1524035" y="5652896"/>
            <a:ext cx="9143930" cy="1547438"/>
          </a:xfrm>
          <a:prstGeom prst="rect">
            <a:avLst/>
          </a:prstGeom>
          <a:noFill/>
          <a:ln>
            <a:noFill/>
          </a:ln>
        </p:spPr>
        <p:txBody>
          <a:bodyPr lIns="64283" tIns="64283" rIns="64283" bIns="64283" anchor="ctr" anchorCtr="0">
            <a:noAutofit/>
          </a:bodyPr>
          <a:lstStyle/>
          <a:p>
            <a:pPr algn="ctr"/>
            <a:r>
              <a:rPr lang="en-US" sz="1687" b="1"/>
              <a:t>sample_csv/74584_MS-DAR-00125-000-00073_north.csv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1524000" y="277100"/>
            <a:ext cx="9143930" cy="2109375"/>
          </a:xfrm>
          <a:prstGeom prst="rect">
            <a:avLst/>
          </a:prstGeom>
          <a:noFill/>
          <a:ln>
            <a:noFill/>
          </a:ln>
        </p:spPr>
        <p:txBody>
          <a:bodyPr lIns="64283" tIns="64283" rIns="64283" bIns="64283" anchor="t" anchorCtr="0">
            <a:noAutofit/>
          </a:bodyPr>
          <a:lstStyle/>
          <a:p>
            <a:pPr algn="ctr"/>
            <a:r>
              <a:rPr lang="en-US" sz="4219">
                <a:solidFill>
                  <a:schemeClr val="dk1"/>
                </a:solidFill>
              </a:rPr>
              <a:t>Normalising edge plots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7670" y="1313411"/>
            <a:ext cx="329184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“The </a:t>
            </a:r>
            <a:r>
              <a:rPr lang="en-US" sz="1500" dirty="0"/>
              <a:t>Fourier Transform is a tool that breaks a waveform (a function or signal) into an alternate </a:t>
            </a:r>
            <a:r>
              <a:rPr lang="en-US" sz="1500" dirty="0" smtClean="0"/>
              <a:t>representation, </a:t>
            </a:r>
            <a:r>
              <a:rPr lang="en-US" sz="1500" dirty="0"/>
              <a:t>characterized by sine and cosines. </a:t>
            </a:r>
            <a:r>
              <a:rPr lang="en-US" sz="1500" dirty="0" smtClean="0"/>
              <a:t>    The </a:t>
            </a:r>
            <a:r>
              <a:rPr lang="en-US" sz="1500" dirty="0"/>
              <a:t>Fourier Transform shows that </a:t>
            </a:r>
            <a:r>
              <a:rPr lang="en-US" sz="1500" dirty="0" smtClean="0"/>
              <a:t>     any </a:t>
            </a:r>
            <a:r>
              <a:rPr lang="en-US" sz="1500" dirty="0"/>
              <a:t>waveform can be re-written as </a:t>
            </a:r>
            <a:r>
              <a:rPr lang="en-US" sz="1500" dirty="0" smtClean="0"/>
              <a:t>    the sum </a:t>
            </a:r>
            <a:r>
              <a:rPr lang="en-US" sz="1500" dirty="0"/>
              <a:t>of sinusoidal functions</a:t>
            </a:r>
            <a:r>
              <a:rPr lang="en-US" sz="1500" dirty="0" smtClean="0"/>
              <a:t>.”</a:t>
            </a:r>
          </a:p>
          <a:p>
            <a:r>
              <a:rPr lang="en-US" sz="1200" i="1" dirty="0">
                <a:ea typeface="Angsana New" charset="0"/>
                <a:cs typeface="Angsana New" charset="0"/>
              </a:rPr>
              <a:t>t</a:t>
            </a:r>
            <a:r>
              <a:rPr lang="en-US" sz="1200" i="1" dirty="0" smtClean="0">
                <a:ea typeface="Angsana New" charset="0"/>
                <a:cs typeface="Angsana New" charset="0"/>
              </a:rPr>
              <a:t>hefouriertransform.com</a:t>
            </a:r>
            <a:endParaRPr lang="en-US" sz="1200" i="1" dirty="0">
              <a:ea typeface="Angsana New" charset="0"/>
              <a:cs typeface="Angsana Ne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1" y="3397"/>
            <a:ext cx="9143999" cy="620828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524035" y="5652896"/>
            <a:ext cx="9143930" cy="1547438"/>
          </a:xfrm>
          <a:prstGeom prst="rect">
            <a:avLst/>
          </a:prstGeom>
          <a:noFill/>
          <a:ln>
            <a:noFill/>
          </a:ln>
        </p:spPr>
        <p:txBody>
          <a:bodyPr lIns="64283" tIns="64283" rIns="64283" bIns="64283" anchor="ctr" anchorCtr="0">
            <a:noAutofit/>
          </a:bodyPr>
          <a:lstStyle/>
          <a:p>
            <a:pPr algn="ctr"/>
            <a:r>
              <a:rPr lang="en-US" sz="2531" b="1"/>
              <a:t>d = </a:t>
            </a:r>
            <a:r>
              <a:rPr lang="en-US" sz="2531" b="1">
                <a:solidFill>
                  <a:schemeClr val="dk1"/>
                </a:solidFill>
                <a:highlight>
                  <a:srgbClr val="FFFFFF"/>
                </a:highlight>
              </a:rPr>
              <a:t>75.545766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524000" y="166260"/>
            <a:ext cx="9143930" cy="2109375"/>
          </a:xfrm>
          <a:prstGeom prst="rect">
            <a:avLst/>
          </a:prstGeom>
          <a:noFill/>
          <a:ln>
            <a:noFill/>
          </a:ln>
        </p:spPr>
        <p:txBody>
          <a:bodyPr lIns="64283" tIns="64283" rIns="64283" bIns="64283" anchor="t" anchorCtr="0">
            <a:noAutofit/>
          </a:bodyPr>
          <a:lstStyle/>
          <a:p>
            <a:pPr algn="ctr"/>
            <a:r>
              <a:rPr lang="en-US" sz="4219">
                <a:solidFill>
                  <a:schemeClr val="dk1"/>
                </a:solidFill>
              </a:rPr>
              <a:t>Calculate Euclidean Distance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154"/>
          <p:cNvGrpSpPr>
            <a:grpSpLocks noChangeAspect="1"/>
          </p:cNvGrpSpPr>
          <p:nvPr/>
        </p:nvGrpSpPr>
        <p:grpSpPr>
          <a:xfrm>
            <a:off x="1898999" y="926144"/>
            <a:ext cx="8063780" cy="5760720"/>
            <a:chOff x="99775" y="274400"/>
            <a:chExt cx="12574700" cy="8983300"/>
          </a:xfrm>
        </p:grpSpPr>
        <p:pic>
          <p:nvPicPr>
            <p:cNvPr id="10" name="Shape 15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94475" y="523800"/>
              <a:ext cx="3619500" cy="245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77462" y="6295000"/>
              <a:ext cx="3667125" cy="245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32375" y="2358800"/>
              <a:ext cx="3619500" cy="245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58"/>
            <p:cNvPicPr preferRelativeResize="0"/>
            <p:nvPr/>
          </p:nvPicPr>
          <p:blipFill rotWithShape="1">
            <a:blip r:embed="rId5">
              <a:alphaModFix/>
            </a:blip>
            <a:srcRect t="54644"/>
            <a:stretch/>
          </p:blipFill>
          <p:spPr>
            <a:xfrm>
              <a:off x="7932575" y="1396925"/>
              <a:ext cx="4384450" cy="1350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1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50575" y="4512575"/>
              <a:ext cx="3619500" cy="245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160"/>
            <p:cNvSpPr/>
            <p:nvPr/>
          </p:nvSpPr>
          <p:spPr>
            <a:xfrm>
              <a:off x="99775" y="274400"/>
              <a:ext cx="5762400" cy="4889400"/>
            </a:xfrm>
            <a:prstGeom prst="flowChartAlternateProcess">
              <a:avLst/>
            </a:prstGeom>
            <a:noFill/>
            <a:ln w="76200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61"/>
            <p:cNvSpPr/>
            <p:nvPr/>
          </p:nvSpPr>
          <p:spPr>
            <a:xfrm>
              <a:off x="1524400" y="5787300"/>
              <a:ext cx="4384500" cy="3470400"/>
            </a:xfrm>
            <a:prstGeom prst="flowChartAlternateProcess">
              <a:avLst/>
            </a:prstGeom>
            <a:noFill/>
            <a:ln w="76200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62"/>
            <p:cNvSpPr/>
            <p:nvPr/>
          </p:nvSpPr>
          <p:spPr>
            <a:xfrm>
              <a:off x="8037825" y="4006100"/>
              <a:ext cx="4384500" cy="3470400"/>
            </a:xfrm>
            <a:prstGeom prst="flowChartAlternateProcess">
              <a:avLst/>
            </a:prstGeom>
            <a:noFill/>
            <a:ln w="76200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163"/>
            <p:cNvSpPr/>
            <p:nvPr/>
          </p:nvSpPr>
          <p:spPr>
            <a:xfrm>
              <a:off x="7785675" y="336798"/>
              <a:ext cx="4888800" cy="2980800"/>
            </a:xfrm>
            <a:prstGeom prst="flowChartAlternateProcess">
              <a:avLst/>
            </a:prstGeom>
            <a:noFill/>
            <a:ln w="76200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180"/>
          <p:cNvSpPr txBox="1">
            <a:spLocks noGrp="1"/>
          </p:cNvSpPr>
          <p:nvPr>
            <p:ph type="title"/>
          </p:nvPr>
        </p:nvSpPr>
        <p:spPr>
          <a:xfrm>
            <a:off x="838200" y="-873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lIns="64283" tIns="64283" rIns="64283" bIns="64283" anchor="ctr" anchorCtr="0">
            <a:noAutofit/>
          </a:bodyPr>
          <a:lstStyle/>
          <a:p>
            <a:pPr algn="ctr"/>
            <a:r>
              <a:rPr lang="en-US" sz="4219" dirty="0" smtClean="0">
                <a:solidFill>
                  <a:schemeClr val="bg1"/>
                </a:solidFill>
              </a:rPr>
              <a:t>K-Means Clustering</a:t>
            </a:r>
            <a:endParaRPr lang="en-US" sz="421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789" y="2736176"/>
            <a:ext cx="2480836" cy="168435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4580748" y="2911790"/>
            <a:ext cx="1297898" cy="1333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4283" tIns="64283" rIns="64283" bIns="64283" anchor="ctr" anchorCtr="0">
            <a:noAutofit/>
          </a:bodyPr>
          <a:lstStyle/>
          <a:p>
            <a:endParaRPr sz="1266"/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838" y="2588872"/>
            <a:ext cx="2480836" cy="16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1543" y="3086842"/>
            <a:ext cx="2480836" cy="16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289" y="3645106"/>
            <a:ext cx="2480836" cy="16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9074" y="4050422"/>
            <a:ext cx="2480836" cy="16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7463" y="1534026"/>
            <a:ext cx="2480836" cy="16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289" y="2300292"/>
            <a:ext cx="2480836" cy="16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9074" y="2910885"/>
            <a:ext cx="2480836" cy="168435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1664308" y="2525889"/>
            <a:ext cx="2841328" cy="2104945"/>
          </a:xfrm>
          <a:prstGeom prst="flowChartAlternateProcess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79" name="Shape 179"/>
          <p:cNvSpPr/>
          <p:nvPr/>
        </p:nvSpPr>
        <p:spPr>
          <a:xfrm>
            <a:off x="5953758" y="1359193"/>
            <a:ext cx="4497820" cy="4735758"/>
          </a:xfrm>
          <a:prstGeom prst="flowChartAlternateProcess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180" name="Shape 180"/>
          <p:cNvSpPr txBox="1"/>
          <p:nvPr/>
        </p:nvSpPr>
        <p:spPr>
          <a:xfrm>
            <a:off x="1524035" y="17543"/>
            <a:ext cx="9143930" cy="1034859"/>
          </a:xfrm>
          <a:prstGeom prst="rect">
            <a:avLst/>
          </a:prstGeom>
          <a:noFill/>
          <a:ln>
            <a:noFill/>
          </a:ln>
        </p:spPr>
        <p:txBody>
          <a:bodyPr lIns="64283" tIns="64283" rIns="64283" bIns="64283" anchor="ctr" anchorCtr="0">
            <a:noAutofit/>
          </a:bodyPr>
          <a:lstStyle/>
          <a:p>
            <a:pPr algn="ctr"/>
            <a:r>
              <a:rPr lang="en-US" sz="4219" dirty="0">
                <a:solidFill>
                  <a:schemeClr val="bg1"/>
                </a:solidFill>
              </a:rPr>
              <a:t>Closest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2" y="282081"/>
            <a:ext cx="4243971" cy="6195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19" y="3491505"/>
            <a:ext cx="4242816" cy="29982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84112" y="878384"/>
            <a:ext cx="393203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r>
              <a:rPr lang="en-US" dirty="0" smtClean="0"/>
              <a:t> Top piece         DAR 209.9: 83r</a:t>
            </a:r>
          </a:p>
          <a:p>
            <a:r>
              <a:rPr lang="en-US" dirty="0" smtClean="0"/>
              <a:t> Bottom piece  DAR 209.9: 44r </a:t>
            </a:r>
            <a:r>
              <a:rPr lang="en-US" i="1" dirty="0" err="1"/>
              <a:t>Marsilea</a:t>
            </a:r>
            <a:r>
              <a:rPr lang="en-US" dirty="0" smtClean="0"/>
              <a:t> </a:t>
            </a:r>
            <a:endParaRPr lang="en-US" i="1" dirty="0"/>
          </a:p>
        </p:txBody>
      </p:sp>
      <p:sp useBgFill="1">
        <p:nvSpPr>
          <p:cNvPr id="3" name="TextBox 2"/>
          <p:cNvSpPr txBox="1"/>
          <p:nvPr/>
        </p:nvSpPr>
        <p:spPr>
          <a:xfrm>
            <a:off x="5127719" y="1913153"/>
            <a:ext cx="6482390" cy="13716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Both pieces were originally on one page in Darwin’s  c. 4000</a:t>
            </a:r>
          </a:p>
          <a:p>
            <a:r>
              <a:rPr lang="en-US" dirty="0" smtClean="0"/>
              <a:t>notes for the </a:t>
            </a:r>
            <a:r>
              <a:rPr lang="en-US" i="1" u="sng" dirty="0" smtClean="0"/>
              <a:t>Power of Movement in Plants</a:t>
            </a:r>
            <a:r>
              <a:rPr lang="en-US" i="1" dirty="0" smtClean="0"/>
              <a:t>,</a:t>
            </a:r>
            <a:r>
              <a:rPr lang="en-US" dirty="0" smtClean="0"/>
              <a:t> 1880.</a:t>
            </a:r>
            <a:endParaRPr lang="en-US" i="1" u="sng" dirty="0" smtClean="0"/>
          </a:p>
          <a:p>
            <a:endParaRPr lang="en-US" sz="900" dirty="0"/>
          </a:p>
          <a:p>
            <a:r>
              <a:rPr lang="en-US" dirty="0" smtClean="0"/>
              <a:t>The cut off bottom piece is about the genus </a:t>
            </a:r>
            <a:r>
              <a:rPr lang="en-US" i="1" dirty="0" smtClean="0"/>
              <a:t>Marsilea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dirty="0" smtClean="0"/>
              <a:t>was moved 39 pages to other notes on </a:t>
            </a:r>
            <a:r>
              <a:rPr lang="en-US" i="1" dirty="0" smtClean="0"/>
              <a:t>Marsilea.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8249" y="170498"/>
            <a:ext cx="5921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First two matches found Jan 2017 by computer,</a:t>
            </a:r>
          </a:p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Team Darwin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~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AMNH Library Hack the Stacks</a:t>
            </a:r>
          </a:p>
        </p:txBody>
      </p:sp>
    </p:spTree>
    <p:extLst>
      <p:ext uri="{BB962C8B-B14F-4D97-AF65-F5344CB8AC3E}">
        <p14:creationId xmlns:p14="http://schemas.microsoft.com/office/powerpoint/2010/main" val="834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741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249" y="63882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Darwin’s Study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13" y="-30363"/>
            <a:ext cx="5143499" cy="6857998"/>
          </a:xfrm>
        </p:spPr>
      </p:pic>
    </p:spTree>
    <p:extLst>
      <p:ext uri="{BB962C8B-B14F-4D97-AF65-F5344CB8AC3E}">
        <p14:creationId xmlns:p14="http://schemas.microsoft.com/office/powerpoint/2010/main" val="14904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9027"/>
            <a:ext cx="760628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603" y="5468839"/>
            <a:ext cx="9231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AMNH Darwin Hackathon application matched a fragment about SEXUAL </a:t>
            </a:r>
            <a:r>
              <a:rPr lang="en-US" dirty="0"/>
              <a:t>SELECTION IN </a:t>
            </a:r>
            <a:r>
              <a:rPr lang="en-US" b="1" dirty="0" smtClean="0"/>
              <a:t>BIRDS </a:t>
            </a:r>
            <a:r>
              <a:rPr lang="en-US" dirty="0" smtClean="0"/>
              <a:t>(top) with a fragment about  </a:t>
            </a:r>
            <a:r>
              <a:rPr lang="en-US" dirty="0"/>
              <a:t>SEXUAL SELECTION IN </a:t>
            </a:r>
            <a:r>
              <a:rPr lang="en-US" b="1" dirty="0" smtClean="0"/>
              <a:t>MAMMALS </a:t>
            </a:r>
            <a:r>
              <a:rPr lang="en-US" dirty="0" smtClean="0"/>
              <a:t>(bot). This is a match between notes in two different portfolios used in writing the </a:t>
            </a:r>
            <a:r>
              <a:rPr lang="en-US" i="1" u="sng" dirty="0" smtClean="0"/>
              <a:t>Descent of Man</a:t>
            </a:r>
            <a:r>
              <a:rPr lang="en-US" dirty="0" smtClean="0"/>
              <a:t>, 1871. The information on this page ended up in two different chapters of </a:t>
            </a:r>
            <a:r>
              <a:rPr lang="en-US" i="1" u="sng" dirty="0" smtClean="0"/>
              <a:t>Descent</a:t>
            </a:r>
            <a:r>
              <a:rPr lang="en-US" dirty="0" smtClean="0"/>
              <a:t>. </a:t>
            </a:r>
            <a:endParaRPr lang="en-US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789142" y="127765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96564" y="1277655"/>
            <a:ext cx="171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 </a:t>
            </a:r>
            <a:r>
              <a:rPr lang="en-US" dirty="0" smtClean="0"/>
              <a:t>84.2: 150r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96563" y="3634154"/>
            <a:ext cx="171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 </a:t>
            </a:r>
            <a:r>
              <a:rPr lang="en-US" dirty="0" smtClean="0"/>
              <a:t>85: A75r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70" y="700697"/>
            <a:ext cx="5816762" cy="5553975"/>
          </a:xfrm>
        </p:spPr>
      </p:pic>
      <p:sp>
        <p:nvSpPr>
          <p:cNvPr id="5" name="TextBox 4"/>
          <p:cNvSpPr txBox="1"/>
          <p:nvPr/>
        </p:nvSpPr>
        <p:spPr>
          <a:xfrm>
            <a:off x="4151480" y="1333059"/>
            <a:ext cx="231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Notebook M 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/>
        </p:nvSpPr>
        <p:spPr>
          <a:xfrm>
            <a:off x="2885777" y="2366368"/>
            <a:ext cx="6411516" cy="2125265"/>
          </a:xfrm>
          <a:prstGeom prst="rect">
            <a:avLst/>
          </a:prstGeom>
          <a:noFill/>
          <a:ln>
            <a:noFill/>
          </a:ln>
        </p:spPr>
        <p:txBody>
          <a:bodyPr lIns="35719" tIns="35719" rIns="35719" bIns="35719" anchor="ctr" anchorCtr="0">
            <a:noAutofit/>
          </a:bodyPr>
          <a:lstStyle/>
          <a:p>
            <a:pPr algn="ctr">
              <a:buClr>
                <a:srgbClr val="474747"/>
              </a:buClr>
              <a:buSzPct val="25000"/>
            </a:pPr>
            <a:r>
              <a:rPr lang="en-US" sz="6750" b="1">
                <a:solidFill>
                  <a:srgbClr val="474747"/>
                </a:solidFill>
                <a:latin typeface="Bodoni"/>
                <a:ea typeface="Bodoni"/>
                <a:cs typeface="Bodoni"/>
                <a:sym typeface="Bodoni"/>
              </a:rPr>
              <a:t>A </a:t>
            </a:r>
            <a:r>
              <a:rPr lang="en-US" sz="1200" b="1">
                <a:solidFill>
                  <a:srgbClr val="474747"/>
                </a:solidFill>
                <a:ea typeface="Bodoni"/>
                <a:cs typeface="Bodoni"/>
                <a:sym typeface="Bodoni"/>
              </a:rPr>
              <a:t>MASSIVE</a:t>
            </a:r>
            <a:r>
              <a:rPr lang="en-US" sz="6750" b="1">
                <a:solidFill>
                  <a:srgbClr val="474747"/>
                </a:solidFill>
                <a:latin typeface="Bodoni"/>
                <a:ea typeface="Bodoni"/>
                <a:cs typeface="Bodoni"/>
                <a:sym typeface="Bodoni"/>
              </a:rPr>
              <a:t> JIGSAW</a:t>
            </a:r>
          </a:p>
        </p:txBody>
      </p:sp>
      <p:pic>
        <p:nvPicPr>
          <p:cNvPr id="82" name="Shape 82"/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9971" y="4425310"/>
            <a:ext cx="3292896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4156" y="2607469"/>
            <a:ext cx="4061891" cy="15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5">
            <a:alphaModFix/>
          </a:blip>
          <a:srcRect l="1762" t="19321" r="-1762" b="9183"/>
          <a:stretch/>
        </p:blipFill>
        <p:spPr>
          <a:xfrm>
            <a:off x="7015739" y="4295596"/>
            <a:ext cx="2606352" cy="177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1344" y="3105436"/>
            <a:ext cx="3189014" cy="122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7068" y="1722443"/>
            <a:ext cx="3481461" cy="174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5101" y="645738"/>
            <a:ext cx="316026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7">
            <a:alphaModFix/>
          </a:blip>
          <a:srcRect l="6696"/>
          <a:stretch/>
        </p:blipFill>
        <p:spPr>
          <a:xfrm>
            <a:off x="983798" y="2123704"/>
            <a:ext cx="3201493" cy="219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8">
            <a:alphaModFix/>
          </a:blip>
          <a:srcRect t="2990"/>
          <a:stretch/>
        </p:blipFill>
        <p:spPr>
          <a:xfrm>
            <a:off x="7048081" y="645738"/>
            <a:ext cx="2536031" cy="20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9775" t="4609" b="8708"/>
          <a:stretch/>
        </p:blipFill>
        <p:spPr>
          <a:xfrm>
            <a:off x="2711963" y="645738"/>
            <a:ext cx="2173075" cy="374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Content Placeholder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/>
          <a:stretch/>
        </p:blipFill>
        <p:spPr>
          <a:xfrm>
            <a:off x="7662525" y="2671400"/>
            <a:ext cx="2862018" cy="1645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92506" y="2536963"/>
            <a:ext cx="1239847" cy="5536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83798" y="4304109"/>
            <a:ext cx="2356481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13170" y="2671400"/>
            <a:ext cx="749355" cy="43403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12871" y="4345679"/>
            <a:ext cx="53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90358" y="3985323"/>
            <a:ext cx="769260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9" name="Shape 88"/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049"/>
          <a:stretch/>
        </p:blipFill>
        <p:spPr>
          <a:xfrm>
            <a:off x="983798" y="4474408"/>
            <a:ext cx="3095521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340279" y="4304109"/>
            <a:ext cx="2573177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13455" y="4295596"/>
            <a:ext cx="1097280" cy="18288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0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07" y="94462"/>
            <a:ext cx="6976489" cy="6528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b="22061"/>
          <a:stretch/>
        </p:blipFill>
        <p:spPr>
          <a:xfrm>
            <a:off x="3809531" y="502894"/>
            <a:ext cx="6533831" cy="24611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5039" y="261257"/>
            <a:ext cx="5473889" cy="751554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+mn-lt"/>
              </a:rPr>
              <a:t>     </a:t>
            </a:r>
            <a:r>
              <a:rPr lang="en-US" sz="2200" b="1" dirty="0" smtClean="0">
                <a:solidFill>
                  <a:schemeClr val="bg2"/>
                </a:solidFill>
                <a:latin typeface="+mn-lt"/>
              </a:rPr>
              <a:t>Two matching pieces found in 1970s by eye 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1839" y="982268"/>
            <a:ext cx="226128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2"/>
                </a:solidFill>
              </a:rPr>
              <a:t>Loose note DAR </a:t>
            </a:r>
            <a:r>
              <a:rPr lang="en-US" dirty="0" smtClean="0">
                <a:solidFill>
                  <a:schemeClr val="bg2"/>
                </a:solidFill>
              </a:rPr>
              <a:t>53.1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71780" y="4898407"/>
            <a:ext cx="181644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Metaphysical Notebook M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4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52" y="737457"/>
            <a:ext cx="7161276" cy="45979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0251" y="1351184"/>
            <a:ext cx="9144000" cy="76799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2300" dirty="0" smtClean="0"/>
              <a:t>	</a:t>
            </a:r>
            <a:r>
              <a:rPr lang="en-US" sz="1800" b="1" dirty="0" smtClean="0">
                <a:solidFill>
                  <a:schemeClr val="bg2"/>
                </a:solidFill>
              </a:rPr>
              <a:t>saw-tooth edge</a:t>
            </a:r>
            <a:r>
              <a:rPr lang="en-US" sz="2300" b="1" dirty="0" smtClean="0"/>
              <a:t>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3928" y="4408714"/>
            <a:ext cx="161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DAR 205.1: </a:t>
            </a:r>
            <a:r>
              <a:rPr lang="en-US" dirty="0" smtClean="0">
                <a:solidFill>
                  <a:schemeClr val="bg2"/>
                </a:solidFill>
              </a:rPr>
              <a:t>45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0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6" y="1293487"/>
            <a:ext cx="7685429" cy="3842715"/>
          </a:xfrm>
        </p:spPr>
      </p:pic>
      <p:sp>
        <p:nvSpPr>
          <p:cNvPr id="7" name="TextBox 6"/>
          <p:cNvSpPr txBox="1"/>
          <p:nvPr/>
        </p:nvSpPr>
        <p:spPr>
          <a:xfrm>
            <a:off x="3830595" y="1507524"/>
            <a:ext cx="189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saw-tooth edge</a:t>
            </a:r>
            <a:r>
              <a:rPr lang="en-US" b="1" dirty="0" smtClean="0"/>
              <a:t>ge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40659" y="4460789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DAR 45: 43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45" y="2211859"/>
            <a:ext cx="9103767" cy="3499157"/>
          </a:xfrm>
        </p:spPr>
      </p:pic>
      <p:sp>
        <p:nvSpPr>
          <p:cNvPr id="5" name="TextBox 4"/>
          <p:cNvSpPr txBox="1"/>
          <p:nvPr/>
        </p:nvSpPr>
        <p:spPr>
          <a:xfrm>
            <a:off x="3015049" y="2470469"/>
            <a:ext cx="227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curved cut edge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5049" y="4856206"/>
            <a:ext cx="270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DAR 205.1: 39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90" y="424569"/>
            <a:ext cx="7278130" cy="6101353"/>
          </a:xfrm>
        </p:spPr>
      </p:pic>
      <p:sp>
        <p:nvSpPr>
          <p:cNvPr id="7" name="TextBox 6"/>
          <p:cNvSpPr txBox="1"/>
          <p:nvPr/>
        </p:nvSpPr>
        <p:spPr>
          <a:xfrm>
            <a:off x="3352787" y="547017"/>
            <a:ext cx="227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f</a:t>
            </a:r>
            <a:r>
              <a:rPr lang="en-US" b="1" dirty="0" smtClean="0">
                <a:solidFill>
                  <a:schemeClr val="bg2"/>
                </a:solidFill>
              </a:rPr>
              <a:t>uzzy edge</a:t>
            </a:r>
          </a:p>
          <a:p>
            <a:r>
              <a:rPr lang="en-US" b="1" dirty="0" smtClean="0">
                <a:solidFill>
                  <a:schemeClr val="bg2"/>
                </a:solidFill>
              </a:rPr>
              <a:t>tear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787" y="4843849"/>
            <a:ext cx="193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DAR 45: 158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8122" y="5684885"/>
            <a:ext cx="204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DAR 45: 158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</TotalTime>
  <Words>345</Words>
  <Application>Microsoft Macintosh PowerPoint</Application>
  <PresentationFormat>Widescreen</PresentationFormat>
  <Paragraphs>55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Angsana New</vt:lpstr>
      <vt:lpstr>Bodoni</vt:lpstr>
      <vt:lpstr>Calibri</vt:lpstr>
      <vt:lpstr>Calibri Light</vt:lpstr>
      <vt:lpstr>Arial</vt:lpstr>
      <vt:lpstr>Office Theme</vt:lpstr>
      <vt:lpstr>PowerPoint Presentation</vt:lpstr>
      <vt:lpstr>Darwin’s Study</vt:lpstr>
      <vt:lpstr>PowerPoint Presentation</vt:lpstr>
      <vt:lpstr>PowerPoint Presentation</vt:lpstr>
      <vt:lpstr>     Two matching pieces found in 1970s by eye  </vt:lpstr>
      <vt:lpstr>PowerPoint Presentation</vt:lpstr>
      <vt:lpstr>     </vt:lpstr>
      <vt:lpstr>PowerPoint Presentation</vt:lpstr>
      <vt:lpstr>PowerPoint Presentation</vt:lpstr>
      <vt:lpstr>PowerPoint Presentation</vt:lpstr>
      <vt:lpstr>very fuzzy edge</vt:lpstr>
      <vt:lpstr>PowerPoint Presentation</vt:lpstr>
      <vt:lpstr>PowerPoint Presentation</vt:lpstr>
      <vt:lpstr>PowerPoint Presentation</vt:lpstr>
      <vt:lpstr>PowerPoint Presentation</vt:lpstr>
      <vt:lpstr>K-Means Clustering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Kohn</dc:creator>
  <cp:lastModifiedBy>Microsoft Office User</cp:lastModifiedBy>
  <cp:revision>128</cp:revision>
  <dcterms:created xsi:type="dcterms:W3CDTF">2016-10-18T12:14:30Z</dcterms:created>
  <dcterms:modified xsi:type="dcterms:W3CDTF">2017-03-24T18:15:25Z</dcterms:modified>
</cp:coreProperties>
</file>