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6" r:id="rId1"/>
  </p:sldMasterIdLst>
  <p:notesMasterIdLst>
    <p:notesMasterId r:id="rId18"/>
  </p:notesMasterIdLst>
  <p:sldIdLst>
    <p:sldId id="282" r:id="rId2"/>
    <p:sldId id="283" r:id="rId3"/>
    <p:sldId id="257" r:id="rId4"/>
    <p:sldId id="274" r:id="rId5"/>
    <p:sldId id="278" r:id="rId6"/>
    <p:sldId id="275" r:id="rId7"/>
    <p:sldId id="276" r:id="rId8"/>
    <p:sldId id="277" r:id="rId9"/>
    <p:sldId id="279" r:id="rId10"/>
    <p:sldId id="265" r:id="rId11"/>
    <p:sldId id="266" r:id="rId12"/>
    <p:sldId id="268" r:id="rId13"/>
    <p:sldId id="280" r:id="rId14"/>
    <p:sldId id="281" r:id="rId15"/>
    <p:sldId id="271" r:id="rId16"/>
    <p:sldId id="273"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110" autoAdjust="0"/>
  </p:normalViewPr>
  <p:slideViewPr>
    <p:cSldViewPr snapToGrid="0" snapToObjects="1">
      <p:cViewPr varScale="1">
        <p:scale>
          <a:sx n="46" d="100"/>
          <a:sy n="46" d="100"/>
        </p:scale>
        <p:origin x="34" y="62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271681416"/>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a:t>
            </a:r>
          </a:p>
        </p:txBody>
      </p:sp>
      <p:sp>
        <p:nvSpPr>
          <p:cNvPr id="5" name="Header Placeholder 4"/>
          <p:cNvSpPr>
            <a:spLocks noGrp="1"/>
          </p:cNvSpPr>
          <p:nvPr>
            <p:ph type="hdr" sz="quarter" idx="11"/>
          </p:nvPr>
        </p:nvSpPr>
        <p:spPr/>
        <p:txBody>
          <a:bodyPr/>
          <a:lstStyle/>
          <a:p>
            <a:r>
              <a:rPr lang="en-US"/>
              <a:t>NGSS Tool and Process 1</a:t>
            </a:r>
          </a:p>
        </p:txBody>
      </p:sp>
      <p:sp>
        <p:nvSpPr>
          <p:cNvPr id="6" name="Footer Placeholder 5"/>
          <p:cNvSpPr>
            <a:spLocks noGrp="1"/>
          </p:cNvSpPr>
          <p:nvPr>
            <p:ph type="ftr" sz="quarter" idx="12"/>
          </p:nvPr>
        </p:nvSpPr>
        <p:spPr/>
        <p:txBody>
          <a:bodyPr/>
          <a:lstStyle/>
          <a:p>
            <a:r>
              <a:rPr lang="en-US"/>
              <a:t>.</a:t>
            </a:r>
          </a:p>
        </p:txBody>
      </p:sp>
    </p:spTree>
    <p:extLst>
      <p:ext uri="{BB962C8B-B14F-4D97-AF65-F5344CB8AC3E}">
        <p14:creationId xmlns:p14="http://schemas.microsoft.com/office/powerpoint/2010/main" val="423489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lang="e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9" name="Shape 18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5" name="Shape 1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8" name="Shape 20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https://</a:t>
            </a:r>
            <a:r>
              <a:rPr lang="en-US" dirty="0" err="1"/>
              <a:t>www.jigsaw.org</a:t>
            </a:r>
            <a:r>
              <a:rPr lang="en-US" dirty="0"/>
              <a:t>/history/</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0" name="Shape 22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97365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8" name="Shape 22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02138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5" name="Shape 2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244B0E2-9EF5-AE43-85FE-C4E25231F0BE}"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16536558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44B0E2-9EF5-AE43-85FE-C4E25231F0BE}"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9893106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44B0E2-9EF5-AE43-85FE-C4E25231F0BE}"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24214411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6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1"/>
            <a:ext cx="548700" cy="5248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3/28/2018</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extLst>
      <p:ext uri="{BB962C8B-B14F-4D97-AF65-F5344CB8AC3E}">
        <p14:creationId xmlns:p14="http://schemas.microsoft.com/office/powerpoint/2010/main" val="11907005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2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3/28/2018</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extLst>
      <p:ext uri="{BB962C8B-B14F-4D97-AF65-F5344CB8AC3E}">
        <p14:creationId xmlns:p14="http://schemas.microsoft.com/office/powerpoint/2010/main" val="11907005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3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3/28/2018</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extLst>
      <p:ext uri="{BB962C8B-B14F-4D97-AF65-F5344CB8AC3E}">
        <p14:creationId xmlns:p14="http://schemas.microsoft.com/office/powerpoint/2010/main" val="11907005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4_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5" y="1"/>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4"/>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a:t>Click to edit master title style</a:t>
            </a:r>
          </a:p>
        </p:txBody>
      </p:sp>
      <p:sp>
        <p:nvSpPr>
          <p:cNvPr id="4" name="Date Placeholder 3"/>
          <p:cNvSpPr>
            <a:spLocks noGrp="1"/>
          </p:cNvSpPr>
          <p:nvPr>
            <p:ph type="dt" sz="half" idx="10"/>
          </p:nvPr>
        </p:nvSpPr>
        <p:spPr>
          <a:xfrm>
            <a:off x="762000" y="6356351"/>
            <a:ext cx="2133600" cy="365125"/>
          </a:xfrm>
          <a:prstGeom prst="rect">
            <a:avLst/>
          </a:prstGeom>
        </p:spPr>
        <p:txBody>
          <a:bodyPr/>
          <a:lstStyle/>
          <a:p>
            <a:fld id="{757B281C-5159-4971-8228-52B9A72E9ED2}" type="datetimeFigureOut">
              <a:rPr lang="en-US" smtClean="0"/>
              <a:pPr/>
              <a:t>3/28/2018</a:t>
            </a:fld>
            <a:endParaRPr lang="en-US" dirty="0"/>
          </a:p>
        </p:txBody>
      </p:sp>
      <p:sp>
        <p:nvSpPr>
          <p:cNvPr id="5" name="Footer Placeholder 4"/>
          <p:cNvSpPr>
            <a:spLocks noGrp="1"/>
          </p:cNvSpPr>
          <p:nvPr>
            <p:ph type="ftr" sz="quarter" idx="11"/>
          </p:nvPr>
        </p:nvSpPr>
        <p:spPr>
          <a:xfrm>
            <a:off x="3352800" y="6356351"/>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a:t>Company Logo</a:t>
            </a:r>
          </a:p>
        </p:txBody>
      </p:sp>
    </p:spTree>
    <p:extLst>
      <p:ext uri="{BB962C8B-B14F-4D97-AF65-F5344CB8AC3E}">
        <p14:creationId xmlns:p14="http://schemas.microsoft.com/office/powerpoint/2010/main" val="119070055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44B0E2-9EF5-AE43-85FE-C4E25231F0BE}"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72790008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44B0E2-9EF5-AE43-85FE-C4E25231F0BE}" type="datetimeFigureOut">
              <a:rPr lang="en-US" smtClean="0"/>
              <a:t>3/28/2018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527608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244B0E2-9EF5-AE43-85FE-C4E25231F0BE}"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69959824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244B0E2-9EF5-AE43-85FE-C4E25231F0BE}" type="datetimeFigureOut">
              <a:rPr lang="en-US" smtClean="0"/>
              <a:t>3/28/2018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2054833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44B0E2-9EF5-AE43-85FE-C4E25231F0BE}" type="datetimeFigureOut">
              <a:rPr lang="en-US" smtClean="0"/>
              <a:t>3/28/2018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306436942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4B0E2-9EF5-AE43-85FE-C4E25231F0BE}" type="datetimeFigureOut">
              <a:rPr lang="en-US" smtClean="0"/>
              <a:t>3/28/2018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lvl="0">
              <a:spcBef>
                <a:spcPts val="0"/>
              </a:spcBef>
              <a:buNone/>
            </a:pPr>
            <a:fld id="{00000000-1234-1234-1234-123412341234}" type="slidenum">
              <a:rPr lang="en" smtClean="0"/>
              <a:t>‹#›</a:t>
            </a:fld>
            <a:endParaRPr lang="en"/>
          </a:p>
        </p:txBody>
      </p:sp>
    </p:spTree>
    <p:extLst>
      <p:ext uri="{BB962C8B-B14F-4D97-AF65-F5344CB8AC3E}">
        <p14:creationId xmlns:p14="http://schemas.microsoft.com/office/powerpoint/2010/main" val="1906752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44B0E2-9EF5-AE43-85FE-C4E25231F0BE}"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79534382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244B0E2-9EF5-AE43-85FE-C4E25231F0BE}" type="datetimeFigureOut">
              <a:rPr lang="en-US" smtClean="0"/>
              <a:t>3/28/2018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219817295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4B0E2-9EF5-AE43-85FE-C4E25231F0BE}" type="datetimeFigureOut">
              <a:rPr lang="en-US" smtClean="0"/>
              <a:t>3/28/2018</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lgn="r">
              <a:spcBef>
                <a:spcPts val="0"/>
              </a:spcBef>
              <a:buNone/>
            </a:pPr>
            <a:fld id="{00000000-1234-1234-1234-123412341234}" type="slidenum">
              <a:rPr lang="en" sz="1000" smtClean="0">
                <a:solidFill>
                  <a:schemeClr val="dk2"/>
                </a:solidFill>
              </a:rPr>
              <a:t>‹#›</a:t>
            </a:fld>
            <a:endParaRPr lang="en" sz="1000">
              <a:solidFill>
                <a:schemeClr val="dk2"/>
              </a:solidFill>
            </a:endParaRPr>
          </a:p>
        </p:txBody>
      </p:sp>
    </p:spTree>
    <p:extLst>
      <p:ext uri="{BB962C8B-B14F-4D97-AF65-F5344CB8AC3E}">
        <p14:creationId xmlns:p14="http://schemas.microsoft.com/office/powerpoint/2010/main" val="195421473"/>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 id="2147483691" r:id="rId15"/>
    <p:sldLayoutId id="2147483692" r:id="rId16"/>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8.jp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5.pn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914402"/>
            <a:ext cx="7772400" cy="1470025"/>
          </a:xfrm>
        </p:spPr>
        <p:txBody>
          <a:bodyPr>
            <a:normAutofit fontScale="90000"/>
          </a:bodyPr>
          <a:lstStyle/>
          <a:p>
            <a:r>
              <a:rPr lang="en-US" sz="4800" b="1" dirty="0">
                <a:solidFill>
                  <a:schemeClr val="tx2"/>
                </a:solidFill>
              </a:rPr>
              <a:t>Advancing Tools and Processes for Next Generation Science</a:t>
            </a:r>
            <a:br>
              <a:rPr lang="en-US" sz="4800" b="1" dirty="0">
                <a:solidFill>
                  <a:schemeClr val="tx2"/>
                </a:solidFill>
              </a:rPr>
            </a:br>
            <a:r>
              <a:rPr lang="en-US" sz="4800" b="1" dirty="0"/>
              <a:t>Planning for Instruction</a:t>
            </a:r>
            <a:endParaRPr lang="en-US" sz="4800" b="1" dirty="0">
              <a:solidFill>
                <a:schemeClr val="tx2"/>
              </a:solidFill>
            </a:endParaRPr>
          </a:p>
        </p:txBody>
      </p:sp>
      <p:sp>
        <p:nvSpPr>
          <p:cNvPr id="4" name="Text Placeholder 3"/>
          <p:cNvSpPr>
            <a:spLocks noGrp="1"/>
          </p:cNvSpPr>
          <p:nvPr>
            <p:ph type="subTitle" idx="1"/>
          </p:nvPr>
        </p:nvSpPr>
        <p:spPr>
          <a:xfrm>
            <a:off x="273050" y="2362200"/>
            <a:ext cx="8597900" cy="2895600"/>
          </a:xfrm>
        </p:spPr>
        <p:txBody>
          <a:bodyPr>
            <a:normAutofit/>
          </a:bodyPr>
          <a:lstStyle/>
          <a:p>
            <a:pPr marL="1257155" indent="-1257155" algn="l">
              <a:spcBef>
                <a:spcPts val="0"/>
              </a:spcBef>
            </a:pPr>
            <a:endParaRPr lang="en-US" dirty="0">
              <a:solidFill>
                <a:schemeClr val="tx1"/>
              </a:solidFill>
            </a:endParaRPr>
          </a:p>
          <a:p>
            <a:pPr marL="1257155" indent="-1257155">
              <a:spcBef>
                <a:spcPts val="0"/>
              </a:spcBef>
            </a:pPr>
            <a:endParaRPr lang="en-US" dirty="0">
              <a:solidFill>
                <a:schemeClr val="tx1"/>
              </a:solidFill>
            </a:endParaRPr>
          </a:p>
          <a:p>
            <a:pPr>
              <a:spcBef>
                <a:spcPts val="0"/>
              </a:spcBef>
            </a:pPr>
            <a:r>
              <a:rPr lang="en" dirty="0">
                <a:solidFill>
                  <a:schemeClr val="tx1"/>
                </a:solidFill>
              </a:rPr>
              <a:t>Introduction to </a:t>
            </a:r>
            <a:r>
              <a:rPr lang="en-US" dirty="0">
                <a:solidFill>
                  <a:schemeClr val="tx1"/>
                </a:solidFill>
              </a:rPr>
              <a:t>the </a:t>
            </a:r>
            <a:r>
              <a:rPr lang="en" dirty="0">
                <a:solidFill>
                  <a:schemeClr val="tx1"/>
                </a:solidFill>
              </a:rPr>
              <a:t>Five Tools and Processes</a:t>
            </a:r>
            <a:r>
              <a:rPr lang="en-US" dirty="0">
                <a:solidFill>
                  <a:schemeClr val="tx1"/>
                </a:solidFill>
              </a:rPr>
              <a:t> for Translating the NGSS into Instruction and Classroom Assessment </a:t>
            </a:r>
          </a:p>
          <a:p>
            <a:pPr algn="l"/>
            <a:endParaRPr lang="en-US" sz="7300" dirty="0">
              <a:solidFill>
                <a:schemeClr val="tx1"/>
              </a:solidFill>
            </a:endParaRPr>
          </a:p>
        </p:txBody>
      </p:sp>
      <p:sp>
        <p:nvSpPr>
          <p:cNvPr id="2" name="Slide Number Placeholder 1"/>
          <p:cNvSpPr>
            <a:spLocks noGrp="1"/>
          </p:cNvSpPr>
          <p:nvPr>
            <p:ph type="sldNum" sz="quarter" idx="12"/>
          </p:nvPr>
        </p:nvSpPr>
        <p:spPr/>
        <p:txBody>
          <a:bodyPr/>
          <a:lstStyle/>
          <a:p>
            <a:fld id="{E5FD466C-A846-4137-A191-031693B0489B}" type="slidenum">
              <a:rPr lang="en-US" smtClean="0"/>
              <a:pPr/>
              <a:t>1</a:t>
            </a:fld>
            <a:endParaRPr lang="en-US" dirty="0"/>
          </a:p>
        </p:txBody>
      </p:sp>
    </p:spTree>
    <p:extLst>
      <p:ext uri="{BB962C8B-B14F-4D97-AF65-F5344CB8AC3E}">
        <p14:creationId xmlns:p14="http://schemas.microsoft.com/office/powerpoint/2010/main" val="392947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190"/>
        <p:cNvGrpSpPr/>
        <p:nvPr/>
      </p:nvGrpSpPr>
      <p:grpSpPr>
        <a:xfrm>
          <a:off x="0" y="0"/>
          <a:ext cx="0" cy="0"/>
          <a:chOff x="0" y="0"/>
          <a:chExt cx="0" cy="0"/>
        </a:xfrm>
      </p:grpSpPr>
      <p:sp>
        <p:nvSpPr>
          <p:cNvPr id="191" name="Shape 191"/>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Goals</a:t>
            </a:r>
          </a:p>
        </p:txBody>
      </p:sp>
      <p:sp>
        <p:nvSpPr>
          <p:cNvPr id="192" name="Shape 192"/>
          <p:cNvSpPr txBox="1">
            <a:spLocks noGrp="1"/>
          </p:cNvSpPr>
          <p:nvPr>
            <p:ph type="body" idx="1"/>
          </p:nvPr>
        </p:nvSpPr>
        <p:spPr>
          <a:prstGeom prst="rect">
            <a:avLst/>
          </a:prstGeom>
        </p:spPr>
        <p:txBody>
          <a:bodyPr lIns="91425" tIns="91425" rIns="91425" bIns="91425" anchor="t" anchorCtr="0">
            <a:noAutofit/>
          </a:bodyPr>
          <a:lstStyle/>
          <a:p>
            <a:pPr marL="457200" indent="-228600"/>
            <a:r>
              <a:rPr lang="en-US" dirty="0"/>
              <a:t>To provide an introduction to the shifts and innovations of the NGSS</a:t>
            </a:r>
          </a:p>
          <a:p>
            <a:pPr marL="457200" indent="-228600"/>
            <a:endParaRPr lang="en" dirty="0"/>
          </a:p>
          <a:p>
            <a:pPr marL="457200" lvl="0" indent="-228600" rtl="0">
              <a:spcBef>
                <a:spcPts val="0"/>
              </a:spcBef>
            </a:pPr>
            <a:r>
              <a:rPr lang="en" dirty="0"/>
              <a:t>To deepen participants understanding of the research and rationale for the development of the </a:t>
            </a:r>
            <a:r>
              <a:rPr lang="en" i="1" dirty="0"/>
              <a:t>Five Tools and Processes</a:t>
            </a:r>
            <a:r>
              <a:rPr lang="en-US" i="1" dirty="0"/>
              <a:t> for Translating the NGSS</a:t>
            </a:r>
          </a:p>
          <a:p>
            <a:pPr marL="457200" lvl="0" indent="-228600">
              <a:spcBef>
                <a:spcPts val="0"/>
              </a:spcBef>
            </a:pPr>
            <a:endParaRPr lang="en" dirty="0"/>
          </a:p>
        </p:txBody>
      </p:sp>
      <p:grpSp>
        <p:nvGrpSpPr>
          <p:cNvPr id="4" name="Group 3">
            <a:extLst>
              <a:ext uri="{FF2B5EF4-FFF2-40B4-BE49-F238E27FC236}">
                <a16:creationId xmlns:a16="http://schemas.microsoft.com/office/drawing/2014/main" id="{4C18C949-E2D7-496D-86D7-3F88D37DE35C}"/>
              </a:ext>
            </a:extLst>
          </p:cNvPr>
          <p:cNvGrpSpPr>
            <a:grpSpLocks noChangeAspect="1"/>
          </p:cNvGrpSpPr>
          <p:nvPr/>
        </p:nvGrpSpPr>
        <p:grpSpPr>
          <a:xfrm>
            <a:off x="49628" y="76201"/>
            <a:ext cx="185701" cy="304799"/>
            <a:chOff x="0" y="0"/>
            <a:chExt cx="1081377" cy="1844703"/>
          </a:xfrm>
        </p:grpSpPr>
        <p:pic>
          <p:nvPicPr>
            <p:cNvPr id="5" name="Picture 4">
              <a:extLst>
                <a:ext uri="{FF2B5EF4-FFF2-40B4-BE49-F238E27FC236}">
                  <a16:creationId xmlns:a16="http://schemas.microsoft.com/office/drawing/2014/main" id="{8A5563E2-EFE7-4F07-BD47-819B9581AE9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628FC983-C544-4C1C-A510-7FD199BE4E78}"/>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196"/>
        <p:cNvGrpSpPr/>
        <p:nvPr/>
      </p:nvGrpSpPr>
      <p:grpSpPr>
        <a:xfrm>
          <a:off x="0" y="0"/>
          <a:ext cx="0" cy="0"/>
          <a:chOff x="0" y="0"/>
          <a:chExt cx="0" cy="0"/>
        </a:xfrm>
      </p:grpSpPr>
      <p:sp>
        <p:nvSpPr>
          <p:cNvPr id="197" name="Shape 197"/>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a:t>Norms</a:t>
            </a:r>
          </a:p>
        </p:txBody>
      </p:sp>
      <p:sp>
        <p:nvSpPr>
          <p:cNvPr id="198" name="Shape 198"/>
          <p:cNvSpPr txBox="1">
            <a:spLocks noGrp="1"/>
          </p:cNvSpPr>
          <p:nvPr>
            <p:ph type="body" idx="1"/>
          </p:nvPr>
        </p:nvSpPr>
        <p:spPr>
          <a:xfrm>
            <a:off x="311700" y="1536633"/>
            <a:ext cx="8013150" cy="4555200"/>
          </a:xfrm>
          <a:prstGeom prst="rect">
            <a:avLst/>
          </a:prstGeom>
        </p:spPr>
        <p:txBody>
          <a:bodyPr lIns="91425" tIns="91425" rIns="91425" bIns="91425" anchor="t" anchorCtr="0">
            <a:noAutofit/>
          </a:bodyPr>
          <a:lstStyle/>
          <a:p>
            <a:pPr lvl="0" rtl="0">
              <a:spcBef>
                <a:spcPts val="0"/>
              </a:spcBef>
              <a:buNone/>
            </a:pPr>
            <a:r>
              <a:rPr lang="en" dirty="0"/>
              <a:t>Given the articulated goals for our work together and needs of the group:</a:t>
            </a:r>
            <a:endParaRPr lang="en-US" dirty="0"/>
          </a:p>
          <a:p>
            <a:pPr lvl="0" rtl="0">
              <a:spcBef>
                <a:spcPts val="0"/>
              </a:spcBef>
              <a:buNone/>
            </a:pPr>
            <a:endParaRPr lang="en" dirty="0"/>
          </a:p>
          <a:p>
            <a:pPr marL="457200" lvl="0" indent="-228600" rtl="0">
              <a:spcBef>
                <a:spcPts val="0"/>
              </a:spcBef>
              <a:buChar char="-"/>
            </a:pPr>
            <a:r>
              <a:rPr lang="en" dirty="0"/>
              <a:t>What behaviors address those goals and needs?</a:t>
            </a:r>
            <a:endParaRPr lang="en-US" dirty="0"/>
          </a:p>
          <a:p>
            <a:pPr marL="457200" lvl="0" indent="-228600" rtl="0">
              <a:spcBef>
                <a:spcPts val="0"/>
              </a:spcBef>
              <a:buChar char="-"/>
            </a:pPr>
            <a:endParaRPr lang="en" dirty="0"/>
          </a:p>
          <a:p>
            <a:pPr marL="457200" lvl="0" indent="-228600">
              <a:spcBef>
                <a:spcPts val="0"/>
              </a:spcBef>
              <a:buChar char="-"/>
            </a:pPr>
            <a:r>
              <a:rPr lang="en" dirty="0"/>
              <a:t>What norms promote these behaviors?</a:t>
            </a:r>
          </a:p>
        </p:txBody>
      </p:sp>
      <p:grpSp>
        <p:nvGrpSpPr>
          <p:cNvPr id="4" name="Group 3">
            <a:extLst>
              <a:ext uri="{FF2B5EF4-FFF2-40B4-BE49-F238E27FC236}">
                <a16:creationId xmlns:a16="http://schemas.microsoft.com/office/drawing/2014/main" id="{49CFB05F-0940-41FD-A342-1A1375EC6C90}"/>
              </a:ext>
            </a:extLst>
          </p:cNvPr>
          <p:cNvGrpSpPr>
            <a:grpSpLocks noChangeAspect="1"/>
          </p:cNvGrpSpPr>
          <p:nvPr/>
        </p:nvGrpSpPr>
        <p:grpSpPr>
          <a:xfrm>
            <a:off x="49628" y="76201"/>
            <a:ext cx="185701" cy="304799"/>
            <a:chOff x="0" y="0"/>
            <a:chExt cx="1081377" cy="1844703"/>
          </a:xfrm>
        </p:grpSpPr>
        <p:pic>
          <p:nvPicPr>
            <p:cNvPr id="5" name="Picture 4">
              <a:extLst>
                <a:ext uri="{FF2B5EF4-FFF2-40B4-BE49-F238E27FC236}">
                  <a16:creationId xmlns:a16="http://schemas.microsoft.com/office/drawing/2014/main" id="{A991FF3A-12DB-42DA-8711-1367775BC9D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6" name="Picture 5">
              <a:extLst>
                <a:ext uri="{FF2B5EF4-FFF2-40B4-BE49-F238E27FC236}">
                  <a16:creationId xmlns:a16="http://schemas.microsoft.com/office/drawing/2014/main" id="{5237A34D-57B5-4365-8346-EA51C3F9562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177799" y="264196"/>
            <a:ext cx="8847667" cy="971933"/>
          </a:xfrm>
          <a:prstGeom prst="rect">
            <a:avLst/>
          </a:prstGeom>
        </p:spPr>
        <p:txBody>
          <a:bodyPr lIns="91425" tIns="91425" rIns="91425" bIns="91425" anchor="t" anchorCtr="0">
            <a:noAutofit/>
          </a:bodyPr>
          <a:lstStyle/>
          <a:p>
            <a:pPr lvl="0">
              <a:spcBef>
                <a:spcPts val="0"/>
              </a:spcBef>
              <a:buNone/>
            </a:pPr>
            <a:r>
              <a:rPr lang="en-US" dirty="0"/>
              <a:t>The vision of the NGSS: 3 Readings</a:t>
            </a:r>
            <a:endParaRPr lang="en" dirty="0"/>
          </a:p>
        </p:txBody>
      </p:sp>
      <p:sp>
        <p:nvSpPr>
          <p:cNvPr id="211" name="Shape 211"/>
          <p:cNvSpPr txBox="1">
            <a:spLocks noGrp="1"/>
          </p:cNvSpPr>
          <p:nvPr>
            <p:ph type="body" idx="1"/>
          </p:nvPr>
        </p:nvSpPr>
        <p:spPr>
          <a:xfrm>
            <a:off x="177799" y="1371597"/>
            <a:ext cx="8847667" cy="3420532"/>
          </a:xfrm>
          <a:prstGeom prst="rect">
            <a:avLst/>
          </a:prstGeom>
        </p:spPr>
        <p:txBody>
          <a:bodyPr lIns="91425" tIns="91425" rIns="91425" bIns="91425" anchor="t" anchorCtr="0">
            <a:noAutofit/>
          </a:bodyPr>
          <a:lstStyle/>
          <a:p>
            <a:r>
              <a:rPr lang="en-US" dirty="0"/>
              <a:t>Part 1: In your reading group, s</a:t>
            </a:r>
            <a:r>
              <a:rPr lang="en" dirty="0"/>
              <a:t>ummarize the key ideas of the passage</a:t>
            </a:r>
          </a:p>
          <a:p>
            <a:r>
              <a:rPr lang="en-US" dirty="0"/>
              <a:t>Part 2: I</a:t>
            </a:r>
            <a:r>
              <a:rPr lang="en" dirty="0"/>
              <a:t>n </a:t>
            </a:r>
            <a:r>
              <a:rPr lang="en-US" dirty="0"/>
              <a:t>your jigsaw group, answer the following question o</a:t>
            </a:r>
            <a:r>
              <a:rPr lang="en" dirty="0"/>
              <a:t>n chart paper</a:t>
            </a:r>
            <a:r>
              <a:rPr lang="en-US" dirty="0"/>
              <a:t>: </a:t>
            </a:r>
            <a:r>
              <a:rPr lang="en" b="1" i="1" dirty="0"/>
              <a:t>How does this help you think about your teaching and learning?</a:t>
            </a:r>
            <a:endParaRPr lang="en-US" b="1" i="1" dirty="0"/>
          </a:p>
          <a:p>
            <a:r>
              <a:rPr lang="en-US" dirty="0"/>
              <a:t>Part 3: G</a:t>
            </a:r>
            <a:r>
              <a:rPr lang="en" dirty="0"/>
              <a:t>allery walk / share-out</a:t>
            </a:r>
          </a:p>
        </p:txBody>
      </p:sp>
      <p:grpSp>
        <p:nvGrpSpPr>
          <p:cNvPr id="212" name="Shape 212"/>
          <p:cNvGrpSpPr/>
          <p:nvPr/>
        </p:nvGrpSpPr>
        <p:grpSpPr>
          <a:xfrm>
            <a:off x="586866" y="4796851"/>
            <a:ext cx="8108400" cy="1788583"/>
            <a:chOff x="311700" y="2224725"/>
            <a:chExt cx="8444400" cy="1803399"/>
          </a:xfrm>
        </p:grpSpPr>
        <p:pic>
          <p:nvPicPr>
            <p:cNvPr id="213" name="Shape 213" descr="Home"/>
            <p:cNvPicPr preferRelativeResize="0"/>
            <p:nvPr/>
          </p:nvPicPr>
          <p:blipFill>
            <a:blip r:embed="rId3">
              <a:alphaModFix/>
            </a:blip>
            <a:stretch>
              <a:fillRect/>
            </a:stretch>
          </p:blipFill>
          <p:spPr>
            <a:xfrm>
              <a:off x="311700" y="2605725"/>
              <a:ext cx="2133600" cy="990600"/>
            </a:xfrm>
            <a:prstGeom prst="rect">
              <a:avLst/>
            </a:prstGeom>
            <a:noFill/>
            <a:ln>
              <a:noFill/>
            </a:ln>
          </p:spPr>
        </p:pic>
        <p:sp>
          <p:nvSpPr>
            <p:cNvPr id="214" name="Shape 214"/>
            <p:cNvSpPr txBox="1"/>
            <p:nvPr/>
          </p:nvSpPr>
          <p:spPr>
            <a:xfrm>
              <a:off x="311700" y="3645625"/>
              <a:ext cx="2657400" cy="382500"/>
            </a:xfrm>
            <a:prstGeom prst="rect">
              <a:avLst/>
            </a:prstGeom>
            <a:noFill/>
            <a:ln>
              <a:noFill/>
            </a:ln>
          </p:spPr>
          <p:txBody>
            <a:bodyPr lIns="91425" tIns="91425" rIns="91425" bIns="91425" anchor="t" anchorCtr="0">
              <a:noAutofit/>
            </a:bodyPr>
            <a:lstStyle/>
            <a:p>
              <a:pPr lvl="0">
                <a:spcBef>
                  <a:spcPts val="0"/>
                </a:spcBef>
                <a:buNone/>
              </a:pPr>
              <a:r>
                <a:rPr lang="en"/>
                <a:t>Appendix A - Conceptual Shifts</a:t>
              </a:r>
            </a:p>
          </p:txBody>
        </p:sp>
        <p:pic>
          <p:nvPicPr>
            <p:cNvPr id="215" name="Shape 215"/>
            <p:cNvPicPr preferRelativeResize="0"/>
            <p:nvPr/>
          </p:nvPicPr>
          <p:blipFill>
            <a:blip r:embed="rId4">
              <a:alphaModFix/>
            </a:blip>
            <a:stretch>
              <a:fillRect/>
            </a:stretch>
          </p:blipFill>
          <p:spPr>
            <a:xfrm>
              <a:off x="3265975" y="2686687"/>
              <a:ext cx="2171700" cy="828675"/>
            </a:xfrm>
            <a:prstGeom prst="rect">
              <a:avLst/>
            </a:prstGeom>
            <a:noFill/>
            <a:ln>
              <a:noFill/>
            </a:ln>
          </p:spPr>
        </p:pic>
        <p:pic>
          <p:nvPicPr>
            <p:cNvPr id="216" name="Shape 216"/>
            <p:cNvPicPr preferRelativeResize="0"/>
            <p:nvPr/>
          </p:nvPicPr>
          <p:blipFill>
            <a:blip r:embed="rId5">
              <a:alphaModFix/>
            </a:blip>
            <a:stretch>
              <a:fillRect/>
            </a:stretch>
          </p:blipFill>
          <p:spPr>
            <a:xfrm>
              <a:off x="6472537" y="2224725"/>
              <a:ext cx="2283561" cy="1422400"/>
            </a:xfrm>
            <a:prstGeom prst="rect">
              <a:avLst/>
            </a:prstGeom>
            <a:noFill/>
            <a:ln>
              <a:noFill/>
            </a:ln>
          </p:spPr>
        </p:pic>
        <p:sp>
          <p:nvSpPr>
            <p:cNvPr id="217" name="Shape 217"/>
            <p:cNvSpPr txBox="1"/>
            <p:nvPr/>
          </p:nvSpPr>
          <p:spPr>
            <a:xfrm>
              <a:off x="6693900" y="3645625"/>
              <a:ext cx="2062200" cy="382500"/>
            </a:xfrm>
            <a:prstGeom prst="rect">
              <a:avLst/>
            </a:prstGeom>
            <a:noFill/>
            <a:ln>
              <a:noFill/>
            </a:ln>
          </p:spPr>
          <p:txBody>
            <a:bodyPr lIns="91425" tIns="91425" rIns="91425" bIns="91425" anchor="t" anchorCtr="0">
              <a:noAutofit/>
            </a:bodyPr>
            <a:lstStyle/>
            <a:p>
              <a:pPr lvl="0" rtl="0">
                <a:spcBef>
                  <a:spcPts val="0"/>
                </a:spcBef>
                <a:buNone/>
              </a:pPr>
              <a:r>
                <a:rPr lang="en"/>
                <a:t>Synthesis of Research</a:t>
              </a:r>
            </a:p>
          </p:txBody>
        </p:sp>
      </p:grpSp>
      <p:grpSp>
        <p:nvGrpSpPr>
          <p:cNvPr id="10" name="Group 9">
            <a:extLst>
              <a:ext uri="{FF2B5EF4-FFF2-40B4-BE49-F238E27FC236}">
                <a16:creationId xmlns:a16="http://schemas.microsoft.com/office/drawing/2014/main" id="{891BDE4A-65D7-4BE9-83DE-9DA7B6FFF7F3}"/>
              </a:ext>
            </a:extLst>
          </p:cNvPr>
          <p:cNvGrpSpPr>
            <a:grpSpLocks noChangeAspect="1"/>
          </p:cNvGrpSpPr>
          <p:nvPr/>
        </p:nvGrpSpPr>
        <p:grpSpPr>
          <a:xfrm>
            <a:off x="49628" y="76201"/>
            <a:ext cx="185701" cy="304799"/>
            <a:chOff x="0" y="0"/>
            <a:chExt cx="1081377" cy="1844703"/>
          </a:xfrm>
        </p:grpSpPr>
        <p:pic>
          <p:nvPicPr>
            <p:cNvPr id="11" name="Picture 10">
              <a:extLst>
                <a:ext uri="{FF2B5EF4-FFF2-40B4-BE49-F238E27FC236}">
                  <a16:creationId xmlns:a16="http://schemas.microsoft.com/office/drawing/2014/main" id="{BA66DD7A-2986-413E-A109-6ECD74C87A8A}"/>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DA358DE8-822C-479B-A05E-39BD5C7CC16E}"/>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dirty="0"/>
              <a:t>Innovations of NGSS</a:t>
            </a:r>
          </a:p>
        </p:txBody>
      </p:sp>
      <p:sp>
        <p:nvSpPr>
          <p:cNvPr id="223" name="Shape 223"/>
          <p:cNvSpPr txBox="1">
            <a:spLocks noGrp="1"/>
          </p:cNvSpPr>
          <p:nvPr>
            <p:ph type="body" idx="1"/>
          </p:nvPr>
        </p:nvSpPr>
        <p:spPr>
          <a:xfrm>
            <a:off x="311700" y="5638799"/>
            <a:ext cx="8520600" cy="453033"/>
          </a:xfrm>
          <a:prstGeom prst="rect">
            <a:avLst/>
          </a:prstGeom>
        </p:spPr>
        <p:txBody>
          <a:bodyPr lIns="91425" tIns="91425" rIns="91425" bIns="91425" anchor="t" anchorCtr="0">
            <a:noAutofit/>
          </a:bodyPr>
          <a:lstStyle/>
          <a:p>
            <a:pPr lvl="0">
              <a:buNone/>
            </a:pPr>
            <a:r>
              <a:rPr lang="en-US" dirty="0"/>
              <a:t>https://</a:t>
            </a:r>
            <a:r>
              <a:rPr lang="en-US" dirty="0" err="1"/>
              <a:t>www.youtube.com</a:t>
            </a:r>
            <a:r>
              <a:rPr lang="en-US" dirty="0"/>
              <a:t>/</a:t>
            </a:r>
            <a:r>
              <a:rPr lang="en-US" dirty="0" err="1"/>
              <a:t>watch?v</a:t>
            </a:r>
            <a:r>
              <a:rPr lang="en-US" dirty="0"/>
              <a:t>=JZZFJS3yUwo</a:t>
            </a:r>
            <a:endParaRPr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586" y="1447800"/>
            <a:ext cx="8124825" cy="4181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26CC752F-F2AD-4E10-9855-7CC5798C1BB4}"/>
              </a:ext>
            </a:extLst>
          </p:cNvPr>
          <p:cNvGrpSpPr>
            <a:grpSpLocks noChangeAspect="1"/>
          </p:cNvGrpSpPr>
          <p:nvPr/>
        </p:nvGrpSpPr>
        <p:grpSpPr>
          <a:xfrm>
            <a:off x="49628" y="76201"/>
            <a:ext cx="185701" cy="304799"/>
            <a:chOff x="0" y="0"/>
            <a:chExt cx="1081377" cy="1844703"/>
          </a:xfrm>
        </p:grpSpPr>
        <p:pic>
          <p:nvPicPr>
            <p:cNvPr id="6" name="Picture 5">
              <a:extLst>
                <a:ext uri="{FF2B5EF4-FFF2-40B4-BE49-F238E27FC236}">
                  <a16:creationId xmlns:a16="http://schemas.microsoft.com/office/drawing/2014/main" id="{19DA16FE-50FB-47AC-8E74-3222319D2E5D}"/>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7" name="Picture 6">
              <a:extLst>
                <a:ext uri="{FF2B5EF4-FFF2-40B4-BE49-F238E27FC236}">
                  <a16:creationId xmlns:a16="http://schemas.microsoft.com/office/drawing/2014/main" id="{39C5D33A-0F9E-4CD6-AA3B-D4B08F13CB25}"/>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909651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 sz="3600" dirty="0"/>
              <a:t>How do we build the necessary teacher knowledge to translate the NGSS?</a:t>
            </a:r>
          </a:p>
        </p:txBody>
      </p:sp>
      <p:sp>
        <p:nvSpPr>
          <p:cNvPr id="4" name="Content Placeholder 3"/>
          <p:cNvSpPr>
            <a:spLocks noGrp="1"/>
          </p:cNvSpPr>
          <p:nvPr>
            <p:ph idx="1"/>
          </p:nvPr>
        </p:nvSpPr>
        <p:spPr>
          <a:xfrm>
            <a:off x="152399" y="5791200"/>
            <a:ext cx="8873067" cy="521231"/>
          </a:xfrm>
        </p:spPr>
        <p:txBody>
          <a:bodyPr>
            <a:normAutofit fontScale="92500" lnSpcReduction="10000"/>
          </a:bodyPr>
          <a:lstStyle/>
          <a:p>
            <a:pPr marL="0" indent="0" algn="ctr">
              <a:buNone/>
            </a:pPr>
            <a:r>
              <a:rPr lang="en-US" dirty="0"/>
              <a:t>https://</a:t>
            </a:r>
            <a:r>
              <a:rPr lang="en-US" dirty="0" err="1"/>
              <a:t>www.youtube.com</a:t>
            </a:r>
            <a:r>
              <a:rPr lang="en-US" dirty="0"/>
              <a:t>/</a:t>
            </a:r>
            <a:r>
              <a:rPr lang="en-US" dirty="0" err="1"/>
              <a:t>watch?v</a:t>
            </a:r>
            <a:r>
              <a:rPr lang="en-US" dirty="0"/>
              <a:t>=EU1RfziAG1o</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060" y="1600200"/>
            <a:ext cx="8143875" cy="415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5" name="Group 4">
            <a:extLst>
              <a:ext uri="{FF2B5EF4-FFF2-40B4-BE49-F238E27FC236}">
                <a16:creationId xmlns:a16="http://schemas.microsoft.com/office/drawing/2014/main" id="{EF947F1F-824A-4F19-904F-45EB44E7CF31}"/>
              </a:ext>
            </a:extLst>
          </p:cNvPr>
          <p:cNvGrpSpPr>
            <a:grpSpLocks noChangeAspect="1"/>
          </p:cNvGrpSpPr>
          <p:nvPr/>
        </p:nvGrpSpPr>
        <p:grpSpPr>
          <a:xfrm>
            <a:off x="49628" y="76201"/>
            <a:ext cx="185701" cy="304799"/>
            <a:chOff x="0" y="0"/>
            <a:chExt cx="1081377" cy="1844703"/>
          </a:xfrm>
        </p:grpSpPr>
        <p:pic>
          <p:nvPicPr>
            <p:cNvPr id="6" name="Picture 5">
              <a:extLst>
                <a:ext uri="{FF2B5EF4-FFF2-40B4-BE49-F238E27FC236}">
                  <a16:creationId xmlns:a16="http://schemas.microsoft.com/office/drawing/2014/main" id="{B2844F68-8278-4E5F-B3B4-E134EFD164A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7" name="Picture 6">
              <a:extLst>
                <a:ext uri="{FF2B5EF4-FFF2-40B4-BE49-F238E27FC236}">
                  <a16:creationId xmlns:a16="http://schemas.microsoft.com/office/drawing/2014/main" id="{3279433E-D078-4C8C-A8F2-EABFAD46DF5C}"/>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833717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prstGeom prst="rect">
            <a:avLst/>
          </a:prstGeom>
        </p:spPr>
        <p:txBody>
          <a:bodyPr lIns="91425" tIns="91425" rIns="91425" bIns="91425" anchor="t" anchorCtr="0">
            <a:noAutofit/>
          </a:bodyPr>
          <a:lstStyle/>
          <a:p>
            <a:pPr lvl="0">
              <a:spcBef>
                <a:spcPts val="0"/>
              </a:spcBef>
              <a:buNone/>
            </a:pPr>
            <a:r>
              <a:rPr lang="en-US" dirty="0"/>
              <a:t>NGSS vs. Our Old State Standards</a:t>
            </a:r>
            <a:endParaRPr lang="en" dirty="0"/>
          </a:p>
        </p:txBody>
      </p:sp>
      <p:sp>
        <p:nvSpPr>
          <p:cNvPr id="2" name="Text Placeholder 1"/>
          <p:cNvSpPr>
            <a:spLocks noGrp="1"/>
          </p:cNvSpPr>
          <p:nvPr>
            <p:ph type="body" idx="1"/>
          </p:nvPr>
        </p:nvSpPr>
        <p:spPr>
          <a:xfrm>
            <a:off x="311700" y="1608667"/>
            <a:ext cx="4378833" cy="4804833"/>
          </a:xfrm>
        </p:spPr>
        <p:txBody>
          <a:bodyPr/>
          <a:lstStyle/>
          <a:p>
            <a:pPr lvl="0">
              <a:buNone/>
            </a:pPr>
            <a:r>
              <a:rPr lang="en-US" sz="3600" dirty="0"/>
              <a:t>Compare a page from:</a:t>
            </a:r>
          </a:p>
          <a:p>
            <a:pPr marL="285750" lvl="0" indent="-285750"/>
            <a:r>
              <a:rPr lang="en-US" sz="3600" dirty="0"/>
              <a:t>t</a:t>
            </a:r>
            <a:r>
              <a:rPr lang="en" sz="3600" dirty="0"/>
              <a:t>he </a:t>
            </a:r>
            <a:r>
              <a:rPr lang="en-US" sz="3600" dirty="0"/>
              <a:t>state standards</a:t>
            </a:r>
          </a:p>
          <a:p>
            <a:pPr marL="285750" lvl="0" indent="-285750"/>
            <a:r>
              <a:rPr lang="en-US" sz="3600" dirty="0"/>
              <a:t>the NGSS</a:t>
            </a:r>
          </a:p>
          <a:p>
            <a:endParaRPr lang="en-US" dirty="0"/>
          </a:p>
        </p:txBody>
      </p:sp>
      <p:grpSp>
        <p:nvGrpSpPr>
          <p:cNvPr id="9" name="Group 8"/>
          <p:cNvGrpSpPr/>
          <p:nvPr/>
        </p:nvGrpSpPr>
        <p:grpSpPr>
          <a:xfrm>
            <a:off x="5029200" y="2260599"/>
            <a:ext cx="3143250" cy="2912533"/>
            <a:chOff x="4724400" y="1250950"/>
            <a:chExt cx="3448050" cy="2362200"/>
          </a:xfrm>
        </p:grpSpPr>
        <p:sp>
          <p:nvSpPr>
            <p:cNvPr id="10" name="Oval Callout 9"/>
            <p:cNvSpPr/>
            <p:nvPr/>
          </p:nvSpPr>
          <p:spPr>
            <a:xfrm>
              <a:off x="4724400" y="1250950"/>
              <a:ext cx="3448050" cy="2362200"/>
            </a:xfrm>
            <a:prstGeom prst="wedgeEllipseCallout">
              <a:avLst>
                <a:gd name="adj1" fmla="val -66137"/>
                <a:gd name="adj2" fmla="val -36156"/>
              </a:avLst>
            </a:prstGeom>
            <a:gradFill flip="none" rotWithShape="1">
              <a:gsLst>
                <a:gs pos="0">
                  <a:schemeClr val="dk1">
                    <a:tint val="100000"/>
                    <a:shade val="100000"/>
                    <a:satMod val="130000"/>
                    <a:alpha val="10000"/>
                  </a:schemeClr>
                </a:gs>
                <a:gs pos="100000">
                  <a:schemeClr val="dk1">
                    <a:tint val="50000"/>
                    <a:shade val="100000"/>
                    <a:satMod val="350000"/>
                    <a:alpha val="10000"/>
                  </a:schemeClr>
                </a:gs>
              </a:gsLst>
              <a:lin ang="16200000" scaled="0"/>
              <a:tileRect/>
            </a:gradFill>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sp>
          <p:nvSpPr>
            <p:cNvPr id="11" name="TextBox 10"/>
            <p:cNvSpPr txBox="1"/>
            <p:nvPr/>
          </p:nvSpPr>
          <p:spPr>
            <a:xfrm>
              <a:off x="5105400" y="1828800"/>
              <a:ext cx="2819400" cy="807914"/>
            </a:xfrm>
            <a:prstGeom prst="rect">
              <a:avLst/>
            </a:prstGeom>
            <a:noFill/>
          </p:spPr>
          <p:txBody>
            <a:bodyPr wrap="square" rtlCol="0">
              <a:spAutoFit/>
            </a:bodyPr>
            <a:lstStyle/>
            <a:p>
              <a:pPr lvl="0"/>
              <a:r>
                <a:rPr lang="en" sz="3200" b="1" dirty="0"/>
                <a:t>What do you notice?</a:t>
              </a:r>
            </a:p>
          </p:txBody>
        </p:sp>
      </p:grpSp>
      <p:grpSp>
        <p:nvGrpSpPr>
          <p:cNvPr id="7" name="Group 6">
            <a:extLst>
              <a:ext uri="{FF2B5EF4-FFF2-40B4-BE49-F238E27FC236}">
                <a16:creationId xmlns:a16="http://schemas.microsoft.com/office/drawing/2014/main" id="{BBEE3D95-04E7-4AA0-A3C0-C7EE1332EFE8}"/>
              </a:ext>
            </a:extLst>
          </p:cNvPr>
          <p:cNvGrpSpPr>
            <a:grpSpLocks noChangeAspect="1"/>
          </p:cNvGrpSpPr>
          <p:nvPr/>
        </p:nvGrpSpPr>
        <p:grpSpPr>
          <a:xfrm>
            <a:off x="49628" y="76201"/>
            <a:ext cx="185701" cy="304799"/>
            <a:chOff x="0" y="0"/>
            <a:chExt cx="1081377" cy="1844703"/>
          </a:xfrm>
        </p:grpSpPr>
        <p:pic>
          <p:nvPicPr>
            <p:cNvPr id="8" name="Picture 7">
              <a:extLst>
                <a:ext uri="{FF2B5EF4-FFF2-40B4-BE49-F238E27FC236}">
                  <a16:creationId xmlns:a16="http://schemas.microsoft.com/office/drawing/2014/main" id="{9BEAC20A-B279-4A19-A58C-4A1C58E6530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AE350A88-6916-49B9-9882-2833BFA188A5}"/>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Shape 255"/>
        <p:cNvGrpSpPr/>
        <p:nvPr/>
      </p:nvGrpSpPr>
      <p:grpSpPr>
        <a:xfrm>
          <a:off x="0" y="0"/>
          <a:ext cx="0" cy="0"/>
          <a:chOff x="0" y="0"/>
          <a:chExt cx="0" cy="0"/>
        </a:xfrm>
      </p:grpSpPr>
      <p:sp>
        <p:nvSpPr>
          <p:cNvPr id="256" name="Shape 256"/>
          <p:cNvSpPr txBox="1">
            <a:spLocks noGrp="1"/>
          </p:cNvSpPr>
          <p:nvPr>
            <p:ph type="title"/>
          </p:nvPr>
        </p:nvSpPr>
        <p:spPr>
          <a:xfrm>
            <a:off x="311700" y="271640"/>
            <a:ext cx="8520600" cy="763600"/>
          </a:xfrm>
          <a:prstGeom prst="rect">
            <a:avLst/>
          </a:prstGeom>
        </p:spPr>
        <p:txBody>
          <a:bodyPr lIns="91425" tIns="91425" rIns="91425" bIns="91425" anchor="t" anchorCtr="0">
            <a:noAutofit/>
          </a:bodyPr>
          <a:lstStyle/>
          <a:p>
            <a:pPr lvl="0">
              <a:spcBef>
                <a:spcPts val="0"/>
              </a:spcBef>
              <a:buNone/>
            </a:pPr>
            <a:r>
              <a:rPr lang="en-US" dirty="0"/>
              <a:t>Reflection</a:t>
            </a:r>
            <a:endParaRPr lang="en" dirty="0"/>
          </a:p>
        </p:txBody>
      </p:sp>
      <p:sp>
        <p:nvSpPr>
          <p:cNvPr id="257" name="Shape 257"/>
          <p:cNvSpPr txBox="1">
            <a:spLocks noGrp="1"/>
          </p:cNvSpPr>
          <p:nvPr>
            <p:ph type="body" idx="1"/>
          </p:nvPr>
        </p:nvSpPr>
        <p:spPr>
          <a:xfrm>
            <a:off x="4876801" y="1498534"/>
            <a:ext cx="4097865" cy="4597466"/>
          </a:xfrm>
          <a:prstGeom prst="rect">
            <a:avLst/>
          </a:prstGeom>
        </p:spPr>
        <p:txBody>
          <a:bodyPr lIns="91425" tIns="91425" rIns="91425" bIns="91425" anchor="t" anchorCtr="0">
            <a:noAutofit/>
          </a:bodyPr>
          <a:lstStyle/>
          <a:p>
            <a:pPr marL="0" lvl="0" indent="0">
              <a:spcBef>
                <a:spcPts val="0"/>
              </a:spcBef>
              <a:buNone/>
            </a:pPr>
            <a:r>
              <a:rPr lang="en" sz="3600" dirty="0"/>
              <a:t>What challenges</a:t>
            </a:r>
            <a:r>
              <a:rPr lang="en-US" sz="3600" dirty="0"/>
              <a:t> do</a:t>
            </a:r>
            <a:r>
              <a:rPr lang="en" sz="3600" dirty="0"/>
              <a:t> you anticipate in translating these new standards into instruction and classroom assessment?</a:t>
            </a:r>
          </a:p>
        </p:txBody>
      </p:sp>
      <p:grpSp>
        <p:nvGrpSpPr>
          <p:cNvPr id="5" name="Group 4">
            <a:extLst>
              <a:ext uri="{FF2B5EF4-FFF2-40B4-BE49-F238E27FC236}">
                <a16:creationId xmlns:a16="http://schemas.microsoft.com/office/drawing/2014/main" id="{FD6FD50A-180A-4411-82AE-28EC06BA4F90}"/>
              </a:ext>
            </a:extLst>
          </p:cNvPr>
          <p:cNvGrpSpPr>
            <a:grpSpLocks noChangeAspect="1"/>
          </p:cNvGrpSpPr>
          <p:nvPr/>
        </p:nvGrpSpPr>
        <p:grpSpPr>
          <a:xfrm>
            <a:off x="49628" y="76201"/>
            <a:ext cx="185701" cy="304799"/>
            <a:chOff x="0" y="0"/>
            <a:chExt cx="1081377" cy="1844703"/>
          </a:xfrm>
        </p:grpSpPr>
        <p:pic>
          <p:nvPicPr>
            <p:cNvPr id="6" name="Picture 5">
              <a:extLst>
                <a:ext uri="{FF2B5EF4-FFF2-40B4-BE49-F238E27FC236}">
                  <a16:creationId xmlns:a16="http://schemas.microsoft.com/office/drawing/2014/main" id="{E0FF5E1B-44FC-41B0-95C2-458320DAB73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7" name="Picture 6">
              <a:extLst>
                <a:ext uri="{FF2B5EF4-FFF2-40B4-BE49-F238E27FC236}">
                  <a16:creationId xmlns:a16="http://schemas.microsoft.com/office/drawing/2014/main" id="{3A4B08F7-1290-4B92-8B89-1A6506057FF6}"/>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grpSp>
        <p:nvGrpSpPr>
          <p:cNvPr id="8" name="Group 7">
            <a:extLst>
              <a:ext uri="{FF2B5EF4-FFF2-40B4-BE49-F238E27FC236}">
                <a16:creationId xmlns:a16="http://schemas.microsoft.com/office/drawing/2014/main" id="{FD8E0E3D-2DA8-4C27-AA8E-5FB8EAE80034}"/>
              </a:ext>
            </a:extLst>
          </p:cNvPr>
          <p:cNvGrpSpPr/>
          <p:nvPr/>
        </p:nvGrpSpPr>
        <p:grpSpPr>
          <a:xfrm>
            <a:off x="311700" y="1716015"/>
            <a:ext cx="4336870" cy="3751427"/>
            <a:chOff x="406126" y="1200490"/>
            <a:chExt cx="8350344" cy="5375417"/>
          </a:xfrm>
        </p:grpSpPr>
        <p:pic>
          <p:nvPicPr>
            <p:cNvPr id="9" name="Picture 8" descr="04.png">
              <a:extLst>
                <a:ext uri="{FF2B5EF4-FFF2-40B4-BE49-F238E27FC236}">
                  <a16:creationId xmlns:a16="http://schemas.microsoft.com/office/drawing/2014/main" id="{4F5B3949-B3EA-41EE-9303-1FD6722E12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grpSp>
          <p:nvGrpSpPr>
            <p:cNvPr id="10" name="Group 9">
              <a:extLst>
                <a:ext uri="{FF2B5EF4-FFF2-40B4-BE49-F238E27FC236}">
                  <a16:creationId xmlns:a16="http://schemas.microsoft.com/office/drawing/2014/main" id="{8BA0DFC5-35DA-4569-981D-1E14C4C060F8}"/>
                </a:ext>
              </a:extLst>
            </p:cNvPr>
            <p:cNvGrpSpPr/>
            <p:nvPr/>
          </p:nvGrpSpPr>
          <p:grpSpPr>
            <a:xfrm>
              <a:off x="958366" y="1200490"/>
              <a:ext cx="7798104" cy="5375417"/>
              <a:chOff x="958366" y="1200490"/>
              <a:chExt cx="7798104" cy="5375417"/>
            </a:xfrm>
          </p:grpSpPr>
          <p:sp>
            <p:nvSpPr>
              <p:cNvPr id="11" name="Arrow: Bent 10">
                <a:extLst>
                  <a:ext uri="{FF2B5EF4-FFF2-40B4-BE49-F238E27FC236}">
                    <a16:creationId xmlns:a16="http://schemas.microsoft.com/office/drawing/2014/main" id="{D7446918-D2F7-4691-8A4D-3E0E8147B8D9}"/>
                  </a:ext>
                </a:extLst>
              </p:cNvPr>
              <p:cNvSpPr/>
              <p:nvPr/>
            </p:nvSpPr>
            <p:spPr>
              <a:xfrm rot="16200000" flipH="1">
                <a:off x="1251504" y="1096302"/>
                <a:ext cx="1991360" cy="2199737"/>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2" name="Picture 11" descr="02.png">
                <a:extLst>
                  <a:ext uri="{FF2B5EF4-FFF2-40B4-BE49-F238E27FC236}">
                    <a16:creationId xmlns:a16="http://schemas.microsoft.com/office/drawing/2014/main" id="{455EE2BD-1FE1-4427-BB98-407A8F40A0F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13" name="Picture 12" descr="03.png">
                <a:extLst>
                  <a:ext uri="{FF2B5EF4-FFF2-40B4-BE49-F238E27FC236}">
                    <a16:creationId xmlns:a16="http://schemas.microsoft.com/office/drawing/2014/main" id="{72411B54-12D7-4EDF-9B3D-85ADCA4A8C8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14" name="Picture 13" descr="05.png">
                <a:extLst>
                  <a:ext uri="{FF2B5EF4-FFF2-40B4-BE49-F238E27FC236}">
                    <a16:creationId xmlns:a16="http://schemas.microsoft.com/office/drawing/2014/main" id="{47997C49-5777-4558-86A8-6A50807E307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5" name="Picture 14" descr="06.png">
                <a:extLst>
                  <a:ext uri="{FF2B5EF4-FFF2-40B4-BE49-F238E27FC236}">
                    <a16:creationId xmlns:a16="http://schemas.microsoft.com/office/drawing/2014/main" id="{EF17D24E-BD1A-4819-AAED-8FB6D0B5B62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6" name="Picture 15" descr="07.png">
                <a:extLst>
                  <a:ext uri="{FF2B5EF4-FFF2-40B4-BE49-F238E27FC236}">
                    <a16:creationId xmlns:a16="http://schemas.microsoft.com/office/drawing/2014/main" id="{0CF93905-5456-4439-B529-4D2AF7E001F4}"/>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sp>
            <p:nvSpPr>
              <p:cNvPr id="17" name="Arrow: Right 16">
                <a:extLst>
                  <a:ext uri="{FF2B5EF4-FFF2-40B4-BE49-F238E27FC236}">
                    <a16:creationId xmlns:a16="http://schemas.microsoft.com/office/drawing/2014/main" id="{B73036E7-4D44-4B4C-BBE3-E301D5948FD7}"/>
                  </a:ext>
                </a:extLst>
              </p:cNvPr>
              <p:cNvSpPr/>
              <p:nvPr/>
            </p:nvSpPr>
            <p:spPr>
              <a:xfrm>
                <a:off x="2915646" y="3536858"/>
                <a:ext cx="560799" cy="457171"/>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2">
                <a:extLst>
                  <a:ext uri="{FF2B5EF4-FFF2-40B4-BE49-F238E27FC236}">
                    <a16:creationId xmlns:a16="http://schemas.microsoft.com/office/drawing/2014/main" id="{6A0B7514-8D50-45B9-AB63-29D8934A8B35}"/>
                  </a:ext>
                </a:extLst>
              </p:cNvPr>
              <p:cNvSpPr/>
              <p:nvPr/>
            </p:nvSpPr>
            <p:spPr>
              <a:xfrm>
                <a:off x="5791288" y="3510980"/>
                <a:ext cx="630873" cy="439947"/>
              </a:xfrm>
              <a:custGeom>
                <a:avLst/>
                <a:gdLst>
                  <a:gd name="connsiteX0" fmla="*/ 0 w 579115"/>
                  <a:gd name="connsiteY0" fmla="*/ 109987 h 439947"/>
                  <a:gd name="connsiteX1" fmla="*/ 359142 w 579115"/>
                  <a:gd name="connsiteY1" fmla="*/ 109987 h 439947"/>
                  <a:gd name="connsiteX2" fmla="*/ 359142 w 579115"/>
                  <a:gd name="connsiteY2" fmla="*/ 0 h 439947"/>
                  <a:gd name="connsiteX3" fmla="*/ 579115 w 579115"/>
                  <a:gd name="connsiteY3" fmla="*/ 219974 h 439947"/>
                  <a:gd name="connsiteX4" fmla="*/ 359142 w 579115"/>
                  <a:gd name="connsiteY4" fmla="*/ 439947 h 439947"/>
                  <a:gd name="connsiteX5" fmla="*/ 359142 w 579115"/>
                  <a:gd name="connsiteY5" fmla="*/ 329960 h 439947"/>
                  <a:gd name="connsiteX6" fmla="*/ 0 w 579115"/>
                  <a:gd name="connsiteY6" fmla="*/ 329960 h 439947"/>
                  <a:gd name="connsiteX7" fmla="*/ 0 w 579115"/>
                  <a:gd name="connsiteY7" fmla="*/ 109987 h 439947"/>
                  <a:gd name="connsiteX0" fmla="*/ 0 w 630873"/>
                  <a:gd name="connsiteY0" fmla="*/ 109987 h 439947"/>
                  <a:gd name="connsiteX1" fmla="*/ 359142 w 630873"/>
                  <a:gd name="connsiteY1" fmla="*/ 109987 h 439947"/>
                  <a:gd name="connsiteX2" fmla="*/ 359142 w 630873"/>
                  <a:gd name="connsiteY2" fmla="*/ 0 h 439947"/>
                  <a:gd name="connsiteX3" fmla="*/ 630873 w 630873"/>
                  <a:gd name="connsiteY3" fmla="*/ 219974 h 439947"/>
                  <a:gd name="connsiteX4" fmla="*/ 359142 w 630873"/>
                  <a:gd name="connsiteY4" fmla="*/ 439947 h 439947"/>
                  <a:gd name="connsiteX5" fmla="*/ 359142 w 630873"/>
                  <a:gd name="connsiteY5" fmla="*/ 329960 h 439947"/>
                  <a:gd name="connsiteX6" fmla="*/ 0 w 630873"/>
                  <a:gd name="connsiteY6" fmla="*/ 329960 h 439947"/>
                  <a:gd name="connsiteX7" fmla="*/ 0 w 630873"/>
                  <a:gd name="connsiteY7" fmla="*/ 109987 h 439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0873" h="439947">
                    <a:moveTo>
                      <a:pt x="0" y="109987"/>
                    </a:moveTo>
                    <a:lnTo>
                      <a:pt x="359142" y="109987"/>
                    </a:lnTo>
                    <a:lnTo>
                      <a:pt x="359142" y="0"/>
                    </a:lnTo>
                    <a:lnTo>
                      <a:pt x="630873" y="219974"/>
                    </a:lnTo>
                    <a:lnTo>
                      <a:pt x="359142" y="439947"/>
                    </a:lnTo>
                    <a:lnTo>
                      <a:pt x="359142" y="329960"/>
                    </a:lnTo>
                    <a:lnTo>
                      <a:pt x="0" y="329960"/>
                    </a:lnTo>
                    <a:lnTo>
                      <a:pt x="0" y="109987"/>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4A3346E-ECF7-45FE-AFB9-9C07FE2BA0BC}"/>
                  </a:ext>
                </a:extLst>
              </p:cNvPr>
              <p:cNvSpPr txBox="1"/>
              <p:nvPr/>
            </p:nvSpPr>
            <p:spPr>
              <a:xfrm>
                <a:off x="1907917" y="3233516"/>
                <a:ext cx="1820174" cy="369332"/>
              </a:xfrm>
              <a:prstGeom prst="rect">
                <a:avLst/>
              </a:prstGeom>
              <a:noFill/>
            </p:spPr>
            <p:txBody>
              <a:bodyPr wrap="square" rtlCol="0">
                <a:spAutoFit/>
              </a:bodyPr>
              <a:lstStyle/>
              <a:p>
                <a:r>
                  <a:rPr lang="en-US" b="1" dirty="0">
                    <a:solidFill>
                      <a:srgbClr val="FF0000"/>
                    </a:solidFill>
                  </a:rPr>
                  <a:t>LITE!</a:t>
                </a:r>
              </a:p>
            </p:txBody>
          </p:sp>
        </p:gr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DD20-4FCF-447F-B28B-56F14F5289B8}"/>
              </a:ext>
            </a:extLst>
          </p:cNvPr>
          <p:cNvSpPr>
            <a:spLocks noGrp="1"/>
          </p:cNvSpPr>
          <p:nvPr>
            <p:ph type="title"/>
          </p:nvPr>
        </p:nvSpPr>
        <p:spPr/>
        <p:txBody>
          <a:bodyPr/>
          <a:lstStyle/>
          <a:p>
            <a:r>
              <a:rPr lang="en-US" dirty="0"/>
              <a:t>Introductions</a:t>
            </a:r>
          </a:p>
        </p:txBody>
      </p:sp>
      <p:sp>
        <p:nvSpPr>
          <p:cNvPr id="3" name="Content Placeholder 2">
            <a:extLst>
              <a:ext uri="{FF2B5EF4-FFF2-40B4-BE49-F238E27FC236}">
                <a16:creationId xmlns:a16="http://schemas.microsoft.com/office/drawing/2014/main" id="{8DA03CBA-718F-4FE2-B656-2359B22F39E0}"/>
              </a:ext>
            </a:extLst>
          </p:cNvPr>
          <p:cNvSpPr>
            <a:spLocks noGrp="1"/>
          </p:cNvSpPr>
          <p:nvPr>
            <p:ph idx="1"/>
          </p:nvPr>
        </p:nvSpPr>
        <p:spPr/>
        <p:txBody>
          <a:bodyPr/>
          <a:lstStyle/>
          <a:p>
            <a:r>
              <a:rPr lang="en-US" dirty="0"/>
              <a:t>Your name</a:t>
            </a:r>
          </a:p>
          <a:p>
            <a:r>
              <a:rPr lang="en-US" dirty="0"/>
              <a:t>Your role in your school/district</a:t>
            </a:r>
          </a:p>
          <a:p>
            <a:r>
              <a:rPr lang="en-US" dirty="0"/>
              <a:t>What do you hope to take away from this session?</a:t>
            </a:r>
          </a:p>
        </p:txBody>
      </p:sp>
    </p:spTree>
    <p:extLst>
      <p:ext uri="{BB962C8B-B14F-4D97-AF65-F5344CB8AC3E}">
        <p14:creationId xmlns:p14="http://schemas.microsoft.com/office/powerpoint/2010/main" val="298519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169332" y="211567"/>
            <a:ext cx="7112000" cy="1143100"/>
          </a:xfrm>
          <a:prstGeom prst="rect">
            <a:avLst/>
          </a:prstGeom>
        </p:spPr>
        <p:txBody>
          <a:bodyPr lIns="91425" tIns="91425" rIns="91425" bIns="91425" anchor="t" anchorCtr="0">
            <a:noAutofit/>
          </a:bodyPr>
          <a:lstStyle/>
          <a:p>
            <a:pPr lvl="0">
              <a:spcBef>
                <a:spcPts val="0"/>
              </a:spcBef>
              <a:buNone/>
            </a:pPr>
            <a:r>
              <a:rPr lang="en" sz="4200" dirty="0"/>
              <a:t>My thoughts </a:t>
            </a:r>
            <a:r>
              <a:rPr lang="en-US" sz="4200" dirty="0"/>
              <a:t>about the </a:t>
            </a:r>
            <a:r>
              <a:rPr lang="en" sz="4200" dirty="0"/>
              <a:t>NGSS...</a:t>
            </a:r>
          </a:p>
        </p:txBody>
      </p:sp>
      <p:sp>
        <p:nvSpPr>
          <p:cNvPr id="146" name="Shape 146"/>
          <p:cNvSpPr txBox="1">
            <a:spLocks noGrp="1"/>
          </p:cNvSpPr>
          <p:nvPr>
            <p:ph type="body" idx="1"/>
          </p:nvPr>
        </p:nvSpPr>
        <p:spPr>
          <a:xfrm>
            <a:off x="311700" y="1536632"/>
            <a:ext cx="8544433" cy="5016568"/>
          </a:xfrm>
          <a:prstGeom prst="rect">
            <a:avLst/>
          </a:prstGeom>
        </p:spPr>
        <p:txBody>
          <a:bodyPr lIns="91425" tIns="91425" rIns="91425" bIns="91425" anchor="t" anchorCtr="0">
            <a:noAutofit/>
          </a:bodyPr>
          <a:lstStyle/>
          <a:p>
            <a:pPr marL="0" lvl="0" indent="0">
              <a:spcBef>
                <a:spcPts val="0"/>
              </a:spcBef>
              <a:buNone/>
            </a:pPr>
            <a:r>
              <a:rPr lang="en" dirty="0"/>
              <a:t>Around the room are </a:t>
            </a:r>
            <a:r>
              <a:rPr lang="en" b="1" dirty="0"/>
              <a:t>Magnetic Quotes</a:t>
            </a:r>
            <a:r>
              <a:rPr lang="en" dirty="0"/>
              <a:t> about</a:t>
            </a:r>
            <a:r>
              <a:rPr lang="en-US" dirty="0"/>
              <a:t> the</a:t>
            </a:r>
            <a:r>
              <a:rPr lang="en" dirty="0"/>
              <a:t> NGSS.</a:t>
            </a:r>
            <a:endParaRPr lang="en-US" dirty="0"/>
          </a:p>
          <a:p>
            <a:pPr marL="0" lvl="0" indent="0">
              <a:spcBef>
                <a:spcPts val="0"/>
              </a:spcBef>
              <a:buNone/>
            </a:pPr>
            <a:endParaRPr lang="en-US" dirty="0"/>
          </a:p>
          <a:p>
            <a:pPr marL="0" lvl="0" indent="0">
              <a:spcBef>
                <a:spcPts val="0"/>
              </a:spcBef>
              <a:buNone/>
            </a:pPr>
            <a:r>
              <a:rPr lang="en-US" dirty="0"/>
              <a:t>Choose a statement that “attracts” you and move to the appropriate chart.</a:t>
            </a:r>
          </a:p>
          <a:p>
            <a:pPr marL="0" lvl="0" indent="0">
              <a:spcBef>
                <a:spcPts val="0"/>
              </a:spcBef>
              <a:buNone/>
            </a:pPr>
            <a:endParaRPr lang="en-US" dirty="0"/>
          </a:p>
          <a:p>
            <a:pPr marL="0" lvl="0" indent="0">
              <a:spcBef>
                <a:spcPts val="0"/>
              </a:spcBef>
              <a:buNone/>
            </a:pPr>
            <a:r>
              <a:rPr lang="en-US" dirty="0"/>
              <a:t>Share with those in your small group why you chose this statement.  Be prepared to share a summary of your conversation</a:t>
            </a:r>
            <a:endParaRPr lang="en" dirty="0"/>
          </a:p>
        </p:txBody>
      </p:sp>
      <p:pic>
        <p:nvPicPr>
          <p:cNvPr id="147" name="Shape 147"/>
          <p:cNvPicPr preferRelativeResize="0"/>
          <p:nvPr/>
        </p:nvPicPr>
        <p:blipFill>
          <a:blip r:embed="rId3">
            <a:alphaModFix/>
          </a:blip>
          <a:stretch>
            <a:fillRect/>
          </a:stretch>
        </p:blipFill>
        <p:spPr>
          <a:xfrm>
            <a:off x="7281332" y="211567"/>
            <a:ext cx="1574799" cy="1143100"/>
          </a:xfrm>
          <a:prstGeom prst="rect">
            <a:avLst/>
          </a:prstGeom>
          <a:noFill/>
          <a:ln>
            <a:noFill/>
          </a:ln>
        </p:spPr>
      </p:pic>
      <p:grpSp>
        <p:nvGrpSpPr>
          <p:cNvPr id="5" name="Group 4">
            <a:extLst>
              <a:ext uri="{FF2B5EF4-FFF2-40B4-BE49-F238E27FC236}">
                <a16:creationId xmlns:a16="http://schemas.microsoft.com/office/drawing/2014/main" id="{0A77F649-AB33-4308-9F56-49943B6DF018}"/>
              </a:ext>
            </a:extLst>
          </p:cNvPr>
          <p:cNvGrpSpPr>
            <a:grpSpLocks noChangeAspect="1"/>
          </p:cNvGrpSpPr>
          <p:nvPr/>
        </p:nvGrpSpPr>
        <p:grpSpPr>
          <a:xfrm>
            <a:off x="49628" y="76201"/>
            <a:ext cx="185701" cy="304799"/>
            <a:chOff x="0" y="0"/>
            <a:chExt cx="1081377" cy="1844703"/>
          </a:xfrm>
        </p:grpSpPr>
        <p:pic>
          <p:nvPicPr>
            <p:cNvPr id="6" name="Picture 5">
              <a:extLst>
                <a:ext uri="{FF2B5EF4-FFF2-40B4-BE49-F238E27FC236}">
                  <a16:creationId xmlns:a16="http://schemas.microsoft.com/office/drawing/2014/main" id="{C4BC1F79-E0E3-4BDF-A528-8CE57CADA83C}"/>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7" name="Picture 6">
              <a:extLst>
                <a:ext uri="{FF2B5EF4-FFF2-40B4-BE49-F238E27FC236}">
                  <a16:creationId xmlns:a16="http://schemas.microsoft.com/office/drawing/2014/main" id="{109E97B2-B011-4B9E-B651-7566E022FD63}"/>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88950" y="414868"/>
            <a:ext cx="8235950" cy="5579532"/>
          </a:xfrm>
        </p:spPr>
        <p:txBody>
          <a:bodyPr>
            <a:noAutofit/>
          </a:bodyPr>
          <a:lstStyle/>
          <a:p>
            <a:r>
              <a:rPr lang="en-US" dirty="0">
                <a:solidFill>
                  <a:srgbClr val="000000"/>
                </a:solidFill>
              </a:rPr>
              <a:t>Teachers want to engage students, but find it difficult to find time to integrate the practices—in part due to the current focus on testing and assessment results. If the assessments remain the same, teachers won’t see a need to change.</a:t>
            </a:r>
          </a:p>
        </p:txBody>
      </p:sp>
      <p:grpSp>
        <p:nvGrpSpPr>
          <p:cNvPr id="3" name="Group 2">
            <a:extLst>
              <a:ext uri="{FF2B5EF4-FFF2-40B4-BE49-F238E27FC236}">
                <a16:creationId xmlns:a16="http://schemas.microsoft.com/office/drawing/2014/main" id="{09BEA4E2-7B7F-4314-969D-59250628677A}"/>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D81C3BB8-31B4-4F61-9DE7-1EA86FC193E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43074E81-18B2-4B79-A6CE-17744C2CAD3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6416599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660399" y="1726647"/>
            <a:ext cx="7941733" cy="3785652"/>
          </a:xfrm>
          <a:prstGeom prst="rect">
            <a:avLst/>
          </a:prstGeom>
        </p:spPr>
        <p:txBody>
          <a:bodyPr wrap="square">
            <a:spAutoFit/>
          </a:bodyPr>
          <a:lstStyle/>
          <a:p>
            <a:r>
              <a:rPr lang="en-US" sz="4000" b="1" kern="1200" cap="small" dirty="0">
                <a:latin typeface="+mj-lt"/>
                <a:ea typeface="+mj-ea"/>
                <a:cs typeface="+mj-cs"/>
              </a:rPr>
              <a:t>Teachers tend to be content-focused and don’t have much experience or interest in engineering. The focus on engineering puts them outside their comfort Zone. This will be a challenge for us.</a:t>
            </a:r>
          </a:p>
        </p:txBody>
      </p:sp>
      <p:grpSp>
        <p:nvGrpSpPr>
          <p:cNvPr id="3" name="Group 2">
            <a:extLst>
              <a:ext uri="{FF2B5EF4-FFF2-40B4-BE49-F238E27FC236}">
                <a16:creationId xmlns:a16="http://schemas.microsoft.com/office/drawing/2014/main" id="{B15E933E-095C-45EE-84EC-9EEB26DBFF47}"/>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B5022B1F-CE97-40FD-A3B3-CA66F37C2E9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9107D7B1-5148-4190-A98F-07F7F03565D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15339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54050" y="491067"/>
            <a:ext cx="7893050" cy="5300133"/>
          </a:xfrm>
        </p:spPr>
        <p:txBody>
          <a:bodyPr>
            <a:noAutofit/>
          </a:bodyPr>
          <a:lstStyle/>
          <a:p>
            <a:r>
              <a:rPr lang="en-US" dirty="0">
                <a:solidFill>
                  <a:srgbClr val="000000"/>
                </a:solidFill>
              </a:rPr>
              <a:t>Traditional approaches to science teaching—teacher-centered, lecture-based, teacher as the holder of all knowledge—will not move us to the vision set forth in the NGSS. We need to be able to help students MAKE MEANING through the NGSS.</a:t>
            </a:r>
          </a:p>
        </p:txBody>
      </p:sp>
      <p:grpSp>
        <p:nvGrpSpPr>
          <p:cNvPr id="3" name="Group 2">
            <a:extLst>
              <a:ext uri="{FF2B5EF4-FFF2-40B4-BE49-F238E27FC236}">
                <a16:creationId xmlns:a16="http://schemas.microsoft.com/office/drawing/2014/main" id="{A434F33E-EEB0-4793-90B4-628B7C17BD0B}"/>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48CB32F7-E42B-4DBC-8CDB-7226766E8909}"/>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A534DE01-CD70-4CF1-8A88-B7EE4F59851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274186298"/>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90549" y="719667"/>
            <a:ext cx="8163983" cy="4919133"/>
          </a:xfrm>
        </p:spPr>
        <p:txBody>
          <a:bodyPr>
            <a:noAutofit/>
          </a:bodyPr>
          <a:lstStyle/>
          <a:p>
            <a:r>
              <a:rPr lang="en-US" dirty="0">
                <a:solidFill>
                  <a:srgbClr val="000000"/>
                </a:solidFill>
              </a:rPr>
              <a:t>Teachers tend to plan day-to-day, think lesson-to-lesson, and teach the scientific method during the first few weeks of school. The NGSS call for a focus on a UNIT of instruction with rich tasks that BUNDLES performance expectations.</a:t>
            </a:r>
          </a:p>
        </p:txBody>
      </p:sp>
      <p:grpSp>
        <p:nvGrpSpPr>
          <p:cNvPr id="3" name="Group 2">
            <a:extLst>
              <a:ext uri="{FF2B5EF4-FFF2-40B4-BE49-F238E27FC236}">
                <a16:creationId xmlns:a16="http://schemas.microsoft.com/office/drawing/2014/main" id="{04D8379D-40C0-4645-83B9-2C567A9DF76A}"/>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457F137C-1617-4E5E-A14F-81B7423B14D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AC075E4A-2C59-459B-A25D-260414111F5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324256782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820333"/>
            <a:ext cx="7620000" cy="3242734"/>
          </a:xfrm>
        </p:spPr>
        <p:txBody>
          <a:bodyPr>
            <a:noAutofit/>
          </a:bodyPr>
          <a:lstStyle/>
          <a:p>
            <a:r>
              <a:rPr lang="en-US" dirty="0">
                <a:solidFill>
                  <a:srgbClr val="000000"/>
                </a:solidFill>
              </a:rPr>
              <a:t>We (ALL) need instructional materials that embody the NGSS. How will we find time to develop effective units of instruction? How can we find high quality materials?</a:t>
            </a:r>
          </a:p>
        </p:txBody>
      </p:sp>
      <p:grpSp>
        <p:nvGrpSpPr>
          <p:cNvPr id="3" name="Group 2">
            <a:extLst>
              <a:ext uri="{FF2B5EF4-FFF2-40B4-BE49-F238E27FC236}">
                <a16:creationId xmlns:a16="http://schemas.microsoft.com/office/drawing/2014/main" id="{3883D5F3-7B15-4DD5-B160-A36917B2B58F}"/>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1C64BFFC-101D-48F3-ACD9-C46FBB3466D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3E526B05-62B7-40E2-8A2B-C82F3603462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5496544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60400" y="1456268"/>
            <a:ext cx="7840133" cy="4571999"/>
          </a:xfrm>
        </p:spPr>
        <p:txBody>
          <a:bodyPr>
            <a:noAutofit/>
          </a:bodyPr>
          <a:lstStyle/>
          <a:p>
            <a:r>
              <a:rPr lang="en-US" dirty="0">
                <a:solidFill>
                  <a:schemeClr val="tx1"/>
                </a:solidFill>
              </a:rPr>
              <a:t>Teachers often miss out on opportunities to go more in depth and engage students in doing science as scientists because they are concerned about teaching content so students will do well on tests. AND they only have limited time to teach science at the elementary level.</a:t>
            </a:r>
          </a:p>
        </p:txBody>
      </p:sp>
      <p:grpSp>
        <p:nvGrpSpPr>
          <p:cNvPr id="3" name="Group 2">
            <a:extLst>
              <a:ext uri="{FF2B5EF4-FFF2-40B4-BE49-F238E27FC236}">
                <a16:creationId xmlns:a16="http://schemas.microsoft.com/office/drawing/2014/main" id="{092764A1-AC9D-4446-9A4B-FCCD2D1CB6CC}"/>
              </a:ext>
            </a:extLst>
          </p:cNvPr>
          <p:cNvGrpSpPr>
            <a:grpSpLocks noChangeAspect="1"/>
          </p:cNvGrpSpPr>
          <p:nvPr/>
        </p:nvGrpSpPr>
        <p:grpSpPr>
          <a:xfrm>
            <a:off x="49628" y="76201"/>
            <a:ext cx="185701" cy="304799"/>
            <a:chOff x="0" y="0"/>
            <a:chExt cx="1081377" cy="1844703"/>
          </a:xfrm>
        </p:grpSpPr>
        <p:pic>
          <p:nvPicPr>
            <p:cNvPr id="4" name="Picture 3">
              <a:extLst>
                <a:ext uri="{FF2B5EF4-FFF2-40B4-BE49-F238E27FC236}">
                  <a16:creationId xmlns:a16="http://schemas.microsoft.com/office/drawing/2014/main" id="{4D691E07-6A7C-4662-9E1C-B350AF8EFE2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8923" t="9847" r="29231" b="24000"/>
            <a:stretch/>
          </p:blipFill>
          <p:spPr bwMode="auto">
            <a:xfrm>
              <a:off x="0" y="0"/>
              <a:ext cx="1081377" cy="1709530"/>
            </a:xfrm>
            <a:prstGeom prst="rect">
              <a:avLst/>
            </a:prstGeom>
            <a:ln>
              <a:noFill/>
            </a:ln>
            <a:extLst>
              <a:ext uri="{53640926-AAD7-44D8-BBD7-CCE9431645EC}">
                <a14:shadowObscured xmlns:a14="http://schemas.microsoft.com/office/drawing/2010/main"/>
              </a:ext>
            </a:extLst>
          </p:spPr>
        </p:pic>
        <p:pic>
          <p:nvPicPr>
            <p:cNvPr id="5" name="Picture 4">
              <a:extLst>
                <a:ext uri="{FF2B5EF4-FFF2-40B4-BE49-F238E27FC236}">
                  <a16:creationId xmlns:a16="http://schemas.microsoft.com/office/drawing/2014/main" id="{DE4B7AAC-5B51-4FC1-BB57-8B72B6152DA5}"/>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5846" t="86765" r="51077" b="4612"/>
            <a:stretch/>
          </p:blipFill>
          <p:spPr bwMode="auto">
            <a:xfrm>
              <a:off x="190831" y="1709530"/>
              <a:ext cx="675861" cy="135173"/>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422651925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TotalTime>
  <Words>580</Words>
  <Application>Microsoft Office PowerPoint</Application>
  <PresentationFormat>On-screen Show (4:3)</PresentationFormat>
  <Paragraphs>53</Paragraphs>
  <Slides>16</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Advancing Tools and Processes for Next Generation Science Planning for Instruction</vt:lpstr>
      <vt:lpstr>Introductions</vt:lpstr>
      <vt:lpstr>My thoughts about the NGSS...</vt:lpstr>
      <vt:lpstr>Teachers want to engage students, but find it difficult to find time to integrate the practices—in part due to the current focus on testing and assessment results. If the assessments remain the same, teachers won’t see a need to change.</vt:lpstr>
      <vt:lpstr>PowerPoint Presentation</vt:lpstr>
      <vt:lpstr>Traditional approaches to science teaching—teacher-centered, lecture-based, teacher as the holder of all knowledge—will not move us to the vision set forth in the NGSS. We need to be able to help students MAKE MEANING through the NGSS.</vt:lpstr>
      <vt:lpstr>Teachers tend to plan day-to-day, think lesson-to-lesson, and teach the scientific method during the first few weeks of school. The NGSS call for a focus on a UNIT of instruction with rich tasks that BUNDLES performance expectations.</vt:lpstr>
      <vt:lpstr>We (ALL) need instructional materials that embody the NGSS. How will we find time to develop effective units of instruction? How can we find high quality materials?</vt:lpstr>
      <vt:lpstr>Teachers often miss out on opportunities to go more in depth and engage students in doing science as scientists because they are concerned about teaching content so students will do well on tests. AND they only have limited time to teach science at the elementary level.</vt:lpstr>
      <vt:lpstr>Goals</vt:lpstr>
      <vt:lpstr>Norms</vt:lpstr>
      <vt:lpstr>The vision of the NGSS: 3 Readings</vt:lpstr>
      <vt:lpstr>Innovations of NGSS</vt:lpstr>
      <vt:lpstr>How do we build the necessary teacher knowledge to translate the NGSS?</vt:lpstr>
      <vt:lpstr>NGSS vs. Our Old State Standards</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Five Tools and Processes for Translating the NGSS into Instruction and Classroom Assessment</dc:title>
  <dc:creator>Cindy Gay</dc:creator>
  <cp:lastModifiedBy>Cindy Gay</cp:lastModifiedBy>
  <cp:revision>27</cp:revision>
  <dcterms:modified xsi:type="dcterms:W3CDTF">2018-03-28T19:20:44Z</dcterms:modified>
</cp:coreProperties>
</file>