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3" r:id="rId2"/>
    <p:sldId id="258" r:id="rId3"/>
    <p:sldId id="304" r:id="rId4"/>
    <p:sldId id="260" r:id="rId5"/>
    <p:sldId id="261" r:id="rId6"/>
    <p:sldId id="262" r:id="rId7"/>
    <p:sldId id="284" r:id="rId8"/>
    <p:sldId id="287" r:id="rId9"/>
    <p:sldId id="276" r:id="rId10"/>
    <p:sldId id="285" r:id="rId11"/>
    <p:sldId id="288" r:id="rId12"/>
    <p:sldId id="264" r:id="rId13"/>
    <p:sldId id="266" r:id="rId14"/>
    <p:sldId id="278" r:id="rId15"/>
    <p:sldId id="279" r:id="rId16"/>
    <p:sldId id="300" r:id="rId17"/>
    <p:sldId id="301" r:id="rId18"/>
    <p:sldId id="302" r:id="rId19"/>
    <p:sldId id="297" r:id="rId20"/>
    <p:sldId id="295" r:id="rId21"/>
    <p:sldId id="299" r:id="rId22"/>
    <p:sldId id="296" r:id="rId23"/>
    <p:sldId id="298"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3" autoAdjust="0"/>
    <p:restoredTop sz="97005" autoAdjust="0"/>
  </p:normalViewPr>
  <p:slideViewPr>
    <p:cSldViewPr>
      <p:cViewPr varScale="1">
        <p:scale>
          <a:sx n="108" d="100"/>
          <a:sy n="108" d="100"/>
        </p:scale>
        <p:origin x="1627" y="7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E5A2E-7D96-7C4A-82AA-027C88ED9D71}" type="doc">
      <dgm:prSet loTypeId="urn:microsoft.com/office/officeart/2005/8/layout/vProcess5" loCatId="picture" qsTypeId="urn:microsoft.com/office/officeart/2005/8/quickstyle/simple4" qsCatId="simple" csTypeId="urn:microsoft.com/office/officeart/2005/8/colors/accent1_2" csCatId="accent1" phldr="1"/>
      <dgm:spPr/>
    </dgm:pt>
    <dgm:pt modelId="{9F74BF2D-0DFD-7345-A81F-DC7870C83788}">
      <dgm:prSet phldrT="[Text]"/>
      <dgm:spPr/>
      <dgm:t>
        <a:bodyPr/>
        <a:lstStyle/>
        <a:p>
          <a:r>
            <a:rPr lang="en-US" dirty="0"/>
            <a:t>An Engage Lesson</a:t>
          </a:r>
        </a:p>
      </dgm:t>
    </dgm:pt>
    <dgm:pt modelId="{FF9F7251-2E04-7D40-87B6-1F2670B042D6}" type="parTrans" cxnId="{9427154E-C0AA-8746-90B0-8AAA617CAA72}">
      <dgm:prSet/>
      <dgm:spPr/>
      <dgm:t>
        <a:bodyPr/>
        <a:lstStyle/>
        <a:p>
          <a:endParaRPr lang="en-US"/>
        </a:p>
      </dgm:t>
    </dgm:pt>
    <dgm:pt modelId="{C4A19746-0451-2D47-BD24-11AEC7A8B7A0}" type="sibTrans" cxnId="{9427154E-C0AA-8746-90B0-8AAA617CAA72}">
      <dgm:prSet/>
      <dgm:spPr/>
      <dgm:t>
        <a:bodyPr/>
        <a:lstStyle/>
        <a:p>
          <a:endParaRPr lang="en-US"/>
        </a:p>
      </dgm:t>
    </dgm:pt>
    <dgm:pt modelId="{8A4EAE94-243C-F243-AA33-007704AB9F3A}">
      <dgm:prSet phldrT="[Text]"/>
      <dgm:spPr/>
      <dgm:t>
        <a:bodyPr/>
        <a:lstStyle/>
        <a:p>
          <a:r>
            <a:rPr lang="en-US" dirty="0"/>
            <a:t>Exploration Lesson(s)</a:t>
          </a:r>
        </a:p>
      </dgm:t>
    </dgm:pt>
    <dgm:pt modelId="{59741FCC-AEE0-DA4E-8CF8-8F33318F839B}" type="parTrans" cxnId="{85481822-777E-374E-BEFB-C560CE18DE81}">
      <dgm:prSet/>
      <dgm:spPr/>
      <dgm:t>
        <a:bodyPr/>
        <a:lstStyle/>
        <a:p>
          <a:endParaRPr lang="en-US"/>
        </a:p>
      </dgm:t>
    </dgm:pt>
    <dgm:pt modelId="{F4992327-4F33-7E47-988C-A9E2E1F89EB6}" type="sibTrans" cxnId="{85481822-777E-374E-BEFB-C560CE18DE81}">
      <dgm:prSet/>
      <dgm:spPr/>
      <dgm:t>
        <a:bodyPr/>
        <a:lstStyle/>
        <a:p>
          <a:endParaRPr lang="en-US"/>
        </a:p>
      </dgm:t>
    </dgm:pt>
    <dgm:pt modelId="{952C5AC8-561B-E64A-859C-5997567A0922}">
      <dgm:prSet phldrT="[Text]"/>
      <dgm:spPr/>
      <dgm:t>
        <a:bodyPr/>
        <a:lstStyle/>
        <a:p>
          <a:r>
            <a:rPr lang="en-US" dirty="0"/>
            <a:t>Explanation Lesson(s)</a:t>
          </a:r>
        </a:p>
      </dgm:t>
    </dgm:pt>
    <dgm:pt modelId="{EAC7C992-F453-104F-9F6C-04A8D313683D}" type="parTrans" cxnId="{7ED42DDA-4F08-7343-99DD-DDAC3588A6E9}">
      <dgm:prSet/>
      <dgm:spPr/>
      <dgm:t>
        <a:bodyPr/>
        <a:lstStyle/>
        <a:p>
          <a:endParaRPr lang="en-US"/>
        </a:p>
      </dgm:t>
    </dgm:pt>
    <dgm:pt modelId="{FD2F9F62-5CEA-8546-BCB2-6A7429C68EF0}" type="sibTrans" cxnId="{7ED42DDA-4F08-7343-99DD-DDAC3588A6E9}">
      <dgm:prSet/>
      <dgm:spPr/>
      <dgm:t>
        <a:bodyPr/>
        <a:lstStyle/>
        <a:p>
          <a:endParaRPr lang="en-US"/>
        </a:p>
      </dgm:t>
    </dgm:pt>
    <dgm:pt modelId="{544ED7A9-7C8D-C043-A7B1-65EF3120F796}">
      <dgm:prSet phldrT="[Text]"/>
      <dgm:spPr/>
      <dgm:t>
        <a:bodyPr/>
        <a:lstStyle/>
        <a:p>
          <a:r>
            <a:rPr lang="en-US" dirty="0"/>
            <a:t>Elaboration Lesson(s)</a:t>
          </a:r>
        </a:p>
      </dgm:t>
    </dgm:pt>
    <dgm:pt modelId="{3BB092CB-26B0-3F42-9B69-C988CC22367C}" type="parTrans" cxnId="{05A5F0AA-9EE2-B143-B705-580AF682F977}">
      <dgm:prSet/>
      <dgm:spPr/>
      <dgm:t>
        <a:bodyPr/>
        <a:lstStyle/>
        <a:p>
          <a:endParaRPr lang="en-US"/>
        </a:p>
      </dgm:t>
    </dgm:pt>
    <dgm:pt modelId="{27FAB703-1B31-2F48-A1B3-3AEF57D9D48D}" type="sibTrans" cxnId="{05A5F0AA-9EE2-B143-B705-580AF682F977}">
      <dgm:prSet/>
      <dgm:spPr/>
      <dgm:t>
        <a:bodyPr/>
        <a:lstStyle/>
        <a:p>
          <a:endParaRPr lang="en-US"/>
        </a:p>
      </dgm:t>
    </dgm:pt>
    <dgm:pt modelId="{925FCE30-191E-9143-AE53-A55F5D21161C}">
      <dgm:prSet phldrT="[Text]"/>
      <dgm:spPr/>
      <dgm:t>
        <a:bodyPr/>
        <a:lstStyle/>
        <a:p>
          <a:r>
            <a:rPr lang="en-US" dirty="0"/>
            <a:t>Evaluation Lesson(s)</a:t>
          </a:r>
        </a:p>
      </dgm:t>
    </dgm:pt>
    <dgm:pt modelId="{5491ADED-C8A3-DC4D-8C37-1CD1EBF6D913}" type="parTrans" cxnId="{21D7315B-B190-5042-BF33-C8DCFBFB93C7}">
      <dgm:prSet/>
      <dgm:spPr/>
      <dgm:t>
        <a:bodyPr/>
        <a:lstStyle/>
        <a:p>
          <a:endParaRPr lang="en-US"/>
        </a:p>
      </dgm:t>
    </dgm:pt>
    <dgm:pt modelId="{F1D99F92-2F5F-ED48-9313-7C4580CF7328}" type="sibTrans" cxnId="{21D7315B-B190-5042-BF33-C8DCFBFB93C7}">
      <dgm:prSet/>
      <dgm:spPr/>
      <dgm:t>
        <a:bodyPr/>
        <a:lstStyle/>
        <a:p>
          <a:endParaRPr lang="en-US"/>
        </a:p>
      </dgm:t>
    </dgm:pt>
    <dgm:pt modelId="{11A15207-B092-BD49-A113-7EBBCDE53202}" type="pres">
      <dgm:prSet presAssocID="{909E5A2E-7D96-7C4A-82AA-027C88ED9D71}" presName="outerComposite" presStyleCnt="0">
        <dgm:presLayoutVars>
          <dgm:chMax val="5"/>
          <dgm:dir/>
          <dgm:resizeHandles val="exact"/>
        </dgm:presLayoutVars>
      </dgm:prSet>
      <dgm:spPr/>
    </dgm:pt>
    <dgm:pt modelId="{DDA57E5B-0675-0A4B-AC66-1E8E60383C73}" type="pres">
      <dgm:prSet presAssocID="{909E5A2E-7D96-7C4A-82AA-027C88ED9D71}" presName="dummyMaxCanvas" presStyleCnt="0">
        <dgm:presLayoutVars/>
      </dgm:prSet>
      <dgm:spPr/>
    </dgm:pt>
    <dgm:pt modelId="{A3F74D94-F62A-C849-896B-71440BF7DC12}" type="pres">
      <dgm:prSet presAssocID="{909E5A2E-7D96-7C4A-82AA-027C88ED9D71}" presName="FiveNodes_1" presStyleLbl="node1" presStyleIdx="0" presStyleCnt="5">
        <dgm:presLayoutVars>
          <dgm:bulletEnabled val="1"/>
        </dgm:presLayoutVars>
      </dgm:prSet>
      <dgm:spPr/>
    </dgm:pt>
    <dgm:pt modelId="{3021DC03-17A7-CC46-9A39-4381CC011F6F}" type="pres">
      <dgm:prSet presAssocID="{909E5A2E-7D96-7C4A-82AA-027C88ED9D71}" presName="FiveNodes_2" presStyleLbl="node1" presStyleIdx="1" presStyleCnt="5">
        <dgm:presLayoutVars>
          <dgm:bulletEnabled val="1"/>
        </dgm:presLayoutVars>
      </dgm:prSet>
      <dgm:spPr/>
    </dgm:pt>
    <dgm:pt modelId="{C3A86F18-1E85-0842-BACB-E113B0BB2ADD}" type="pres">
      <dgm:prSet presAssocID="{909E5A2E-7D96-7C4A-82AA-027C88ED9D71}" presName="FiveNodes_3" presStyleLbl="node1" presStyleIdx="2" presStyleCnt="5">
        <dgm:presLayoutVars>
          <dgm:bulletEnabled val="1"/>
        </dgm:presLayoutVars>
      </dgm:prSet>
      <dgm:spPr/>
    </dgm:pt>
    <dgm:pt modelId="{0FBC9881-A436-0145-BB2F-958641F7F02B}" type="pres">
      <dgm:prSet presAssocID="{909E5A2E-7D96-7C4A-82AA-027C88ED9D71}" presName="FiveNodes_4" presStyleLbl="node1" presStyleIdx="3" presStyleCnt="5">
        <dgm:presLayoutVars>
          <dgm:bulletEnabled val="1"/>
        </dgm:presLayoutVars>
      </dgm:prSet>
      <dgm:spPr/>
    </dgm:pt>
    <dgm:pt modelId="{A2AAD8FE-953C-ED4F-993D-540CC14D7CD4}" type="pres">
      <dgm:prSet presAssocID="{909E5A2E-7D96-7C4A-82AA-027C88ED9D71}" presName="FiveNodes_5" presStyleLbl="node1" presStyleIdx="4" presStyleCnt="5">
        <dgm:presLayoutVars>
          <dgm:bulletEnabled val="1"/>
        </dgm:presLayoutVars>
      </dgm:prSet>
      <dgm:spPr/>
    </dgm:pt>
    <dgm:pt modelId="{99F678F8-CD03-5B46-B366-5B62D43E25C2}" type="pres">
      <dgm:prSet presAssocID="{909E5A2E-7D96-7C4A-82AA-027C88ED9D71}" presName="FiveConn_1-2" presStyleLbl="fgAccFollowNode1" presStyleIdx="0" presStyleCnt="4">
        <dgm:presLayoutVars>
          <dgm:bulletEnabled val="1"/>
        </dgm:presLayoutVars>
      </dgm:prSet>
      <dgm:spPr/>
    </dgm:pt>
    <dgm:pt modelId="{D66F3D54-5550-984D-B95A-CE4829F88EFD}" type="pres">
      <dgm:prSet presAssocID="{909E5A2E-7D96-7C4A-82AA-027C88ED9D71}" presName="FiveConn_2-3" presStyleLbl="fgAccFollowNode1" presStyleIdx="1" presStyleCnt="4">
        <dgm:presLayoutVars>
          <dgm:bulletEnabled val="1"/>
        </dgm:presLayoutVars>
      </dgm:prSet>
      <dgm:spPr/>
    </dgm:pt>
    <dgm:pt modelId="{F8993A34-88AA-5B49-A422-9EE532C60835}" type="pres">
      <dgm:prSet presAssocID="{909E5A2E-7D96-7C4A-82AA-027C88ED9D71}" presName="FiveConn_3-4" presStyleLbl="fgAccFollowNode1" presStyleIdx="2" presStyleCnt="4">
        <dgm:presLayoutVars>
          <dgm:bulletEnabled val="1"/>
        </dgm:presLayoutVars>
      </dgm:prSet>
      <dgm:spPr/>
    </dgm:pt>
    <dgm:pt modelId="{754B36EB-B459-6342-AF57-2DB2B982490D}" type="pres">
      <dgm:prSet presAssocID="{909E5A2E-7D96-7C4A-82AA-027C88ED9D71}" presName="FiveConn_4-5" presStyleLbl="fgAccFollowNode1" presStyleIdx="3" presStyleCnt="4">
        <dgm:presLayoutVars>
          <dgm:bulletEnabled val="1"/>
        </dgm:presLayoutVars>
      </dgm:prSet>
      <dgm:spPr/>
    </dgm:pt>
    <dgm:pt modelId="{2753705B-3FF7-D44E-B731-146B3D7F1FFE}" type="pres">
      <dgm:prSet presAssocID="{909E5A2E-7D96-7C4A-82AA-027C88ED9D71}" presName="FiveNodes_1_text" presStyleLbl="node1" presStyleIdx="4" presStyleCnt="5">
        <dgm:presLayoutVars>
          <dgm:bulletEnabled val="1"/>
        </dgm:presLayoutVars>
      </dgm:prSet>
      <dgm:spPr/>
    </dgm:pt>
    <dgm:pt modelId="{7F83AA6A-E936-524E-B9F6-745C12A71EC3}" type="pres">
      <dgm:prSet presAssocID="{909E5A2E-7D96-7C4A-82AA-027C88ED9D71}" presName="FiveNodes_2_text" presStyleLbl="node1" presStyleIdx="4" presStyleCnt="5">
        <dgm:presLayoutVars>
          <dgm:bulletEnabled val="1"/>
        </dgm:presLayoutVars>
      </dgm:prSet>
      <dgm:spPr/>
    </dgm:pt>
    <dgm:pt modelId="{010584C2-7F51-524E-959C-8A63851BCEF4}" type="pres">
      <dgm:prSet presAssocID="{909E5A2E-7D96-7C4A-82AA-027C88ED9D71}" presName="FiveNodes_3_text" presStyleLbl="node1" presStyleIdx="4" presStyleCnt="5">
        <dgm:presLayoutVars>
          <dgm:bulletEnabled val="1"/>
        </dgm:presLayoutVars>
      </dgm:prSet>
      <dgm:spPr/>
    </dgm:pt>
    <dgm:pt modelId="{CFACE4E6-11F6-BF43-ABE0-5204A715DE28}" type="pres">
      <dgm:prSet presAssocID="{909E5A2E-7D96-7C4A-82AA-027C88ED9D71}" presName="FiveNodes_4_text" presStyleLbl="node1" presStyleIdx="4" presStyleCnt="5">
        <dgm:presLayoutVars>
          <dgm:bulletEnabled val="1"/>
        </dgm:presLayoutVars>
      </dgm:prSet>
      <dgm:spPr/>
    </dgm:pt>
    <dgm:pt modelId="{0E503D15-795A-DA43-A624-2820B133CD1C}" type="pres">
      <dgm:prSet presAssocID="{909E5A2E-7D96-7C4A-82AA-027C88ED9D71}" presName="FiveNodes_5_text" presStyleLbl="node1" presStyleIdx="4" presStyleCnt="5">
        <dgm:presLayoutVars>
          <dgm:bulletEnabled val="1"/>
        </dgm:presLayoutVars>
      </dgm:prSet>
      <dgm:spPr/>
    </dgm:pt>
  </dgm:ptLst>
  <dgm:cxnLst>
    <dgm:cxn modelId="{2430EC11-AE82-3F42-9557-A94E66E2E8A8}" type="presOf" srcId="{952C5AC8-561B-E64A-859C-5997567A0922}" destId="{010584C2-7F51-524E-959C-8A63851BCEF4}" srcOrd="1" destOrd="0" presId="urn:microsoft.com/office/officeart/2005/8/layout/vProcess5"/>
    <dgm:cxn modelId="{81C35720-3AF4-8948-8B49-FCB26731CC3B}" type="presOf" srcId="{9F74BF2D-0DFD-7345-A81F-DC7870C83788}" destId="{2753705B-3FF7-D44E-B731-146B3D7F1FFE}" srcOrd="1" destOrd="0" presId="urn:microsoft.com/office/officeart/2005/8/layout/vProcess5"/>
    <dgm:cxn modelId="{85481822-777E-374E-BEFB-C560CE18DE81}" srcId="{909E5A2E-7D96-7C4A-82AA-027C88ED9D71}" destId="{8A4EAE94-243C-F243-AA33-007704AB9F3A}" srcOrd="1" destOrd="0" parTransId="{59741FCC-AEE0-DA4E-8CF8-8F33318F839B}" sibTransId="{F4992327-4F33-7E47-988C-A9E2E1F89EB6}"/>
    <dgm:cxn modelId="{AC7AD628-0C6E-1C4D-B114-9031DBED1928}" type="presOf" srcId="{909E5A2E-7D96-7C4A-82AA-027C88ED9D71}" destId="{11A15207-B092-BD49-A113-7EBBCDE53202}" srcOrd="0" destOrd="0" presId="urn:microsoft.com/office/officeart/2005/8/layout/vProcess5"/>
    <dgm:cxn modelId="{87B0E42C-CCC7-DD4E-BC94-665B53E748B8}" type="presOf" srcId="{F4992327-4F33-7E47-988C-A9E2E1F89EB6}" destId="{D66F3D54-5550-984D-B95A-CE4829F88EFD}" srcOrd="0" destOrd="0" presId="urn:microsoft.com/office/officeart/2005/8/layout/vProcess5"/>
    <dgm:cxn modelId="{21D7315B-B190-5042-BF33-C8DCFBFB93C7}" srcId="{909E5A2E-7D96-7C4A-82AA-027C88ED9D71}" destId="{925FCE30-191E-9143-AE53-A55F5D21161C}" srcOrd="4" destOrd="0" parTransId="{5491ADED-C8A3-DC4D-8C37-1CD1EBF6D913}" sibTransId="{F1D99F92-2F5F-ED48-9313-7C4580CF7328}"/>
    <dgm:cxn modelId="{1DFD8E5B-B144-6A48-8877-8070ADB4E01A}" type="presOf" srcId="{544ED7A9-7C8D-C043-A7B1-65EF3120F796}" destId="{CFACE4E6-11F6-BF43-ABE0-5204A715DE28}" srcOrd="1" destOrd="0" presId="urn:microsoft.com/office/officeart/2005/8/layout/vProcess5"/>
    <dgm:cxn modelId="{5F76B266-A151-FD4A-9ABD-1608DAEC6F29}" type="presOf" srcId="{925FCE30-191E-9143-AE53-A55F5D21161C}" destId="{A2AAD8FE-953C-ED4F-993D-540CC14D7CD4}" srcOrd="0" destOrd="0" presId="urn:microsoft.com/office/officeart/2005/8/layout/vProcess5"/>
    <dgm:cxn modelId="{C9ACE948-C10D-C346-9F08-7C4B19EBB3D6}" type="presOf" srcId="{925FCE30-191E-9143-AE53-A55F5D21161C}" destId="{0E503D15-795A-DA43-A624-2820B133CD1C}" srcOrd="1" destOrd="0" presId="urn:microsoft.com/office/officeart/2005/8/layout/vProcess5"/>
    <dgm:cxn modelId="{EF83E949-3ED7-9847-BA13-467D44EAD95B}" type="presOf" srcId="{952C5AC8-561B-E64A-859C-5997567A0922}" destId="{C3A86F18-1E85-0842-BACB-E113B0BB2ADD}" srcOrd="0" destOrd="0" presId="urn:microsoft.com/office/officeart/2005/8/layout/vProcess5"/>
    <dgm:cxn modelId="{85CB0A6E-2F91-8244-A7E0-FA0F012BFCD7}" type="presOf" srcId="{C4A19746-0451-2D47-BD24-11AEC7A8B7A0}" destId="{99F678F8-CD03-5B46-B366-5B62D43E25C2}" srcOrd="0" destOrd="0" presId="urn:microsoft.com/office/officeart/2005/8/layout/vProcess5"/>
    <dgm:cxn modelId="{9427154E-C0AA-8746-90B0-8AAA617CAA72}" srcId="{909E5A2E-7D96-7C4A-82AA-027C88ED9D71}" destId="{9F74BF2D-0DFD-7345-A81F-DC7870C83788}" srcOrd="0" destOrd="0" parTransId="{FF9F7251-2E04-7D40-87B6-1F2670B042D6}" sibTransId="{C4A19746-0451-2D47-BD24-11AEC7A8B7A0}"/>
    <dgm:cxn modelId="{604C2D6E-7D31-7A4F-96FA-8A8F5A2FDE7F}" type="presOf" srcId="{8A4EAE94-243C-F243-AA33-007704AB9F3A}" destId="{7F83AA6A-E936-524E-B9F6-745C12A71EC3}" srcOrd="1" destOrd="0" presId="urn:microsoft.com/office/officeart/2005/8/layout/vProcess5"/>
    <dgm:cxn modelId="{1536A47A-9F89-0E46-891D-FFC7BA54A911}" type="presOf" srcId="{27FAB703-1B31-2F48-A1B3-3AEF57D9D48D}" destId="{754B36EB-B459-6342-AF57-2DB2B982490D}" srcOrd="0" destOrd="0" presId="urn:microsoft.com/office/officeart/2005/8/layout/vProcess5"/>
    <dgm:cxn modelId="{7C961B7D-893D-654F-BD37-9D096A615ED1}" type="presOf" srcId="{8A4EAE94-243C-F243-AA33-007704AB9F3A}" destId="{3021DC03-17A7-CC46-9A39-4381CC011F6F}" srcOrd="0" destOrd="0" presId="urn:microsoft.com/office/officeart/2005/8/layout/vProcess5"/>
    <dgm:cxn modelId="{4EB6169B-13A3-EA48-B68E-C941A0C24F70}" type="presOf" srcId="{9F74BF2D-0DFD-7345-A81F-DC7870C83788}" destId="{A3F74D94-F62A-C849-896B-71440BF7DC12}" srcOrd="0" destOrd="0" presId="urn:microsoft.com/office/officeart/2005/8/layout/vProcess5"/>
    <dgm:cxn modelId="{05A5F0AA-9EE2-B143-B705-580AF682F977}" srcId="{909E5A2E-7D96-7C4A-82AA-027C88ED9D71}" destId="{544ED7A9-7C8D-C043-A7B1-65EF3120F796}" srcOrd="3" destOrd="0" parTransId="{3BB092CB-26B0-3F42-9B69-C988CC22367C}" sibTransId="{27FAB703-1B31-2F48-A1B3-3AEF57D9D48D}"/>
    <dgm:cxn modelId="{9D0FEDCD-0CA5-034F-9D37-B330EFC5686B}" type="presOf" srcId="{544ED7A9-7C8D-C043-A7B1-65EF3120F796}" destId="{0FBC9881-A436-0145-BB2F-958641F7F02B}" srcOrd="0" destOrd="0" presId="urn:microsoft.com/office/officeart/2005/8/layout/vProcess5"/>
    <dgm:cxn modelId="{7ED42DDA-4F08-7343-99DD-DDAC3588A6E9}" srcId="{909E5A2E-7D96-7C4A-82AA-027C88ED9D71}" destId="{952C5AC8-561B-E64A-859C-5997567A0922}" srcOrd="2" destOrd="0" parTransId="{EAC7C992-F453-104F-9F6C-04A8D313683D}" sibTransId="{FD2F9F62-5CEA-8546-BCB2-6A7429C68EF0}"/>
    <dgm:cxn modelId="{42E48DF2-6F74-BA49-8FE8-7262B7AB5DA5}" type="presOf" srcId="{FD2F9F62-5CEA-8546-BCB2-6A7429C68EF0}" destId="{F8993A34-88AA-5B49-A422-9EE532C60835}" srcOrd="0" destOrd="0" presId="urn:microsoft.com/office/officeart/2005/8/layout/vProcess5"/>
    <dgm:cxn modelId="{A6558EB0-71C5-0C42-BD5E-1B90167C55F3}" type="presParOf" srcId="{11A15207-B092-BD49-A113-7EBBCDE53202}" destId="{DDA57E5B-0675-0A4B-AC66-1E8E60383C73}" srcOrd="0" destOrd="0" presId="urn:microsoft.com/office/officeart/2005/8/layout/vProcess5"/>
    <dgm:cxn modelId="{2ADF774B-AED7-2649-9E03-19DAAA4D9858}" type="presParOf" srcId="{11A15207-B092-BD49-A113-7EBBCDE53202}" destId="{A3F74D94-F62A-C849-896B-71440BF7DC12}" srcOrd="1" destOrd="0" presId="urn:microsoft.com/office/officeart/2005/8/layout/vProcess5"/>
    <dgm:cxn modelId="{7A2C833B-1C39-3B40-9E61-13F65B6B9740}" type="presParOf" srcId="{11A15207-B092-BD49-A113-7EBBCDE53202}" destId="{3021DC03-17A7-CC46-9A39-4381CC011F6F}" srcOrd="2" destOrd="0" presId="urn:microsoft.com/office/officeart/2005/8/layout/vProcess5"/>
    <dgm:cxn modelId="{AEFC65AD-0D30-D849-A313-168F7D5B01A9}" type="presParOf" srcId="{11A15207-B092-BD49-A113-7EBBCDE53202}" destId="{C3A86F18-1E85-0842-BACB-E113B0BB2ADD}" srcOrd="3" destOrd="0" presId="urn:microsoft.com/office/officeart/2005/8/layout/vProcess5"/>
    <dgm:cxn modelId="{5E78E76D-3990-4B48-8FE8-EB3ED09AE0C1}" type="presParOf" srcId="{11A15207-B092-BD49-A113-7EBBCDE53202}" destId="{0FBC9881-A436-0145-BB2F-958641F7F02B}" srcOrd="4" destOrd="0" presId="urn:microsoft.com/office/officeart/2005/8/layout/vProcess5"/>
    <dgm:cxn modelId="{A5D47F02-6B26-704C-91F2-483661CBC7B3}" type="presParOf" srcId="{11A15207-B092-BD49-A113-7EBBCDE53202}" destId="{A2AAD8FE-953C-ED4F-993D-540CC14D7CD4}" srcOrd="5" destOrd="0" presId="urn:microsoft.com/office/officeart/2005/8/layout/vProcess5"/>
    <dgm:cxn modelId="{83EFFC29-E0FF-7F4B-82E0-65DD3DDBA3B7}" type="presParOf" srcId="{11A15207-B092-BD49-A113-7EBBCDE53202}" destId="{99F678F8-CD03-5B46-B366-5B62D43E25C2}" srcOrd="6" destOrd="0" presId="urn:microsoft.com/office/officeart/2005/8/layout/vProcess5"/>
    <dgm:cxn modelId="{2C9C3D06-65FE-F348-8071-41C635BF44FD}" type="presParOf" srcId="{11A15207-B092-BD49-A113-7EBBCDE53202}" destId="{D66F3D54-5550-984D-B95A-CE4829F88EFD}" srcOrd="7" destOrd="0" presId="urn:microsoft.com/office/officeart/2005/8/layout/vProcess5"/>
    <dgm:cxn modelId="{4D144D8B-4341-B642-93E3-D082BC7BBA78}" type="presParOf" srcId="{11A15207-B092-BD49-A113-7EBBCDE53202}" destId="{F8993A34-88AA-5B49-A422-9EE532C60835}" srcOrd="8" destOrd="0" presId="urn:microsoft.com/office/officeart/2005/8/layout/vProcess5"/>
    <dgm:cxn modelId="{0D14B2B4-1BC6-CC4E-BA3F-12638514D263}" type="presParOf" srcId="{11A15207-B092-BD49-A113-7EBBCDE53202}" destId="{754B36EB-B459-6342-AF57-2DB2B982490D}" srcOrd="9" destOrd="0" presId="urn:microsoft.com/office/officeart/2005/8/layout/vProcess5"/>
    <dgm:cxn modelId="{DC648787-2C9B-6848-B421-F50BA37112CE}" type="presParOf" srcId="{11A15207-B092-BD49-A113-7EBBCDE53202}" destId="{2753705B-3FF7-D44E-B731-146B3D7F1FFE}" srcOrd="10" destOrd="0" presId="urn:microsoft.com/office/officeart/2005/8/layout/vProcess5"/>
    <dgm:cxn modelId="{1EE3FA48-432F-1A42-ACB3-332B64B00B2E}" type="presParOf" srcId="{11A15207-B092-BD49-A113-7EBBCDE53202}" destId="{7F83AA6A-E936-524E-B9F6-745C12A71EC3}" srcOrd="11" destOrd="0" presId="urn:microsoft.com/office/officeart/2005/8/layout/vProcess5"/>
    <dgm:cxn modelId="{28F6AD56-3F08-8243-8723-2EB564B0BD30}" type="presParOf" srcId="{11A15207-B092-BD49-A113-7EBBCDE53202}" destId="{010584C2-7F51-524E-959C-8A63851BCEF4}" srcOrd="12" destOrd="0" presId="urn:microsoft.com/office/officeart/2005/8/layout/vProcess5"/>
    <dgm:cxn modelId="{5588CC92-0912-754D-A7C7-5A8A6F59EDF4}" type="presParOf" srcId="{11A15207-B092-BD49-A113-7EBBCDE53202}" destId="{CFACE4E6-11F6-BF43-ABE0-5204A715DE28}" srcOrd="13" destOrd="0" presId="urn:microsoft.com/office/officeart/2005/8/layout/vProcess5"/>
    <dgm:cxn modelId="{6EBDEAAF-7A1F-FB40-86C7-F25060EBFF27}" type="presParOf" srcId="{11A15207-B092-BD49-A113-7EBBCDE53202}" destId="{0E503D15-795A-DA43-A624-2820B133CD1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74D94-F62A-C849-896B-71440BF7DC12}">
      <dsp:nvSpPr>
        <dsp:cNvPr id="0" name=""/>
        <dsp:cNvSpPr/>
      </dsp:nvSpPr>
      <dsp:spPr>
        <a:xfrm>
          <a:off x="0" y="0"/>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An Engage Lesson</a:t>
          </a:r>
        </a:p>
      </dsp:txBody>
      <dsp:txXfrm>
        <a:off x="22254" y="22254"/>
        <a:ext cx="5428000" cy="715301"/>
      </dsp:txXfrm>
    </dsp:sp>
    <dsp:sp modelId="{3021DC03-17A7-CC46-9A39-4381CC011F6F}">
      <dsp:nvSpPr>
        <dsp:cNvPr id="0" name=""/>
        <dsp:cNvSpPr/>
      </dsp:nvSpPr>
      <dsp:spPr>
        <a:xfrm>
          <a:off x="473202" y="865338"/>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Exploration Lesson(s)</a:t>
          </a:r>
        </a:p>
      </dsp:txBody>
      <dsp:txXfrm>
        <a:off x="495456" y="887592"/>
        <a:ext cx="5325205" cy="715301"/>
      </dsp:txXfrm>
    </dsp:sp>
    <dsp:sp modelId="{C3A86F18-1E85-0842-BACB-E113B0BB2ADD}">
      <dsp:nvSpPr>
        <dsp:cNvPr id="0" name=""/>
        <dsp:cNvSpPr/>
      </dsp:nvSpPr>
      <dsp:spPr>
        <a:xfrm>
          <a:off x="946404" y="1730676"/>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Explanation Lesson(s)</a:t>
          </a:r>
        </a:p>
      </dsp:txBody>
      <dsp:txXfrm>
        <a:off x="968658" y="1752930"/>
        <a:ext cx="5325205" cy="715301"/>
      </dsp:txXfrm>
    </dsp:sp>
    <dsp:sp modelId="{0FBC9881-A436-0145-BB2F-958641F7F02B}">
      <dsp:nvSpPr>
        <dsp:cNvPr id="0" name=""/>
        <dsp:cNvSpPr/>
      </dsp:nvSpPr>
      <dsp:spPr>
        <a:xfrm>
          <a:off x="1419605" y="2596015"/>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Elaboration Lesson(s)</a:t>
          </a:r>
        </a:p>
      </dsp:txBody>
      <dsp:txXfrm>
        <a:off x="1441859" y="2618269"/>
        <a:ext cx="5325205" cy="715301"/>
      </dsp:txXfrm>
    </dsp:sp>
    <dsp:sp modelId="{A2AAD8FE-953C-ED4F-993D-540CC14D7CD4}">
      <dsp:nvSpPr>
        <dsp:cNvPr id="0" name=""/>
        <dsp:cNvSpPr/>
      </dsp:nvSpPr>
      <dsp:spPr>
        <a:xfrm>
          <a:off x="1892808" y="3461353"/>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Evaluation Lesson(s)</a:t>
          </a:r>
        </a:p>
      </dsp:txBody>
      <dsp:txXfrm>
        <a:off x="1915062" y="3483607"/>
        <a:ext cx="5325205" cy="715301"/>
      </dsp:txXfrm>
    </dsp:sp>
    <dsp:sp modelId="{99F678F8-CD03-5B46-B366-5B62D43E25C2}">
      <dsp:nvSpPr>
        <dsp:cNvPr id="0" name=""/>
        <dsp:cNvSpPr/>
      </dsp:nvSpPr>
      <dsp:spPr>
        <a:xfrm>
          <a:off x="5842915" y="555082"/>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954037" y="555082"/>
        <a:ext cx="271632" cy="371642"/>
      </dsp:txXfrm>
    </dsp:sp>
    <dsp:sp modelId="{D66F3D54-5550-984D-B95A-CE4829F88EFD}">
      <dsp:nvSpPr>
        <dsp:cNvPr id="0" name=""/>
        <dsp:cNvSpPr/>
      </dsp:nvSpPr>
      <dsp:spPr>
        <a:xfrm>
          <a:off x="6316117" y="1420421"/>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427239" y="1420421"/>
        <a:ext cx="271632" cy="371642"/>
      </dsp:txXfrm>
    </dsp:sp>
    <dsp:sp modelId="{F8993A34-88AA-5B49-A422-9EE532C60835}">
      <dsp:nvSpPr>
        <dsp:cNvPr id="0" name=""/>
        <dsp:cNvSpPr/>
      </dsp:nvSpPr>
      <dsp:spPr>
        <a:xfrm>
          <a:off x="6789319" y="2273096"/>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900441" y="2273096"/>
        <a:ext cx="271632" cy="371642"/>
      </dsp:txXfrm>
    </dsp:sp>
    <dsp:sp modelId="{754B36EB-B459-6342-AF57-2DB2B982490D}">
      <dsp:nvSpPr>
        <dsp:cNvPr id="0" name=""/>
        <dsp:cNvSpPr/>
      </dsp:nvSpPr>
      <dsp:spPr>
        <a:xfrm>
          <a:off x="7262521" y="3146877"/>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373643" y="3146877"/>
        <a:ext cx="271632" cy="3716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27814-8714-4A51-BECF-3939C7BEBD8D}" type="datetimeFigureOut">
              <a:rPr lang="en-US" smtClean="0"/>
              <a:t>3/28/2018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5F8EE-BEEE-4E62-807B-D632C497880D}" type="slidenum">
              <a:rPr lang="en-US" smtClean="0"/>
              <a:t>‹#›</a:t>
            </a:fld>
            <a:endParaRPr lang="en-US"/>
          </a:p>
        </p:txBody>
      </p:sp>
    </p:spTree>
    <p:extLst>
      <p:ext uri="{BB962C8B-B14F-4D97-AF65-F5344CB8AC3E}">
        <p14:creationId xmlns:p14="http://schemas.microsoft.com/office/powerpoint/2010/main" val="274320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15397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15</a:t>
            </a:fld>
            <a:endParaRPr lang="en-US"/>
          </a:p>
        </p:txBody>
      </p:sp>
      <p:sp>
        <p:nvSpPr>
          <p:cNvPr id="5" name="Date Placeholder 4"/>
          <p:cNvSpPr>
            <a:spLocks noGrp="1"/>
          </p:cNvSpPr>
          <p:nvPr>
            <p:ph type="dt" idx="11"/>
          </p:nvPr>
        </p:nvSpPr>
        <p:spPr/>
        <p:txBody>
          <a:bodyPr/>
          <a:lstStyle/>
          <a:p>
            <a:fld id="{15CE20ED-E36E-4FA9-8D19-926557E7DF0E}"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00675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2</a:t>
            </a:fld>
            <a:endParaRPr lang="en-US" dirty="0"/>
          </a:p>
        </p:txBody>
      </p:sp>
      <p:sp>
        <p:nvSpPr>
          <p:cNvPr id="5" name="Date Placeholder 4"/>
          <p:cNvSpPr>
            <a:spLocks noGrp="1"/>
          </p:cNvSpPr>
          <p:nvPr>
            <p:ph type="dt" idx="11"/>
          </p:nvPr>
        </p:nvSpPr>
        <p:spPr/>
        <p:txBody>
          <a:bodyPr/>
          <a:lstStyle/>
          <a:p>
            <a:fld id="{46101B0F-3094-4BFE-8B42-92F1CE1A8F60}"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33968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B8D3A76-8F7F-4BEA-9A98-52C7C0092101}" type="slidenum">
              <a:rPr lang="en-US" smtClean="0"/>
              <a:t>4</a:t>
            </a:fld>
            <a:endParaRPr lang="en-US"/>
          </a:p>
        </p:txBody>
      </p:sp>
      <p:sp>
        <p:nvSpPr>
          <p:cNvPr id="5" name="Date Placeholder 4"/>
          <p:cNvSpPr>
            <a:spLocks noGrp="1"/>
          </p:cNvSpPr>
          <p:nvPr>
            <p:ph type="dt" idx="11"/>
          </p:nvPr>
        </p:nvSpPr>
        <p:spPr/>
        <p:txBody>
          <a:bodyPr/>
          <a:lstStyle/>
          <a:p>
            <a:fld id="{D771AF8D-2261-4EC8-BD8E-9E12A7CE1757}"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339918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5</a:t>
            </a:fld>
            <a:endParaRPr lang="en-US" dirty="0"/>
          </a:p>
        </p:txBody>
      </p:sp>
      <p:sp>
        <p:nvSpPr>
          <p:cNvPr id="5" name="Date Placeholder 4"/>
          <p:cNvSpPr>
            <a:spLocks noGrp="1"/>
          </p:cNvSpPr>
          <p:nvPr>
            <p:ph type="dt" idx="11"/>
          </p:nvPr>
        </p:nvSpPr>
        <p:spPr/>
        <p:txBody>
          <a:bodyPr/>
          <a:lstStyle/>
          <a:p>
            <a:fld id="{B7874571-67B9-4684-89B3-4D7C44EDB3E8}"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31324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6</a:t>
            </a:fld>
            <a:endParaRPr lang="en-US" dirty="0"/>
          </a:p>
        </p:txBody>
      </p:sp>
      <p:sp>
        <p:nvSpPr>
          <p:cNvPr id="5" name="Date Placeholder 4"/>
          <p:cNvSpPr>
            <a:spLocks noGrp="1"/>
          </p:cNvSpPr>
          <p:nvPr>
            <p:ph type="dt" idx="11"/>
          </p:nvPr>
        </p:nvSpPr>
        <p:spPr/>
        <p:txBody>
          <a:bodyPr/>
          <a:lstStyle/>
          <a:p>
            <a:fld id="{F6ABCF10-A0AB-46AF-9C8C-A2D6620EE770}"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31324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aseline="0" dirty="0"/>
          </a:p>
        </p:txBody>
      </p:sp>
      <p:sp>
        <p:nvSpPr>
          <p:cNvPr id="4" name="Slide Number Placeholder 3"/>
          <p:cNvSpPr>
            <a:spLocks noGrp="1"/>
          </p:cNvSpPr>
          <p:nvPr>
            <p:ph type="sldNum" sz="quarter" idx="10"/>
          </p:nvPr>
        </p:nvSpPr>
        <p:spPr/>
        <p:txBody>
          <a:bodyPr/>
          <a:lstStyle/>
          <a:p>
            <a:fld id="{5B8D3A76-8F7F-4BEA-9A98-52C7C0092101}" type="slidenum">
              <a:rPr lang="en-US" smtClean="0"/>
              <a:t>9</a:t>
            </a:fld>
            <a:endParaRPr lang="en-US"/>
          </a:p>
        </p:txBody>
      </p:sp>
      <p:sp>
        <p:nvSpPr>
          <p:cNvPr id="5" name="Date Placeholder 4"/>
          <p:cNvSpPr>
            <a:spLocks noGrp="1"/>
          </p:cNvSpPr>
          <p:nvPr>
            <p:ph type="dt" idx="11"/>
          </p:nvPr>
        </p:nvSpPr>
        <p:spPr/>
        <p:txBody>
          <a:bodyPr/>
          <a:lstStyle/>
          <a:p>
            <a:fld id="{F6F726CD-D76B-4C23-A7B9-C9FD95F02050}"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293763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r>
              <a:rPr lang="en-US" dirty="0"/>
              <a:t>Option</a:t>
            </a:r>
          </a:p>
          <a:p>
            <a:r>
              <a:rPr lang="en-US" baseline="0" dirty="0"/>
              <a:t>Read the 5Es</a:t>
            </a:r>
          </a:p>
          <a:p>
            <a:endParaRPr lang="en-US" baseline="0" dirty="0"/>
          </a:p>
          <a:p>
            <a:r>
              <a:rPr lang="en-US" baseline="0" dirty="0"/>
              <a:t>Short reading from HPL/HSL – 1 pager. </a:t>
            </a:r>
          </a:p>
          <a:p>
            <a:r>
              <a:rPr lang="en-US" baseline="0" dirty="0"/>
              <a:t>No reading from the Framework</a:t>
            </a:r>
          </a:p>
          <a:p>
            <a:endParaRPr lang="en-US" baseline="0" dirty="0"/>
          </a:p>
          <a:p>
            <a:r>
              <a:rPr lang="en-US" baseline="0" dirty="0"/>
              <a:t>Option</a:t>
            </a:r>
          </a:p>
          <a:p>
            <a:r>
              <a:rPr lang="en-US" baseline="0" dirty="0"/>
              <a:t>Slide w/ a few key points….Visual graphic that represents how Framework, HPL/HSL/5Es connect, THEN focus on reading about the 5Es.</a:t>
            </a:r>
          </a:p>
          <a:p>
            <a:endParaRPr lang="en-US" baseline="0" dirty="0"/>
          </a:p>
          <a:p>
            <a:r>
              <a:rPr lang="en-US" baseline="0" dirty="0"/>
              <a:t>How do the 5Es map back to this…strong statement at the end about Framework and learning for all students.</a:t>
            </a:r>
          </a:p>
          <a:p>
            <a:pPr marL="181240" indent="-181240">
              <a:buFont typeface="Arial" panose="020B0604020202020204"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12</a:t>
            </a:fld>
            <a:endParaRPr lang="en-US"/>
          </a:p>
        </p:txBody>
      </p:sp>
      <p:sp>
        <p:nvSpPr>
          <p:cNvPr id="5" name="Date Placeholder 4"/>
          <p:cNvSpPr>
            <a:spLocks noGrp="1"/>
          </p:cNvSpPr>
          <p:nvPr>
            <p:ph type="dt" idx="11"/>
          </p:nvPr>
        </p:nvSpPr>
        <p:spPr/>
        <p:txBody>
          <a:bodyPr/>
          <a:lstStyle/>
          <a:p>
            <a:fld id="{74EEFC5E-F4F4-4F96-96B2-B2BA30FBB5AE}"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73494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13</a:t>
            </a:fld>
            <a:endParaRPr lang="en-US"/>
          </a:p>
        </p:txBody>
      </p:sp>
      <p:sp>
        <p:nvSpPr>
          <p:cNvPr id="5" name="Date Placeholder 4"/>
          <p:cNvSpPr>
            <a:spLocks noGrp="1"/>
          </p:cNvSpPr>
          <p:nvPr>
            <p:ph type="dt" idx="11"/>
          </p:nvPr>
        </p:nvSpPr>
        <p:spPr/>
        <p:txBody>
          <a:bodyPr/>
          <a:lstStyle/>
          <a:p>
            <a:fld id="{67DAACC1-6BC5-4BBC-A1DC-37A660409648}"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268435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14</a:t>
            </a:fld>
            <a:endParaRPr lang="en-US"/>
          </a:p>
        </p:txBody>
      </p:sp>
      <p:sp>
        <p:nvSpPr>
          <p:cNvPr id="5" name="Date Placeholder 4"/>
          <p:cNvSpPr>
            <a:spLocks noGrp="1"/>
          </p:cNvSpPr>
          <p:nvPr>
            <p:ph type="dt" idx="11"/>
          </p:nvPr>
        </p:nvSpPr>
        <p:spPr/>
        <p:txBody>
          <a:bodyPr/>
          <a:lstStyle/>
          <a:p>
            <a:fld id="{58BD04B3-8D0A-4902-8648-A8170FFF5638}" type="datetime1">
              <a:rPr lang="en-US" smtClean="0"/>
              <a:t>3/28/2018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24489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654145-6D60-4610-B6D7-E9637B8B3883}"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51866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54145-6D60-4610-B6D7-E9637B8B3883}"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8856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54145-6D60-4610-B6D7-E9637B8B3883}"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22401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54145-6D60-4610-B6D7-E9637B8B3883}"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420223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54145-6D60-4610-B6D7-E9637B8B3883}"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53670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54145-6D60-4610-B6D7-E9637B8B3883}"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91862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54145-6D60-4610-B6D7-E9637B8B3883}"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51330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54145-6D60-4610-B6D7-E9637B8B3883}"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32437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54145-6D60-4610-B6D7-E9637B8B3883}"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93190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54145-6D60-4610-B6D7-E9637B8B3883}"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57017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54145-6D60-4610-B6D7-E9637B8B3883}"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69349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54145-6D60-4610-B6D7-E9637B8B3883}" type="datetimeFigureOut">
              <a:rPr lang="en-US" smtClean="0"/>
              <a:t>3/28/2018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D5FF73A0-1E46-9E41-AE26-3C6313E0DB95}" type="slidenum">
              <a:rPr lang="en-US" smtClean="0"/>
              <a:t>‹#›</a:t>
            </a:fld>
            <a:endParaRPr lang="en-US" dirty="0"/>
          </a:p>
        </p:txBody>
      </p:sp>
    </p:spTree>
    <p:extLst>
      <p:ext uri="{BB962C8B-B14F-4D97-AF65-F5344CB8AC3E}">
        <p14:creationId xmlns:p14="http://schemas.microsoft.com/office/powerpoint/2010/main" val="258877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914402"/>
            <a:ext cx="7772400" cy="1470025"/>
          </a:xfrm>
        </p:spPr>
        <p:txBody>
          <a:bodyPr>
            <a:normAutofit fontScale="90000"/>
          </a:bodyPr>
          <a:lstStyle/>
          <a:p>
            <a:r>
              <a:rPr lang="en-US" sz="4800" b="1" dirty="0">
                <a:solidFill>
                  <a:schemeClr val="tx2"/>
                </a:solidFill>
              </a:rPr>
              <a:t>Advancing Tools and Processes for Next Generation Science</a:t>
            </a:r>
            <a:br>
              <a:rPr lang="en-US" sz="4800" b="1" dirty="0">
                <a:solidFill>
                  <a:schemeClr val="tx2"/>
                </a:solidFill>
              </a:rPr>
            </a:br>
            <a:r>
              <a:rPr lang="en-US" sz="4800" b="1" dirty="0"/>
              <a:t>Planning for Instruction</a:t>
            </a:r>
            <a:endParaRPr lang="en-US" sz="4800" b="1" dirty="0">
              <a:solidFill>
                <a:schemeClr val="tx2"/>
              </a:solidFill>
            </a:endParaRPr>
          </a:p>
        </p:txBody>
      </p:sp>
      <p:sp>
        <p:nvSpPr>
          <p:cNvPr id="4" name="Text Placeholder 3"/>
          <p:cNvSpPr>
            <a:spLocks noGrp="1"/>
          </p:cNvSpPr>
          <p:nvPr>
            <p:ph type="subTitle" idx="1"/>
          </p:nvPr>
        </p:nvSpPr>
        <p:spPr>
          <a:xfrm>
            <a:off x="1028700" y="2362200"/>
            <a:ext cx="7086600" cy="2895600"/>
          </a:xfrm>
        </p:spPr>
        <p:txBody>
          <a:bodyPr>
            <a:normAutofit/>
          </a:bodyPr>
          <a:lstStyle/>
          <a:p>
            <a:pPr marL="1257155" indent="-1257155" algn="l">
              <a:spcBef>
                <a:spcPts val="0"/>
              </a:spcBef>
            </a:pPr>
            <a:endParaRPr lang="en-US" dirty="0">
              <a:solidFill>
                <a:schemeClr val="tx1"/>
              </a:solidFill>
            </a:endParaRPr>
          </a:p>
          <a:p>
            <a:pPr marL="1257155" indent="-1257155">
              <a:spcBef>
                <a:spcPts val="0"/>
              </a:spcBef>
            </a:pPr>
            <a:endParaRPr lang="en-US" dirty="0">
              <a:solidFill>
                <a:schemeClr val="tx1"/>
              </a:solidFill>
            </a:endParaRPr>
          </a:p>
          <a:p>
            <a:pPr marL="1257155" indent="-1257155">
              <a:spcBef>
                <a:spcPts val="0"/>
              </a:spcBef>
            </a:pPr>
            <a:r>
              <a:rPr lang="en-US" dirty="0">
                <a:solidFill>
                  <a:schemeClr val="tx1"/>
                </a:solidFill>
              </a:rPr>
              <a:t>Tool 1: Using the NGSS </a:t>
            </a:r>
          </a:p>
          <a:p>
            <a:pPr marL="1257155" indent="-1257155">
              <a:spcBef>
                <a:spcPts val="0"/>
              </a:spcBef>
            </a:pPr>
            <a:r>
              <a:rPr lang="en-US" dirty="0">
                <a:solidFill>
                  <a:schemeClr val="tx1"/>
                </a:solidFill>
              </a:rPr>
              <a:t>to Plan for a Unit of Instruction</a:t>
            </a:r>
          </a:p>
          <a:p>
            <a:r>
              <a:rPr lang="en-US" dirty="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fld id="{E5FD466C-A846-4137-A191-031693B0489B}" type="slidenum">
              <a:rPr lang="en-US" smtClean="0"/>
              <a:pPr/>
              <a:t>1</a:t>
            </a:fld>
            <a:endParaRPr lang="en-US" dirty="0"/>
          </a:p>
        </p:txBody>
      </p:sp>
    </p:spTree>
    <p:extLst>
      <p:ext uri="{BB962C8B-B14F-4D97-AF65-F5344CB8AC3E}">
        <p14:creationId xmlns:p14="http://schemas.microsoft.com/office/powerpoint/2010/main" val="39294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a:t>BSCS 5E Instructional Model</a:t>
            </a:r>
            <a:br>
              <a:rPr lang="en-US" dirty="0"/>
            </a:br>
            <a:r>
              <a:rPr lang="en-US" sz="3100" dirty="0"/>
              <a:t>Is a specific example of the general architecture for an </a:t>
            </a:r>
            <a:r>
              <a:rPr lang="en-US" sz="3100" b="1" dirty="0">
                <a:solidFill>
                  <a:srgbClr val="4F81BD"/>
                </a:solidFill>
              </a:rPr>
              <a:t>Integrated Instructional Sequence</a:t>
            </a:r>
            <a:br>
              <a:rPr lang="en-US" sz="3100" b="1" dirty="0">
                <a:solidFill>
                  <a:srgbClr val="4F81BD"/>
                </a:solidFill>
              </a:rPr>
            </a:br>
            <a:endParaRPr lang="en-US" sz="3100" b="1" dirty="0">
              <a:solidFill>
                <a:srgbClr val="4F81B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5284017"/>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467600" y="6324600"/>
            <a:ext cx="1343449" cy="369332"/>
          </a:xfrm>
          <a:prstGeom prst="rect">
            <a:avLst/>
          </a:prstGeom>
          <a:noFill/>
        </p:spPr>
        <p:txBody>
          <a:bodyPr wrap="none" rtlCol="0">
            <a:spAutoFit/>
          </a:bodyPr>
          <a:lstStyle/>
          <a:p>
            <a:r>
              <a:rPr lang="en-US" dirty="0" err="1"/>
              <a:t>Bybee</a:t>
            </a:r>
            <a:r>
              <a:rPr lang="en-US" dirty="0"/>
              <a:t>, 2014</a:t>
            </a:r>
          </a:p>
        </p:txBody>
      </p:sp>
    </p:spTree>
    <p:extLst>
      <p:ext uri="{BB962C8B-B14F-4D97-AF65-F5344CB8AC3E}">
        <p14:creationId xmlns:p14="http://schemas.microsoft.com/office/powerpoint/2010/main" val="419723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CS 5E Mode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28" y="0"/>
            <a:ext cx="8875059" cy="6858000"/>
          </a:xfrm>
          <a:prstGeom prst="rect">
            <a:avLst/>
          </a:prstGeom>
        </p:spPr>
      </p:pic>
    </p:spTree>
    <p:extLst>
      <p:ext uri="{BB962C8B-B14F-4D97-AF65-F5344CB8AC3E}">
        <p14:creationId xmlns:p14="http://schemas.microsoft.com/office/powerpoint/2010/main" val="62859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Reading</a:t>
            </a:r>
          </a:p>
        </p:txBody>
      </p:sp>
      <p:sp>
        <p:nvSpPr>
          <p:cNvPr id="3" name="Content Placeholder 2"/>
          <p:cNvSpPr>
            <a:spLocks noGrp="1"/>
          </p:cNvSpPr>
          <p:nvPr>
            <p:ph idx="1"/>
          </p:nvPr>
        </p:nvSpPr>
        <p:spPr/>
        <p:txBody>
          <a:bodyPr>
            <a:normAutofit/>
          </a:bodyPr>
          <a:lstStyle/>
          <a:p>
            <a:pPr marL="0" indent="0">
              <a:buNone/>
            </a:pPr>
            <a:r>
              <a:rPr lang="en-US" dirty="0"/>
              <a:t>Focus questions while reading</a:t>
            </a:r>
          </a:p>
          <a:p>
            <a:pPr marL="514350" indent="-514350">
              <a:buFont typeface="+mj-lt"/>
              <a:buAutoNum type="arabicPeriod"/>
            </a:pPr>
            <a:r>
              <a:rPr lang="en-US" sz="2400" dirty="0"/>
              <a:t>What are the key characteristics of each phase of the model?</a:t>
            </a:r>
          </a:p>
          <a:p>
            <a:pPr marL="514350" indent="-514350">
              <a:buFont typeface="+mj-lt"/>
              <a:buAutoNum type="arabicPeriod"/>
            </a:pPr>
            <a:r>
              <a:rPr lang="en-US" sz="2400" dirty="0"/>
              <a:t>How does the entire BSCS 5E instructional model support student learning?</a:t>
            </a:r>
          </a:p>
          <a:p>
            <a:pPr marL="0" indent="0">
              <a:buNone/>
            </a:pPr>
            <a:endParaRPr lang="en-US" dirty="0"/>
          </a:p>
          <a:p>
            <a:pPr marL="0" indent="0">
              <a:buNone/>
            </a:pPr>
            <a:r>
              <a:rPr lang="en-US" dirty="0"/>
              <a:t>Be prepared to share your response to question 2 with your small group.</a:t>
            </a:r>
            <a:endParaRPr lang="en-US" dirty="0">
              <a:solidFill>
                <a:srgbClr val="FF0000"/>
              </a:solidFill>
            </a:endParaRPr>
          </a:p>
          <a:p>
            <a:pPr marL="914400" lvl="1" indent="-514350"/>
            <a:endParaRPr lang="en-US" dirty="0"/>
          </a:p>
        </p:txBody>
      </p:sp>
    </p:spTree>
    <p:extLst>
      <p:ext uri="{BB962C8B-B14F-4D97-AF65-F5344CB8AC3E}">
        <p14:creationId xmlns:p14="http://schemas.microsoft.com/office/powerpoint/2010/main" val="412757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 the Scenarios</a:t>
            </a:r>
          </a:p>
        </p:txBody>
      </p:sp>
      <p:sp>
        <p:nvSpPr>
          <p:cNvPr id="3" name="Content Placeholder 2"/>
          <p:cNvSpPr>
            <a:spLocks noGrp="1"/>
          </p:cNvSpPr>
          <p:nvPr>
            <p:ph idx="1"/>
          </p:nvPr>
        </p:nvSpPr>
        <p:spPr>
          <a:xfrm>
            <a:off x="457200" y="1600200"/>
            <a:ext cx="8458200" cy="4953000"/>
          </a:xfrm>
        </p:spPr>
        <p:txBody>
          <a:bodyPr>
            <a:normAutofit lnSpcReduction="10000"/>
          </a:bodyPr>
          <a:lstStyle/>
          <a:p>
            <a:r>
              <a:rPr lang="en-US" dirty="0"/>
              <a:t>Review the scenarios again: </a:t>
            </a:r>
          </a:p>
          <a:p>
            <a:pPr lvl="1"/>
            <a:r>
              <a:rPr lang="en-US" dirty="0"/>
              <a:t>Which teacher was using the BSCS 5E Instructional Model? Which teacher is not guided by the Model? Why do you think so?</a:t>
            </a:r>
          </a:p>
          <a:p>
            <a:r>
              <a:rPr lang="en-US" dirty="0"/>
              <a:t>Work with your group to label each of the lessons in the appropriate scenario with the phase of the 5E Model (i.e., with the E)</a:t>
            </a:r>
          </a:p>
          <a:p>
            <a:pPr lvl="1"/>
            <a:r>
              <a:rPr lang="en-US" dirty="0"/>
              <a:t>Write the E for each lesson onto a sticky-note and put it onto the corresponding chart</a:t>
            </a:r>
          </a:p>
          <a:p>
            <a:pPr lvl="1"/>
            <a:r>
              <a:rPr lang="en-US" dirty="0"/>
              <a:t>Which were easy to label? Difficult? Why?</a:t>
            </a:r>
          </a:p>
        </p:txBody>
      </p:sp>
    </p:spTree>
    <p:extLst>
      <p:ext uri="{BB962C8B-B14F-4D97-AF65-F5344CB8AC3E}">
        <p14:creationId xmlns:p14="http://schemas.microsoft.com/office/powerpoint/2010/main" val="438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Science Teaching and Learning</a:t>
            </a:r>
          </a:p>
        </p:txBody>
      </p:sp>
      <p:sp>
        <p:nvSpPr>
          <p:cNvPr id="3" name="Content Placeholder 2"/>
          <p:cNvSpPr>
            <a:spLocks noGrp="1"/>
          </p:cNvSpPr>
          <p:nvPr>
            <p:ph idx="1"/>
          </p:nvPr>
        </p:nvSpPr>
        <p:spPr/>
        <p:txBody>
          <a:bodyPr/>
          <a:lstStyle/>
          <a:p>
            <a:pPr marL="0" indent="0">
              <a:buNone/>
            </a:pPr>
            <a:r>
              <a:rPr lang="en-US" dirty="0"/>
              <a:t>Think back to the research on </a:t>
            </a:r>
            <a:r>
              <a:rPr lang="en-US" b="1" i="1" dirty="0"/>
              <a:t>How People Learn </a:t>
            </a:r>
            <a:r>
              <a:rPr lang="en-US" dirty="0"/>
              <a:t>and </a:t>
            </a:r>
            <a:r>
              <a:rPr lang="en-US" b="1" i="1" dirty="0"/>
              <a:t>How Students Learn Science in the Classroom</a:t>
            </a:r>
            <a:endParaRPr lang="en-US" sz="2000" i="1" dirty="0"/>
          </a:p>
          <a:p>
            <a:r>
              <a:rPr lang="en-US" dirty="0"/>
              <a:t>How does the BSCS 5E Instructional Model reflect the themes from this research?</a:t>
            </a:r>
          </a:p>
        </p:txBody>
      </p:sp>
      <p:pic>
        <p:nvPicPr>
          <p:cNvPr id="4" name="Picture 3"/>
          <p:cNvPicPr>
            <a:picLocks noChangeAspect="1"/>
          </p:cNvPicPr>
          <p:nvPr/>
        </p:nvPicPr>
        <p:blipFill>
          <a:blip r:embed="rId3"/>
          <a:srcRect/>
          <a:stretch>
            <a:fillRect/>
          </a:stretch>
        </p:blipFill>
        <p:spPr bwMode="auto">
          <a:xfrm>
            <a:off x="2879400" y="4373716"/>
            <a:ext cx="1540200" cy="2103284"/>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4800600" y="4419600"/>
            <a:ext cx="1600200" cy="2114550"/>
          </a:xfrm>
          <a:prstGeom prst="rect">
            <a:avLst/>
          </a:prstGeom>
          <a:noFill/>
          <a:ln w="9525">
            <a:noFill/>
            <a:miter lim="800000"/>
            <a:headEnd/>
            <a:tailEnd/>
          </a:ln>
        </p:spPr>
      </p:pic>
    </p:spTree>
    <p:extLst>
      <p:ext uri="{BB962C8B-B14F-4D97-AF65-F5344CB8AC3E}">
        <p14:creationId xmlns:p14="http://schemas.microsoft.com/office/powerpoint/2010/main" val="297546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Science Teaching and Learning</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i="1" dirty="0"/>
              <a:t>. . . K-12 science and engineering education should focus on a limited number of disciplinary core ideas and crosscutting concepts, be designed so that students continually build on and revise their knowledge and abilities over multiple years and support the integration of such knowledge and abilities with the practices needed to engage in scientific inquiry and engineering design . . .</a:t>
            </a:r>
          </a:p>
          <a:p>
            <a:pPr marL="0" indent="0">
              <a:buNone/>
            </a:pPr>
            <a:endParaRPr lang="en-US" sz="1100" i="1" dirty="0"/>
          </a:p>
          <a:p>
            <a:pPr marL="0" indent="0" algn="r">
              <a:buNone/>
            </a:pPr>
            <a:r>
              <a:rPr lang="en-US" sz="2400" i="1" dirty="0"/>
              <a:t>(p. 2 Framework for K-12 Science Education</a:t>
            </a:r>
            <a:r>
              <a:rPr lang="en-US" sz="2400" dirty="0"/>
              <a:t>)</a:t>
            </a:r>
            <a:endParaRPr lang="en-US" sz="2400" i="1" dirty="0"/>
          </a:p>
          <a:p>
            <a:pPr marL="0" indent="0">
              <a:buNone/>
            </a:pPr>
            <a:endParaRPr lang="en-US" sz="2800" b="1" i="1" dirty="0"/>
          </a:p>
          <a:p>
            <a:pPr marL="0" indent="0">
              <a:buNone/>
            </a:pPr>
            <a:r>
              <a:rPr lang="en-US" sz="2800" b="1" i="1" dirty="0"/>
              <a:t>How can the BSCS 5E Instructional Model help achieve the vision set forth by the NGSS?</a:t>
            </a:r>
          </a:p>
        </p:txBody>
      </p:sp>
    </p:spTree>
    <p:extLst>
      <p:ext uri="{BB962C8B-B14F-4D97-AF65-F5344CB8AC3E}">
        <p14:creationId xmlns:p14="http://schemas.microsoft.com/office/powerpoint/2010/main" val="12378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Attainment</a:t>
            </a:r>
          </a:p>
        </p:txBody>
      </p:sp>
      <p:sp>
        <p:nvSpPr>
          <p:cNvPr id="3" name="Content Placeholder 2"/>
          <p:cNvSpPr>
            <a:spLocks noGrp="1"/>
          </p:cNvSpPr>
          <p:nvPr>
            <p:ph idx="1"/>
          </p:nvPr>
        </p:nvSpPr>
        <p:spPr/>
        <p:txBody>
          <a:bodyPr/>
          <a:lstStyle/>
          <a:p>
            <a:r>
              <a:rPr lang="en-US" dirty="0"/>
              <a:t>What is the </a:t>
            </a:r>
            <a:r>
              <a:rPr lang="en-US" i="1" dirty="0"/>
              <a:t>pattern</a:t>
            </a:r>
            <a:r>
              <a:rPr lang="en-US" dirty="0"/>
              <a:t> that predicts the Yes? or No?</a:t>
            </a:r>
          </a:p>
        </p:txBody>
      </p:sp>
    </p:spTree>
    <p:extLst>
      <p:ext uri="{BB962C8B-B14F-4D97-AF65-F5344CB8AC3E}">
        <p14:creationId xmlns:p14="http://schemas.microsoft.com/office/powerpoint/2010/main" val="307135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Phenomena and Concepts</a:t>
            </a:r>
          </a:p>
        </p:txBody>
      </p:sp>
      <p:sp>
        <p:nvSpPr>
          <p:cNvPr id="3" name="Content Placeholder 2"/>
          <p:cNvSpPr>
            <a:spLocks noGrp="1"/>
          </p:cNvSpPr>
          <p:nvPr>
            <p:ph idx="1"/>
          </p:nvPr>
        </p:nvSpPr>
        <p:spPr/>
        <p:txBody>
          <a:bodyPr/>
          <a:lstStyle/>
          <a:p>
            <a:r>
              <a:rPr lang="en-US" dirty="0"/>
              <a:t>As you read, be prepared to discuss the following questions:</a:t>
            </a:r>
          </a:p>
          <a:p>
            <a:pPr lvl="1"/>
            <a:r>
              <a:rPr lang="en-US" dirty="0"/>
              <a:t>What are anchor phenomena?</a:t>
            </a:r>
          </a:p>
          <a:p>
            <a:pPr lvl="1"/>
            <a:r>
              <a:rPr lang="en-US" dirty="0"/>
              <a:t>What is the difference between phenomena and concepts?</a:t>
            </a:r>
          </a:p>
        </p:txBody>
      </p:sp>
    </p:spTree>
    <p:extLst>
      <p:ext uri="{BB962C8B-B14F-4D97-AF65-F5344CB8AC3E}">
        <p14:creationId xmlns:p14="http://schemas.microsoft.com/office/powerpoint/2010/main" val="279838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 Rivera’s Phenomena and Conceptual Flow</a:t>
            </a:r>
          </a:p>
        </p:txBody>
      </p:sp>
      <p:sp>
        <p:nvSpPr>
          <p:cNvPr id="3" name="Content Placeholder 2"/>
          <p:cNvSpPr>
            <a:spLocks noGrp="1"/>
          </p:cNvSpPr>
          <p:nvPr>
            <p:ph idx="1"/>
          </p:nvPr>
        </p:nvSpPr>
        <p:spPr/>
        <p:txBody>
          <a:bodyPr/>
          <a:lstStyle/>
          <a:p>
            <a:pPr marL="0" indent="0">
              <a:buNone/>
            </a:pPr>
            <a:r>
              <a:rPr lang="en-US" dirty="0"/>
              <a:t>Form a larger group comprised of an “expert” or two from each of the seven Ms. Rivera lessons.</a:t>
            </a:r>
          </a:p>
          <a:p>
            <a:pPr marL="0" indent="0">
              <a:buNone/>
            </a:pPr>
            <a:endParaRPr lang="en-US" dirty="0"/>
          </a:p>
          <a:p>
            <a:pPr marL="0" indent="0">
              <a:buNone/>
            </a:pPr>
            <a:r>
              <a:rPr lang="en-US" dirty="0"/>
              <a:t>With your new group, use sentence strips to identify:</a:t>
            </a:r>
          </a:p>
          <a:p>
            <a:r>
              <a:rPr lang="en-US" dirty="0"/>
              <a:t>The phenomenon of the instruction sequence</a:t>
            </a:r>
          </a:p>
          <a:p>
            <a:r>
              <a:rPr lang="en-US" dirty="0"/>
              <a:t>The concept for each of the 7 lessons</a:t>
            </a:r>
          </a:p>
        </p:txBody>
      </p:sp>
    </p:spTree>
    <p:extLst>
      <p:ext uri="{BB962C8B-B14F-4D97-AF65-F5344CB8AC3E}">
        <p14:creationId xmlns:p14="http://schemas.microsoft.com/office/powerpoint/2010/main" val="201452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3 Example</a:t>
            </a:r>
          </a:p>
        </p:txBody>
      </p:sp>
      <p:sp>
        <p:nvSpPr>
          <p:cNvPr id="3" name="Content Placeholder 2"/>
          <p:cNvSpPr>
            <a:spLocks noGrp="1"/>
          </p:cNvSpPr>
          <p:nvPr>
            <p:ph idx="1"/>
          </p:nvPr>
        </p:nvSpPr>
        <p:spPr/>
        <p:txBody>
          <a:bodyPr/>
          <a:lstStyle/>
          <a:p>
            <a:r>
              <a:rPr lang="en-US" dirty="0"/>
              <a:t>Review Ms. Rivera’s Storyline: how does it compare to your sentence strips?</a:t>
            </a:r>
          </a:p>
          <a:p>
            <a:endParaRPr lang="en-US" dirty="0"/>
          </a:p>
          <a:p>
            <a:r>
              <a:rPr lang="en-US" dirty="0"/>
              <a:t>Review Ms. Rivera’s 3D Conceptual Flow: where do you see alignment with the three dimensions?</a:t>
            </a:r>
          </a:p>
        </p:txBody>
      </p:sp>
    </p:spTree>
    <p:extLst>
      <p:ext uri="{BB962C8B-B14F-4D97-AF65-F5344CB8AC3E}">
        <p14:creationId xmlns:p14="http://schemas.microsoft.com/office/powerpoint/2010/main" val="278282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Teaching and Learning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Quick-write </a:t>
            </a:r>
          </a:p>
          <a:p>
            <a:r>
              <a:rPr lang="en-US" dirty="0"/>
              <a:t>How would you describe your classroom and the factors that guide your decisions about science teaching and learning?</a:t>
            </a:r>
          </a:p>
          <a:p>
            <a:endParaRPr lang="en-US" dirty="0"/>
          </a:p>
          <a:p>
            <a:r>
              <a:rPr lang="en-US" dirty="0"/>
              <a:t>How are these factors influenced by the NGSS?</a:t>
            </a:r>
          </a:p>
          <a:p>
            <a:endParaRPr lang="en-US" dirty="0"/>
          </a:p>
          <a:p>
            <a:pPr marL="0" indent="0">
              <a:buNone/>
            </a:pPr>
            <a:r>
              <a:rPr lang="en-US" dirty="0"/>
              <a:t>Be prepared to share </a:t>
            </a:r>
            <a:r>
              <a:rPr lang="en-US" i="1" dirty="0"/>
              <a:t>one idea</a:t>
            </a:r>
            <a:r>
              <a:rPr lang="en-US" dirty="0"/>
              <a:t> from your quick-write</a:t>
            </a:r>
          </a:p>
          <a:p>
            <a:endParaRPr lang="en-US" dirty="0"/>
          </a:p>
          <a:p>
            <a:endParaRPr lang="en-US" dirty="0"/>
          </a:p>
        </p:txBody>
      </p:sp>
    </p:spTree>
    <p:extLst>
      <p:ext uri="{BB962C8B-B14F-4D97-AF65-F5344CB8AC3E}">
        <p14:creationId xmlns:p14="http://schemas.microsoft.com/office/powerpoint/2010/main" val="379925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means . . .</a:t>
            </a:r>
          </a:p>
        </p:txBody>
      </p:sp>
      <p:sp>
        <p:nvSpPr>
          <p:cNvPr id="3" name="Content Placeholder 2"/>
          <p:cNvSpPr>
            <a:spLocks noGrp="1"/>
          </p:cNvSpPr>
          <p:nvPr>
            <p:ph idx="1"/>
          </p:nvPr>
        </p:nvSpPr>
        <p:spPr/>
        <p:txBody>
          <a:bodyPr>
            <a:normAutofit/>
          </a:bodyPr>
          <a:lstStyle/>
          <a:p>
            <a:pPr marL="0" indent="0">
              <a:buNone/>
            </a:pPr>
            <a:r>
              <a:rPr lang="en-US" sz="2800" dirty="0"/>
              <a:t>Coherence is when instruction is organized in a deliberate fashion to promote student learning. At the end of an instructional sequence, students become more sophisticated in using DCIs, SEPs and CCCs to make sense of phenomena and to design solutions.  </a:t>
            </a:r>
          </a:p>
          <a:p>
            <a:pPr marL="0" indent="0">
              <a:buNone/>
            </a:pPr>
            <a:r>
              <a:rPr lang="en-US" sz="2800" dirty="0"/>
              <a:t>A coherent learning sequence is designed to build toward a bundle of NGSS performance expectations which serve as the learning goals.</a:t>
            </a:r>
          </a:p>
        </p:txBody>
      </p:sp>
    </p:spTree>
    <p:extLst>
      <p:ext uri="{BB962C8B-B14F-4D97-AF65-F5344CB8AC3E}">
        <p14:creationId xmlns:p14="http://schemas.microsoft.com/office/powerpoint/2010/main" val="104674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and Storyline</a:t>
            </a:r>
          </a:p>
        </p:txBody>
      </p:sp>
      <p:sp>
        <p:nvSpPr>
          <p:cNvPr id="3" name="Content Placeholder 2"/>
          <p:cNvSpPr>
            <a:spLocks noGrp="1"/>
          </p:cNvSpPr>
          <p:nvPr>
            <p:ph idx="1"/>
          </p:nvPr>
        </p:nvSpPr>
        <p:spPr/>
        <p:txBody>
          <a:bodyPr>
            <a:normAutofit/>
          </a:bodyPr>
          <a:lstStyle/>
          <a:p>
            <a:pPr marL="0" lvl="0" indent="0">
              <a:buNone/>
            </a:pPr>
            <a:r>
              <a:rPr lang="en-US" dirty="0"/>
              <a:t>A storyline is situated in a context that drives student engagement and motivation about a phenomenon or problem. </a:t>
            </a:r>
          </a:p>
          <a:p>
            <a:pPr marL="0" lvl="0" indent="0">
              <a:buNone/>
            </a:pPr>
            <a:r>
              <a:rPr lang="en-US" dirty="0"/>
              <a:t>In a coherent storyline, students engage in making sense of phenomena or designing solutions to problems. </a:t>
            </a:r>
          </a:p>
        </p:txBody>
      </p:sp>
    </p:spTree>
    <p:extLst>
      <p:ext uri="{BB962C8B-B14F-4D97-AF65-F5344CB8AC3E}">
        <p14:creationId xmlns:p14="http://schemas.microsoft.com/office/powerpoint/2010/main" val="315984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p:txBody>
          <a:bodyPr>
            <a:normAutofit fontScale="92500"/>
          </a:bodyPr>
          <a:lstStyle/>
          <a:p>
            <a:r>
              <a:rPr lang="en-US" dirty="0"/>
              <a:t>Read the Guide to Developing a Conceptual Flow and Phenomena-</a:t>
            </a:r>
            <a:r>
              <a:rPr lang="en-US"/>
              <a:t>based Storyline</a:t>
            </a:r>
            <a:endParaRPr lang="en-US" dirty="0"/>
          </a:p>
          <a:p>
            <a:r>
              <a:rPr lang="en-US" dirty="0"/>
              <a:t>Review the three dimensions and PEs from the instructional sequence you worked with in Tool 2 to develop your </a:t>
            </a:r>
            <a:r>
              <a:rPr lang="en-US" dirty="0" err="1"/>
              <a:t>EoLS</a:t>
            </a:r>
            <a:r>
              <a:rPr lang="en-US" dirty="0"/>
              <a:t>.</a:t>
            </a:r>
          </a:p>
          <a:p>
            <a:r>
              <a:rPr lang="en-US" dirty="0"/>
              <a:t>Follow the steps in the Guide and work with your group to develop a coherent 5E sequence</a:t>
            </a:r>
          </a:p>
          <a:p>
            <a:r>
              <a:rPr lang="en-US" dirty="0"/>
              <a:t>Transfer your work to the electronic Tool 3 Template.</a:t>
            </a:r>
          </a:p>
        </p:txBody>
      </p:sp>
    </p:spTree>
    <p:extLst>
      <p:ext uri="{BB962C8B-B14F-4D97-AF65-F5344CB8AC3E}">
        <p14:creationId xmlns:p14="http://schemas.microsoft.com/office/powerpoint/2010/main" val="382487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Share your storyline and conceptual flow with another team!</a:t>
            </a:r>
          </a:p>
        </p:txBody>
      </p:sp>
    </p:spTree>
    <p:extLst>
      <p:ext uri="{BB962C8B-B14F-4D97-AF65-F5344CB8AC3E}">
        <p14:creationId xmlns:p14="http://schemas.microsoft.com/office/powerpoint/2010/main" val="12706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r>
              <a:rPr lang="en-US" dirty="0"/>
              <a:t>Talk with a partner</a:t>
            </a:r>
          </a:p>
          <a:p>
            <a:pPr lvl="1"/>
            <a:r>
              <a:rPr lang="en-US" dirty="0"/>
              <a:t>What do you think will be your greatest challenges in planning lessons using the BSCS 5E Instructional Model?</a:t>
            </a:r>
          </a:p>
          <a:p>
            <a:pPr lvl="1"/>
            <a:endParaRPr lang="en-US" dirty="0"/>
          </a:p>
          <a:p>
            <a:pPr lvl="1"/>
            <a:r>
              <a:rPr lang="en-US" dirty="0"/>
              <a:t>What are the similarities and differences between using the BSCS 5E Instructional Model to guide classroom practice and what you are doing now? </a:t>
            </a:r>
          </a:p>
        </p:txBody>
      </p:sp>
    </p:spTree>
    <p:extLst>
      <p:ext uri="{BB962C8B-B14F-4D97-AF65-F5344CB8AC3E}">
        <p14:creationId xmlns:p14="http://schemas.microsoft.com/office/powerpoint/2010/main" val="377081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1015590" y="1257962"/>
            <a:ext cx="7112821" cy="5317945"/>
            <a:chOff x="406126" y="332720"/>
            <a:chExt cx="8350344" cy="6243187"/>
          </a:xfrm>
        </p:grpSpPr>
        <p:pic>
          <p:nvPicPr>
            <p:cNvPr id="11" name="Picture 10" descr="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grpSp>
          <p:nvGrpSpPr>
            <p:cNvPr id="2" name="Group 1"/>
            <p:cNvGrpSpPr/>
            <p:nvPr/>
          </p:nvGrpSpPr>
          <p:grpSpPr>
            <a:xfrm>
              <a:off x="406126" y="332720"/>
              <a:ext cx="8350344" cy="4037046"/>
              <a:chOff x="406126" y="332720"/>
              <a:chExt cx="8350344" cy="4037046"/>
            </a:xfrm>
          </p:grpSpPr>
          <p:sp>
            <p:nvSpPr>
              <p:cNvPr id="9" name="Arrow: Bent 8"/>
              <p:cNvSpPr/>
              <p:nvPr/>
            </p:nvSpPr>
            <p:spPr>
              <a:xfrm rot="16200000" flipH="1">
                <a:off x="1251504" y="1096302"/>
                <a:ext cx="1991360" cy="2199737"/>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pic>
            <p:nvPicPr>
              <p:cNvPr id="5" name="Picture 4" descr="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sp>
            <p:nvSpPr>
              <p:cNvPr id="12" name="Arrow: Right 11"/>
              <p:cNvSpPr/>
              <p:nvPr/>
            </p:nvSpPr>
            <p:spPr>
              <a:xfrm>
                <a:off x="2915646" y="3536858"/>
                <a:ext cx="560799" cy="4571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a:off x="5791288" y="3510980"/>
                <a:ext cx="630873" cy="439947"/>
              </a:xfrm>
              <a:custGeom>
                <a:avLst/>
                <a:gdLst>
                  <a:gd name="connsiteX0" fmla="*/ 0 w 579115"/>
                  <a:gd name="connsiteY0" fmla="*/ 109987 h 439947"/>
                  <a:gd name="connsiteX1" fmla="*/ 359142 w 579115"/>
                  <a:gd name="connsiteY1" fmla="*/ 109987 h 439947"/>
                  <a:gd name="connsiteX2" fmla="*/ 359142 w 579115"/>
                  <a:gd name="connsiteY2" fmla="*/ 0 h 439947"/>
                  <a:gd name="connsiteX3" fmla="*/ 579115 w 579115"/>
                  <a:gd name="connsiteY3" fmla="*/ 219974 h 439947"/>
                  <a:gd name="connsiteX4" fmla="*/ 359142 w 579115"/>
                  <a:gd name="connsiteY4" fmla="*/ 439947 h 439947"/>
                  <a:gd name="connsiteX5" fmla="*/ 359142 w 579115"/>
                  <a:gd name="connsiteY5" fmla="*/ 329960 h 439947"/>
                  <a:gd name="connsiteX6" fmla="*/ 0 w 579115"/>
                  <a:gd name="connsiteY6" fmla="*/ 329960 h 439947"/>
                  <a:gd name="connsiteX7" fmla="*/ 0 w 579115"/>
                  <a:gd name="connsiteY7" fmla="*/ 109987 h 439947"/>
                  <a:gd name="connsiteX0" fmla="*/ 0 w 630873"/>
                  <a:gd name="connsiteY0" fmla="*/ 109987 h 439947"/>
                  <a:gd name="connsiteX1" fmla="*/ 359142 w 630873"/>
                  <a:gd name="connsiteY1" fmla="*/ 109987 h 439947"/>
                  <a:gd name="connsiteX2" fmla="*/ 359142 w 630873"/>
                  <a:gd name="connsiteY2" fmla="*/ 0 h 439947"/>
                  <a:gd name="connsiteX3" fmla="*/ 630873 w 630873"/>
                  <a:gd name="connsiteY3" fmla="*/ 219974 h 439947"/>
                  <a:gd name="connsiteX4" fmla="*/ 359142 w 630873"/>
                  <a:gd name="connsiteY4" fmla="*/ 439947 h 439947"/>
                  <a:gd name="connsiteX5" fmla="*/ 359142 w 630873"/>
                  <a:gd name="connsiteY5" fmla="*/ 329960 h 439947"/>
                  <a:gd name="connsiteX6" fmla="*/ 0 w 630873"/>
                  <a:gd name="connsiteY6" fmla="*/ 329960 h 439947"/>
                  <a:gd name="connsiteX7" fmla="*/ 0 w 630873"/>
                  <a:gd name="connsiteY7" fmla="*/ 109987 h 4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873" h="439947">
                    <a:moveTo>
                      <a:pt x="0" y="109987"/>
                    </a:moveTo>
                    <a:lnTo>
                      <a:pt x="359142" y="109987"/>
                    </a:lnTo>
                    <a:lnTo>
                      <a:pt x="359142" y="0"/>
                    </a:lnTo>
                    <a:lnTo>
                      <a:pt x="630873" y="219974"/>
                    </a:lnTo>
                    <a:lnTo>
                      <a:pt x="359142" y="439947"/>
                    </a:lnTo>
                    <a:lnTo>
                      <a:pt x="359142" y="329960"/>
                    </a:lnTo>
                    <a:lnTo>
                      <a:pt x="0" y="329960"/>
                    </a:lnTo>
                    <a:lnTo>
                      <a:pt x="0" y="109987"/>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7917" y="3233516"/>
                <a:ext cx="1820174" cy="369332"/>
              </a:xfrm>
              <a:prstGeom prst="rect">
                <a:avLst/>
              </a:prstGeom>
              <a:noFill/>
            </p:spPr>
            <p:txBody>
              <a:bodyPr wrap="square" rtlCol="0">
                <a:spAutoFit/>
              </a:bodyPr>
              <a:lstStyle/>
              <a:p>
                <a:r>
                  <a:rPr lang="en-US" b="1" dirty="0">
                    <a:solidFill>
                      <a:srgbClr val="FF0000"/>
                    </a:solidFill>
                  </a:rPr>
                  <a:t>LITE!</a:t>
                </a:r>
              </a:p>
            </p:txBody>
          </p:sp>
        </p:grpSp>
      </p:grpSp>
      <p:sp>
        <p:nvSpPr>
          <p:cNvPr id="15" name="TextBox 14"/>
          <p:cNvSpPr txBox="1"/>
          <p:nvPr/>
        </p:nvSpPr>
        <p:spPr>
          <a:xfrm>
            <a:off x="905933" y="237067"/>
            <a:ext cx="7323667" cy="707886"/>
          </a:xfrm>
          <a:prstGeom prst="rect">
            <a:avLst/>
          </a:prstGeom>
          <a:noFill/>
        </p:spPr>
        <p:txBody>
          <a:bodyPr wrap="square" rtlCol="0">
            <a:spAutoFit/>
          </a:bodyPr>
          <a:lstStyle/>
          <a:p>
            <a:pPr algn="ctr"/>
            <a:r>
              <a:rPr lang="en-US" sz="4000" b="1" dirty="0"/>
              <a:t>Planning for Instruction</a:t>
            </a:r>
          </a:p>
        </p:txBody>
      </p:sp>
    </p:spTree>
    <p:extLst>
      <p:ext uri="{BB962C8B-B14F-4D97-AF65-F5344CB8AC3E}">
        <p14:creationId xmlns:p14="http://schemas.microsoft.com/office/powerpoint/2010/main" val="298378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Goals and Outcomes</a:t>
            </a:r>
          </a:p>
        </p:txBody>
      </p:sp>
      <p:sp>
        <p:nvSpPr>
          <p:cNvPr id="6" name="Content Placeholder 5"/>
          <p:cNvSpPr>
            <a:spLocks noGrp="1"/>
          </p:cNvSpPr>
          <p:nvPr>
            <p:ph idx="1"/>
          </p:nvPr>
        </p:nvSpPr>
        <p:spPr/>
        <p:txBody>
          <a:bodyPr/>
          <a:lstStyle/>
          <a:p>
            <a:r>
              <a:rPr lang="en-US" dirty="0"/>
              <a:t>Deepen understanding of the BSCS 5E Instructional Model to support planning for instruction and assessment aligned with the NGSS</a:t>
            </a:r>
          </a:p>
          <a:p>
            <a:r>
              <a:rPr lang="en-US" dirty="0"/>
              <a:t>Develop a coherent storyline about phenomena and a conceptual flow aligned with the NGSS</a:t>
            </a:r>
            <a:endParaRPr lang="en-US" dirty="0">
              <a:solidFill>
                <a:schemeClr val="bg2">
                  <a:lumMod val="75000"/>
                </a:schemeClr>
              </a:solidFill>
            </a:endParaRPr>
          </a:p>
        </p:txBody>
      </p:sp>
    </p:spTree>
    <p:extLst>
      <p:ext uri="{BB962C8B-B14F-4D97-AF65-F5344CB8AC3E}">
        <p14:creationId xmlns:p14="http://schemas.microsoft.com/office/powerpoint/2010/main" val="258278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Teaching and Learning</a:t>
            </a:r>
          </a:p>
        </p:txBody>
      </p:sp>
      <p:sp>
        <p:nvSpPr>
          <p:cNvPr id="3" name="Content Placeholder 2"/>
          <p:cNvSpPr>
            <a:spLocks noGrp="1"/>
          </p:cNvSpPr>
          <p:nvPr>
            <p:ph sz="half" idx="1"/>
          </p:nvPr>
        </p:nvSpPr>
        <p:spPr>
          <a:xfrm>
            <a:off x="152400" y="1371600"/>
            <a:ext cx="4038600" cy="5334000"/>
          </a:xfrm>
        </p:spPr>
        <p:txBody>
          <a:bodyPr>
            <a:normAutofit fontScale="62500" lnSpcReduction="20000"/>
          </a:bodyPr>
          <a:lstStyle/>
          <a:p>
            <a:r>
              <a:rPr lang="en-US" dirty="0"/>
              <a:t>Read the Classroom Scenario A</a:t>
            </a:r>
          </a:p>
          <a:p>
            <a:endParaRPr lang="en-US" dirty="0"/>
          </a:p>
          <a:p>
            <a:r>
              <a:rPr lang="en-US" dirty="0"/>
              <a:t>Individually highlight your assigned lesson(s)</a:t>
            </a:r>
          </a:p>
          <a:p>
            <a:pPr lvl="1"/>
            <a:r>
              <a:rPr lang="en-US" dirty="0"/>
              <a:t>What is the teacher doing? (highlight in yellow)</a:t>
            </a:r>
          </a:p>
          <a:p>
            <a:pPr lvl="1"/>
            <a:r>
              <a:rPr lang="en-US" dirty="0"/>
              <a:t>What are students doing? (highlight in pink)</a:t>
            </a:r>
          </a:p>
          <a:p>
            <a:pPr lvl="1"/>
            <a:r>
              <a:rPr lang="en-US" dirty="0"/>
              <a:t>What is the science in this lesson? (underline)</a:t>
            </a:r>
          </a:p>
          <a:p>
            <a:endParaRPr lang="en-US" dirty="0"/>
          </a:p>
          <a:p>
            <a:r>
              <a:rPr lang="en-US" dirty="0"/>
              <a:t>As a group, chart what you highlighted for your assigned lesson(s)</a:t>
            </a:r>
          </a:p>
          <a:p>
            <a:endParaRPr lang="en-US" dirty="0"/>
          </a:p>
          <a:p>
            <a:r>
              <a:rPr lang="en-US" dirty="0"/>
              <a:t>Gallery Walk</a:t>
            </a:r>
          </a:p>
          <a:p>
            <a:pPr lvl="1"/>
            <a:r>
              <a:rPr lang="en-US" dirty="0"/>
              <a:t>How would you describe this classroom?</a:t>
            </a:r>
          </a:p>
          <a:p>
            <a:endParaRPr lang="en-US" dirty="0"/>
          </a:p>
          <a:p>
            <a:r>
              <a:rPr lang="en-US" dirty="0"/>
              <a:t>Individual Reflection</a:t>
            </a:r>
          </a:p>
          <a:p>
            <a:pPr lvl="1"/>
            <a:r>
              <a:rPr lang="en-US" dirty="0"/>
              <a:t>How would you describe this classroom?</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335566775"/>
              </p:ext>
            </p:extLst>
          </p:nvPr>
        </p:nvGraphicFramePr>
        <p:xfrm>
          <a:off x="4267200" y="2157492"/>
          <a:ext cx="4572000" cy="424330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86118">
                <a:tc>
                  <a:txBody>
                    <a:bodyPr/>
                    <a:lstStyle/>
                    <a:p>
                      <a:pPr algn="ctr"/>
                      <a:r>
                        <a:rPr lang="en-US" sz="2400" dirty="0"/>
                        <a:t>Teacher </a:t>
                      </a:r>
                      <a:r>
                        <a:rPr lang="en-US" sz="2400" baseline="0" dirty="0"/>
                        <a:t> A</a:t>
                      </a:r>
                      <a:endParaRPr lang="en-US" sz="2400" dirty="0"/>
                    </a:p>
                  </a:txBody>
                  <a:tcPr/>
                </a:tc>
                <a:tc>
                  <a:txBody>
                    <a:bodyPr/>
                    <a:lstStyle/>
                    <a:p>
                      <a:pPr algn="ctr"/>
                      <a:r>
                        <a:rPr lang="en-US" sz="2400" dirty="0"/>
                        <a:t>Students</a:t>
                      </a:r>
                    </a:p>
                  </a:txBody>
                  <a:tcPr/>
                </a:tc>
                <a:tc>
                  <a:txBody>
                    <a:bodyPr/>
                    <a:lstStyle/>
                    <a:p>
                      <a:pPr algn="ctr"/>
                      <a:r>
                        <a:rPr lang="en-US" sz="2400" dirty="0"/>
                        <a:t>Science</a:t>
                      </a:r>
                    </a:p>
                  </a:txBody>
                  <a:tcPr/>
                </a:tc>
                <a:extLst>
                  <a:ext uri="{0D108BD9-81ED-4DB2-BD59-A6C34878D82A}">
                    <a16:rowId xmlns:a16="http://schemas.microsoft.com/office/drawing/2014/main" val="10000"/>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4267200" y="1600200"/>
            <a:ext cx="3962400" cy="461665"/>
          </a:xfrm>
          <a:prstGeom prst="rect">
            <a:avLst/>
          </a:prstGeom>
          <a:noFill/>
        </p:spPr>
        <p:txBody>
          <a:bodyPr wrap="square" rtlCol="0">
            <a:spAutoFit/>
          </a:bodyPr>
          <a:lstStyle/>
          <a:p>
            <a:r>
              <a:rPr lang="en-US" sz="2400" b="1" dirty="0"/>
              <a:t>Lesson ______</a:t>
            </a:r>
          </a:p>
        </p:txBody>
      </p:sp>
    </p:spTree>
    <p:extLst>
      <p:ext uri="{BB962C8B-B14F-4D97-AF65-F5344CB8AC3E}">
        <p14:creationId xmlns:p14="http://schemas.microsoft.com/office/powerpoint/2010/main" val="1247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Teaching and Learning</a:t>
            </a:r>
          </a:p>
        </p:txBody>
      </p:sp>
      <p:sp>
        <p:nvSpPr>
          <p:cNvPr id="3" name="Content Placeholder 2"/>
          <p:cNvSpPr>
            <a:spLocks noGrp="1"/>
          </p:cNvSpPr>
          <p:nvPr>
            <p:ph sz="half" idx="1"/>
          </p:nvPr>
        </p:nvSpPr>
        <p:spPr>
          <a:xfrm>
            <a:off x="152400" y="1371600"/>
            <a:ext cx="4038600" cy="5334000"/>
          </a:xfrm>
        </p:spPr>
        <p:txBody>
          <a:bodyPr>
            <a:normAutofit fontScale="62500" lnSpcReduction="20000"/>
          </a:bodyPr>
          <a:lstStyle/>
          <a:p>
            <a:r>
              <a:rPr lang="en-US" dirty="0"/>
              <a:t>Read the Classroom Scenario B</a:t>
            </a:r>
          </a:p>
          <a:p>
            <a:endParaRPr lang="en-US" dirty="0"/>
          </a:p>
          <a:p>
            <a:r>
              <a:rPr lang="en-US" dirty="0"/>
              <a:t>Individually highlight your assigned lesson(s)</a:t>
            </a:r>
          </a:p>
          <a:p>
            <a:pPr lvl="1"/>
            <a:r>
              <a:rPr lang="en-US" dirty="0"/>
              <a:t>What is the teacher doing? (highlight in yellow)</a:t>
            </a:r>
          </a:p>
          <a:p>
            <a:pPr lvl="1"/>
            <a:r>
              <a:rPr lang="en-US" dirty="0"/>
              <a:t>What are students doing? (highlight in pink)</a:t>
            </a:r>
          </a:p>
          <a:p>
            <a:pPr lvl="1"/>
            <a:r>
              <a:rPr lang="en-US" dirty="0"/>
              <a:t>What is the science in this lesson? (underline)</a:t>
            </a:r>
          </a:p>
          <a:p>
            <a:endParaRPr lang="en-US" dirty="0"/>
          </a:p>
          <a:p>
            <a:r>
              <a:rPr lang="en-US" dirty="0"/>
              <a:t>As a group, chart what you highlighted for your assigned lesson(s)</a:t>
            </a:r>
          </a:p>
          <a:p>
            <a:endParaRPr lang="en-US" dirty="0"/>
          </a:p>
          <a:p>
            <a:r>
              <a:rPr lang="en-US" dirty="0"/>
              <a:t>Gallery Walk</a:t>
            </a:r>
          </a:p>
          <a:p>
            <a:pPr lvl="1"/>
            <a:r>
              <a:rPr lang="en-US" dirty="0">
                <a:solidFill>
                  <a:prstClr val="black"/>
                </a:solidFill>
              </a:rPr>
              <a:t>How would you describe this classroom?</a:t>
            </a:r>
          </a:p>
          <a:p>
            <a:pPr marL="0" indent="0">
              <a:buNone/>
            </a:pPr>
            <a:endParaRPr lang="en-US" dirty="0"/>
          </a:p>
          <a:p>
            <a:r>
              <a:rPr lang="en-US" dirty="0"/>
              <a:t>Individual Reflection</a:t>
            </a:r>
          </a:p>
          <a:p>
            <a:pPr lvl="1"/>
            <a:r>
              <a:rPr lang="en-US" dirty="0"/>
              <a:t>How would you describe this classroom?</a:t>
            </a:r>
          </a:p>
        </p:txBody>
      </p:sp>
      <p:graphicFrame>
        <p:nvGraphicFramePr>
          <p:cNvPr id="5" name="Content Placeholder 5"/>
          <p:cNvGraphicFramePr>
            <a:graphicFrameLocks/>
          </p:cNvGraphicFramePr>
          <p:nvPr>
            <p:extLst>
              <p:ext uri="{D42A27DB-BD31-4B8C-83A1-F6EECF244321}">
                <p14:modId xmlns:p14="http://schemas.microsoft.com/office/powerpoint/2010/main" val="3421413950"/>
              </p:ext>
            </p:extLst>
          </p:nvPr>
        </p:nvGraphicFramePr>
        <p:xfrm>
          <a:off x="4343400" y="2081292"/>
          <a:ext cx="4572000" cy="424330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86118">
                <a:tc>
                  <a:txBody>
                    <a:bodyPr/>
                    <a:lstStyle/>
                    <a:p>
                      <a:pPr algn="ctr"/>
                      <a:r>
                        <a:rPr lang="en-US" sz="2400" dirty="0"/>
                        <a:t>Teacher </a:t>
                      </a:r>
                      <a:r>
                        <a:rPr lang="en-US" sz="2400" baseline="0" dirty="0"/>
                        <a:t> B</a:t>
                      </a:r>
                      <a:endParaRPr lang="en-US" sz="2400" dirty="0"/>
                    </a:p>
                  </a:txBody>
                  <a:tcPr/>
                </a:tc>
                <a:tc>
                  <a:txBody>
                    <a:bodyPr/>
                    <a:lstStyle/>
                    <a:p>
                      <a:pPr algn="ctr"/>
                      <a:r>
                        <a:rPr lang="en-US" sz="2400" dirty="0"/>
                        <a:t>Students</a:t>
                      </a:r>
                    </a:p>
                  </a:txBody>
                  <a:tcPr/>
                </a:tc>
                <a:tc>
                  <a:txBody>
                    <a:bodyPr/>
                    <a:lstStyle/>
                    <a:p>
                      <a:pPr algn="ctr"/>
                      <a:r>
                        <a:rPr lang="en-US" sz="2400" dirty="0"/>
                        <a:t>Science</a:t>
                      </a:r>
                    </a:p>
                  </a:txBody>
                  <a:tcPr/>
                </a:tc>
                <a:extLst>
                  <a:ext uri="{0D108BD9-81ED-4DB2-BD59-A6C34878D82A}">
                    <a16:rowId xmlns:a16="http://schemas.microsoft.com/office/drawing/2014/main" val="10000"/>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343400" y="1524000"/>
            <a:ext cx="3962400" cy="461665"/>
          </a:xfrm>
          <a:prstGeom prst="rect">
            <a:avLst/>
          </a:prstGeom>
          <a:noFill/>
        </p:spPr>
        <p:txBody>
          <a:bodyPr wrap="square" rtlCol="0">
            <a:spAutoFit/>
          </a:bodyPr>
          <a:lstStyle/>
          <a:p>
            <a:r>
              <a:rPr lang="en-US" sz="2400" b="1" dirty="0"/>
              <a:t>Lesson ______</a:t>
            </a:r>
          </a:p>
        </p:txBody>
      </p:sp>
    </p:spTree>
    <p:extLst>
      <p:ext uri="{BB962C8B-B14F-4D97-AF65-F5344CB8AC3E}">
        <p14:creationId xmlns:p14="http://schemas.microsoft.com/office/powerpoint/2010/main" val="17808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Thinking beyond a Lesson to an </a:t>
            </a:r>
            <a:r>
              <a:rPr lang="en-US" b="1" dirty="0">
                <a:solidFill>
                  <a:schemeClr val="accent1"/>
                </a:solidFill>
              </a:rPr>
              <a:t>Integrated Instructional Sequence</a:t>
            </a:r>
            <a:endParaRPr lang="en-US" dirty="0">
              <a:solidFill>
                <a:schemeClr val="accent1"/>
              </a:solidFill>
            </a:endParaRPr>
          </a:p>
        </p:txBody>
      </p:sp>
      <p:sp>
        <p:nvSpPr>
          <p:cNvPr id="6" name="Content Placeholder 5"/>
          <p:cNvSpPr>
            <a:spLocks noGrp="1"/>
          </p:cNvSpPr>
          <p:nvPr>
            <p:ph idx="1"/>
          </p:nvPr>
        </p:nvSpPr>
        <p:spPr/>
        <p:txBody>
          <a:bodyPr>
            <a:normAutofit fontScale="85000" lnSpcReduction="10000"/>
          </a:bodyPr>
          <a:lstStyle/>
          <a:p>
            <a:r>
              <a:rPr lang="en-US" dirty="0"/>
              <a:t>Integrated instructional units interweave laboratory experiences with other types of science learning activities, including discussion, reading, writing, and mini-lectures.</a:t>
            </a:r>
          </a:p>
          <a:p>
            <a:r>
              <a:rPr lang="en-US" dirty="0"/>
              <a:t>Students are engaged in forming research questions, designing and executing investigations, gathering and analyzing data, and constructing explanations and arguments.</a:t>
            </a:r>
          </a:p>
          <a:p>
            <a:r>
              <a:rPr lang="en-US" dirty="0"/>
              <a:t>Diagnostic and formative assessments are embedded into the instructional sequence and can be used to promote self-reflection about students’ thinking.</a:t>
            </a:r>
          </a:p>
        </p:txBody>
      </p:sp>
      <p:sp>
        <p:nvSpPr>
          <p:cNvPr id="7" name="TextBox 6"/>
          <p:cNvSpPr txBox="1"/>
          <p:nvPr/>
        </p:nvSpPr>
        <p:spPr>
          <a:xfrm>
            <a:off x="5029200" y="6107668"/>
            <a:ext cx="3207691" cy="369332"/>
          </a:xfrm>
          <a:prstGeom prst="rect">
            <a:avLst/>
          </a:prstGeom>
          <a:noFill/>
        </p:spPr>
        <p:txBody>
          <a:bodyPr wrap="none" rtlCol="0">
            <a:spAutoFit/>
          </a:bodyPr>
          <a:lstStyle/>
          <a:p>
            <a:r>
              <a:rPr lang="en-US" dirty="0"/>
              <a:t>National Research Council, 2006</a:t>
            </a:r>
          </a:p>
        </p:txBody>
      </p:sp>
    </p:spTree>
    <p:extLst>
      <p:ext uri="{BB962C8B-B14F-4D97-AF65-F5344CB8AC3E}">
        <p14:creationId xmlns:p14="http://schemas.microsoft.com/office/powerpoint/2010/main" val="212729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 Instructional Design</a:t>
            </a:r>
          </a:p>
        </p:txBody>
      </p:sp>
      <p:sp>
        <p:nvSpPr>
          <p:cNvPr id="3" name="Content Placeholder 2"/>
          <p:cNvSpPr>
            <a:spLocks noGrp="1"/>
          </p:cNvSpPr>
          <p:nvPr>
            <p:ph idx="1"/>
          </p:nvPr>
        </p:nvSpPr>
        <p:spPr>
          <a:xfrm>
            <a:off x="304800" y="1600200"/>
            <a:ext cx="8534400" cy="4525963"/>
          </a:xfrm>
        </p:spPr>
        <p:txBody>
          <a:bodyPr>
            <a:normAutofit fontScale="92500"/>
          </a:bodyPr>
          <a:lstStyle/>
          <a:p>
            <a:pPr marL="514350" indent="-514350">
              <a:buFont typeface="+mj-lt"/>
              <a:buAutoNum type="arabicPeriod"/>
            </a:pPr>
            <a:r>
              <a:rPr lang="en-US" dirty="0"/>
              <a:t>Instructional materials are designed with clear performance expectations in mind</a:t>
            </a:r>
          </a:p>
          <a:p>
            <a:pPr marL="514350" indent="-514350">
              <a:buFont typeface="+mj-lt"/>
              <a:buAutoNum type="arabicPeriod"/>
            </a:pPr>
            <a:r>
              <a:rPr lang="en-US" dirty="0"/>
              <a:t>Learning experiences are thoughtfully sequenced into the flow of classroom science instruction</a:t>
            </a:r>
          </a:p>
          <a:p>
            <a:pPr marL="514350" indent="-514350">
              <a:buFont typeface="+mj-lt"/>
              <a:buAutoNum type="arabicPeriod"/>
            </a:pPr>
            <a:r>
              <a:rPr lang="en-US" dirty="0"/>
              <a:t>Learning experiences are designed to integrate learning of science concepts (DCI and CCC) with learning about the SEP</a:t>
            </a:r>
          </a:p>
          <a:p>
            <a:pPr marL="514350" indent="-514350">
              <a:buFont typeface="+mj-lt"/>
              <a:buAutoNum type="arabicPeriod"/>
            </a:pPr>
            <a:r>
              <a:rPr lang="en-US" dirty="0"/>
              <a:t>Students have opportunities for ongoing reflection, discussion, discourse, &amp; argumentation</a:t>
            </a:r>
          </a:p>
        </p:txBody>
      </p:sp>
      <p:sp>
        <p:nvSpPr>
          <p:cNvPr id="4" name="TextBox 3"/>
          <p:cNvSpPr txBox="1"/>
          <p:nvPr/>
        </p:nvSpPr>
        <p:spPr>
          <a:xfrm>
            <a:off x="7315200" y="6172200"/>
            <a:ext cx="1343449" cy="369332"/>
          </a:xfrm>
          <a:prstGeom prst="rect">
            <a:avLst/>
          </a:prstGeom>
          <a:noFill/>
        </p:spPr>
        <p:txBody>
          <a:bodyPr wrap="none" rtlCol="0">
            <a:spAutoFit/>
          </a:bodyPr>
          <a:lstStyle/>
          <a:p>
            <a:r>
              <a:rPr lang="en-US" dirty="0" err="1"/>
              <a:t>Bybee</a:t>
            </a:r>
            <a:r>
              <a:rPr lang="en-US" dirty="0"/>
              <a:t>, 2014</a:t>
            </a:r>
          </a:p>
        </p:txBody>
      </p:sp>
    </p:spTree>
    <p:extLst>
      <p:ext uri="{BB962C8B-B14F-4D97-AF65-F5344CB8AC3E}">
        <p14:creationId xmlns:p14="http://schemas.microsoft.com/office/powerpoint/2010/main" val="312946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Research-Based Instructional Model</a:t>
            </a:r>
          </a:p>
        </p:txBody>
      </p:sp>
      <p:grpSp>
        <p:nvGrpSpPr>
          <p:cNvPr id="3" name="Group 2"/>
          <p:cNvGrpSpPr/>
          <p:nvPr/>
        </p:nvGrpSpPr>
        <p:grpSpPr>
          <a:xfrm>
            <a:off x="458927" y="990600"/>
            <a:ext cx="8227872" cy="5715000"/>
            <a:chOff x="458927" y="990600"/>
            <a:chExt cx="8227872" cy="5715000"/>
          </a:xfrm>
        </p:grpSpPr>
        <p:sp>
          <p:nvSpPr>
            <p:cNvPr id="5" name="Freeform 4"/>
            <p:cNvSpPr/>
            <p:nvPr/>
          </p:nvSpPr>
          <p:spPr>
            <a:xfrm>
              <a:off x="458927" y="990600"/>
              <a:ext cx="2688282" cy="5715000"/>
            </a:xfrm>
            <a:custGeom>
              <a:avLst/>
              <a:gdLst>
                <a:gd name="connsiteX0" fmla="*/ 0 w 2688282"/>
                <a:gd name="connsiteY0" fmla="*/ 268828 h 5715000"/>
                <a:gd name="connsiteX1" fmla="*/ 268828 w 2688282"/>
                <a:gd name="connsiteY1" fmla="*/ 0 h 5715000"/>
                <a:gd name="connsiteX2" fmla="*/ 2419454 w 2688282"/>
                <a:gd name="connsiteY2" fmla="*/ 0 h 5715000"/>
                <a:gd name="connsiteX3" fmla="*/ 2688282 w 2688282"/>
                <a:gd name="connsiteY3" fmla="*/ 268828 h 5715000"/>
                <a:gd name="connsiteX4" fmla="*/ 2688282 w 2688282"/>
                <a:gd name="connsiteY4" fmla="*/ 5446172 h 5715000"/>
                <a:gd name="connsiteX5" fmla="*/ 2419454 w 2688282"/>
                <a:gd name="connsiteY5" fmla="*/ 5715000 h 5715000"/>
                <a:gd name="connsiteX6" fmla="*/ 268828 w 2688282"/>
                <a:gd name="connsiteY6" fmla="*/ 5715000 h 5715000"/>
                <a:gd name="connsiteX7" fmla="*/ 0 w 2688282"/>
                <a:gd name="connsiteY7" fmla="*/ 5446172 h 5715000"/>
                <a:gd name="connsiteX8" fmla="*/ 0 w 2688282"/>
                <a:gd name="connsiteY8" fmla="*/ 268828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5715000">
                  <a:moveTo>
                    <a:pt x="0" y="268828"/>
                  </a:moveTo>
                  <a:cubicBezTo>
                    <a:pt x="0" y="120358"/>
                    <a:pt x="120358" y="0"/>
                    <a:pt x="268828" y="0"/>
                  </a:cubicBezTo>
                  <a:lnTo>
                    <a:pt x="2419454" y="0"/>
                  </a:lnTo>
                  <a:cubicBezTo>
                    <a:pt x="2567924" y="0"/>
                    <a:pt x="2688282" y="120358"/>
                    <a:pt x="2688282" y="268828"/>
                  </a:cubicBezTo>
                  <a:lnTo>
                    <a:pt x="2688282" y="5446172"/>
                  </a:lnTo>
                  <a:cubicBezTo>
                    <a:pt x="2688282" y="5594642"/>
                    <a:pt x="2567924" y="5715000"/>
                    <a:pt x="2419454" y="5715000"/>
                  </a:cubicBezTo>
                  <a:lnTo>
                    <a:pt x="268828" y="5715000"/>
                  </a:lnTo>
                  <a:cubicBezTo>
                    <a:pt x="120358" y="5715000"/>
                    <a:pt x="0" y="5594642"/>
                    <a:pt x="0" y="5446172"/>
                  </a:cubicBezTo>
                  <a:lnTo>
                    <a:pt x="0" y="2688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2485136" rIns="199136" bIns="1342136" numCol="1" spcCol="1270" anchor="ctr" anchorCtr="0">
              <a:noAutofit/>
            </a:bodyPr>
            <a:lstStyle/>
            <a:p>
              <a:pPr lvl="0" algn="ctr" defTabSz="1244600">
                <a:lnSpc>
                  <a:spcPct val="90000"/>
                </a:lnSpc>
                <a:spcBef>
                  <a:spcPct val="0"/>
                </a:spcBef>
                <a:spcAft>
                  <a:spcPct val="35000"/>
                </a:spcAft>
              </a:pPr>
              <a:r>
                <a:rPr lang="en-US" sz="2800" kern="1200" dirty="0"/>
                <a:t>NRC’s </a:t>
              </a:r>
            </a:p>
            <a:p>
              <a:pPr lvl="0" algn="ctr" defTabSz="1244600">
                <a:lnSpc>
                  <a:spcPct val="90000"/>
                </a:lnSpc>
                <a:spcBef>
                  <a:spcPct val="0"/>
                </a:spcBef>
                <a:spcAft>
                  <a:spcPct val="35000"/>
                </a:spcAft>
              </a:pPr>
              <a:r>
                <a:rPr lang="en-US" sz="2800" i="1" kern="1200" dirty="0"/>
                <a:t>How People Learn</a:t>
              </a:r>
            </a:p>
            <a:p>
              <a:pPr lvl="0" algn="ctr" defTabSz="1244600">
                <a:lnSpc>
                  <a:spcPct val="90000"/>
                </a:lnSpc>
                <a:spcBef>
                  <a:spcPct val="0"/>
                </a:spcBef>
                <a:spcAft>
                  <a:spcPct val="35000"/>
                </a:spcAft>
              </a:pPr>
              <a:r>
                <a:rPr lang="en-US" sz="1800" i="1" kern="1200" dirty="0"/>
                <a:t>Meta-analysis of 30 years of research</a:t>
              </a:r>
            </a:p>
          </p:txBody>
        </p:sp>
        <p:sp>
          <p:nvSpPr>
            <p:cNvPr id="6" name="Oval 5"/>
            <p:cNvSpPr/>
            <p:nvPr/>
          </p:nvSpPr>
          <p:spPr>
            <a:xfrm>
              <a:off x="851521" y="1333500"/>
              <a:ext cx="1903095" cy="1903095"/>
            </a:xfrm>
            <a:prstGeom prst="ellipse">
              <a:avLst/>
            </a:prstGeom>
            <a:blipFill>
              <a:blip r:embed="rId3">
                <a:extLst>
                  <a:ext uri="{28A0092B-C50C-407E-A947-70E740481C1C}">
                    <a14:useLocalDpi xmlns:a14="http://schemas.microsoft.com/office/drawing/2010/main" val="0"/>
                  </a:ext>
                </a:extLst>
              </a:blip>
              <a:srcRect/>
              <a:stretch>
                <a:fillRect t="-20000" b="-20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227858" y="990600"/>
              <a:ext cx="2688282" cy="5715000"/>
            </a:xfrm>
            <a:custGeom>
              <a:avLst/>
              <a:gdLst>
                <a:gd name="connsiteX0" fmla="*/ 0 w 2688282"/>
                <a:gd name="connsiteY0" fmla="*/ 268828 h 5715000"/>
                <a:gd name="connsiteX1" fmla="*/ 268828 w 2688282"/>
                <a:gd name="connsiteY1" fmla="*/ 0 h 5715000"/>
                <a:gd name="connsiteX2" fmla="*/ 2419454 w 2688282"/>
                <a:gd name="connsiteY2" fmla="*/ 0 h 5715000"/>
                <a:gd name="connsiteX3" fmla="*/ 2688282 w 2688282"/>
                <a:gd name="connsiteY3" fmla="*/ 268828 h 5715000"/>
                <a:gd name="connsiteX4" fmla="*/ 2688282 w 2688282"/>
                <a:gd name="connsiteY4" fmla="*/ 5446172 h 5715000"/>
                <a:gd name="connsiteX5" fmla="*/ 2419454 w 2688282"/>
                <a:gd name="connsiteY5" fmla="*/ 5715000 h 5715000"/>
                <a:gd name="connsiteX6" fmla="*/ 268828 w 2688282"/>
                <a:gd name="connsiteY6" fmla="*/ 5715000 h 5715000"/>
                <a:gd name="connsiteX7" fmla="*/ 0 w 2688282"/>
                <a:gd name="connsiteY7" fmla="*/ 5446172 h 5715000"/>
                <a:gd name="connsiteX8" fmla="*/ 0 w 2688282"/>
                <a:gd name="connsiteY8" fmla="*/ 268828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5715000">
                  <a:moveTo>
                    <a:pt x="0" y="268828"/>
                  </a:moveTo>
                  <a:cubicBezTo>
                    <a:pt x="0" y="120358"/>
                    <a:pt x="120358" y="0"/>
                    <a:pt x="268828" y="0"/>
                  </a:cubicBezTo>
                  <a:lnTo>
                    <a:pt x="2419454" y="0"/>
                  </a:lnTo>
                  <a:cubicBezTo>
                    <a:pt x="2567924" y="0"/>
                    <a:pt x="2688282" y="120358"/>
                    <a:pt x="2688282" y="268828"/>
                  </a:cubicBezTo>
                  <a:lnTo>
                    <a:pt x="2688282" y="5446172"/>
                  </a:lnTo>
                  <a:cubicBezTo>
                    <a:pt x="2688282" y="5594642"/>
                    <a:pt x="2567924" y="5715000"/>
                    <a:pt x="2419454" y="5715000"/>
                  </a:cubicBezTo>
                  <a:lnTo>
                    <a:pt x="268828" y="5715000"/>
                  </a:lnTo>
                  <a:cubicBezTo>
                    <a:pt x="120358" y="5715000"/>
                    <a:pt x="0" y="5594642"/>
                    <a:pt x="0" y="5446172"/>
                  </a:cubicBezTo>
                  <a:lnTo>
                    <a:pt x="0" y="2688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2485136" rIns="199136" bIns="1342136" numCol="1" spcCol="1270" anchor="ctr" anchorCtr="0">
              <a:noAutofit/>
            </a:bodyPr>
            <a:lstStyle/>
            <a:p>
              <a:pPr lvl="0" algn="ctr" defTabSz="1244600">
                <a:lnSpc>
                  <a:spcPct val="90000"/>
                </a:lnSpc>
                <a:spcBef>
                  <a:spcPct val="0"/>
                </a:spcBef>
                <a:spcAft>
                  <a:spcPct val="35000"/>
                </a:spcAft>
              </a:pPr>
              <a:r>
                <a:rPr lang="en-US" sz="2800" kern="1200" dirty="0"/>
                <a:t>BSCS 5E Instructional Model</a:t>
              </a:r>
            </a:p>
            <a:p>
              <a:pPr lvl="0" algn="ctr" defTabSz="1244600">
                <a:lnSpc>
                  <a:spcPct val="90000"/>
                </a:lnSpc>
                <a:spcBef>
                  <a:spcPct val="0"/>
                </a:spcBef>
                <a:spcAft>
                  <a:spcPct val="35000"/>
                </a:spcAft>
              </a:pPr>
              <a:r>
                <a:rPr lang="en-US" sz="1800" kern="1200" dirty="0"/>
                <a:t>Developed by BSCS for a curriculum project</a:t>
              </a:r>
            </a:p>
          </p:txBody>
        </p:sp>
        <p:sp>
          <p:nvSpPr>
            <p:cNvPr id="9" name="Oval 8"/>
            <p:cNvSpPr/>
            <p:nvPr/>
          </p:nvSpPr>
          <p:spPr>
            <a:xfrm>
              <a:off x="3620452" y="1333500"/>
              <a:ext cx="1903095" cy="1903095"/>
            </a:xfrm>
            <a:prstGeom prst="ellipse">
              <a:avLst/>
            </a:prstGeom>
            <a:solidFill>
              <a:schemeClr val="bg1"/>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5998517" y="990600"/>
              <a:ext cx="2688282" cy="5715000"/>
            </a:xfrm>
            <a:custGeom>
              <a:avLst/>
              <a:gdLst>
                <a:gd name="connsiteX0" fmla="*/ 0 w 2688282"/>
                <a:gd name="connsiteY0" fmla="*/ 268828 h 5715000"/>
                <a:gd name="connsiteX1" fmla="*/ 268828 w 2688282"/>
                <a:gd name="connsiteY1" fmla="*/ 0 h 5715000"/>
                <a:gd name="connsiteX2" fmla="*/ 2419454 w 2688282"/>
                <a:gd name="connsiteY2" fmla="*/ 0 h 5715000"/>
                <a:gd name="connsiteX3" fmla="*/ 2688282 w 2688282"/>
                <a:gd name="connsiteY3" fmla="*/ 268828 h 5715000"/>
                <a:gd name="connsiteX4" fmla="*/ 2688282 w 2688282"/>
                <a:gd name="connsiteY4" fmla="*/ 5446172 h 5715000"/>
                <a:gd name="connsiteX5" fmla="*/ 2419454 w 2688282"/>
                <a:gd name="connsiteY5" fmla="*/ 5715000 h 5715000"/>
                <a:gd name="connsiteX6" fmla="*/ 268828 w 2688282"/>
                <a:gd name="connsiteY6" fmla="*/ 5715000 h 5715000"/>
                <a:gd name="connsiteX7" fmla="*/ 0 w 2688282"/>
                <a:gd name="connsiteY7" fmla="*/ 5446172 h 5715000"/>
                <a:gd name="connsiteX8" fmla="*/ 0 w 2688282"/>
                <a:gd name="connsiteY8" fmla="*/ 268828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5715000">
                  <a:moveTo>
                    <a:pt x="0" y="268828"/>
                  </a:moveTo>
                  <a:cubicBezTo>
                    <a:pt x="0" y="120358"/>
                    <a:pt x="120358" y="0"/>
                    <a:pt x="268828" y="0"/>
                  </a:cubicBezTo>
                  <a:lnTo>
                    <a:pt x="2419454" y="0"/>
                  </a:lnTo>
                  <a:cubicBezTo>
                    <a:pt x="2567924" y="0"/>
                    <a:pt x="2688282" y="120358"/>
                    <a:pt x="2688282" y="268828"/>
                  </a:cubicBezTo>
                  <a:lnTo>
                    <a:pt x="2688282" y="5446172"/>
                  </a:lnTo>
                  <a:cubicBezTo>
                    <a:pt x="2688282" y="5594642"/>
                    <a:pt x="2567924" y="5715000"/>
                    <a:pt x="2419454" y="5715000"/>
                  </a:cubicBezTo>
                  <a:lnTo>
                    <a:pt x="268828" y="5715000"/>
                  </a:lnTo>
                  <a:cubicBezTo>
                    <a:pt x="120358" y="5715000"/>
                    <a:pt x="0" y="5594642"/>
                    <a:pt x="0" y="5446172"/>
                  </a:cubicBezTo>
                  <a:lnTo>
                    <a:pt x="0" y="2688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2485136" rIns="199136" bIns="1342136" numCol="1" spcCol="1270" anchor="ctr" anchorCtr="0">
              <a:noAutofit/>
            </a:bodyPr>
            <a:lstStyle/>
            <a:p>
              <a:pPr lvl="0" algn="ctr" defTabSz="1244600">
                <a:lnSpc>
                  <a:spcPct val="90000"/>
                </a:lnSpc>
                <a:spcBef>
                  <a:spcPct val="0"/>
                </a:spcBef>
                <a:spcAft>
                  <a:spcPct val="35000"/>
                </a:spcAft>
              </a:pPr>
              <a:r>
                <a:rPr lang="en-US" sz="2800" kern="1200" dirty="0"/>
                <a:t>NRC’s </a:t>
              </a:r>
            </a:p>
            <a:p>
              <a:pPr lvl="0" algn="ctr" defTabSz="1244600">
                <a:lnSpc>
                  <a:spcPct val="90000"/>
                </a:lnSpc>
                <a:spcBef>
                  <a:spcPct val="0"/>
                </a:spcBef>
                <a:spcAft>
                  <a:spcPct val="35000"/>
                </a:spcAft>
              </a:pPr>
              <a:r>
                <a:rPr lang="en-US" sz="2800" kern="1200" dirty="0"/>
                <a:t>Curriculum Framework</a:t>
              </a:r>
            </a:p>
            <a:p>
              <a:pPr lvl="0" algn="ctr" defTabSz="1244600">
                <a:lnSpc>
                  <a:spcPct val="90000"/>
                </a:lnSpc>
                <a:spcBef>
                  <a:spcPct val="0"/>
                </a:spcBef>
                <a:spcAft>
                  <a:spcPct val="35000"/>
                </a:spcAft>
              </a:pPr>
              <a:r>
                <a:rPr lang="en-US" sz="1800" i="1" kern="1200" dirty="0"/>
                <a:t>Framework for the NGSS</a:t>
              </a:r>
            </a:p>
          </p:txBody>
        </p:sp>
        <p:sp>
          <p:nvSpPr>
            <p:cNvPr id="11" name="Oval 10"/>
            <p:cNvSpPr/>
            <p:nvPr/>
          </p:nvSpPr>
          <p:spPr>
            <a:xfrm>
              <a:off x="6389383" y="1333500"/>
              <a:ext cx="1903095" cy="1903095"/>
            </a:xfrm>
            <a:prstGeom prst="ellipse">
              <a:avLst/>
            </a:prstGeom>
            <a:blipFill rotWithShape="1">
              <a:blip r:embed="rId4"/>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7" name="Picture 2" descr="C:\Users\jbintz\Pictures\BSCS-Logo-BW-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981200"/>
            <a:ext cx="1752600" cy="590671"/>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1905000" y="5791200"/>
            <a:ext cx="2438400" cy="71323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14" name="Right Arrow 13"/>
          <p:cNvSpPr/>
          <p:nvPr/>
        </p:nvSpPr>
        <p:spPr>
          <a:xfrm rot="10800000">
            <a:off x="4876801" y="5791200"/>
            <a:ext cx="2438400" cy="71323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Tree>
    <p:extLst>
      <p:ext uri="{BB962C8B-B14F-4D97-AF65-F5344CB8AC3E}">
        <p14:creationId xmlns:p14="http://schemas.microsoft.com/office/powerpoint/2010/main" val="2114956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1268</Words>
  <Application>Microsoft Office PowerPoint</Application>
  <PresentationFormat>On-screen Show (4:3)</PresentationFormat>
  <Paragraphs>191</Paragraphs>
  <Slides>24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Advancing Tools and Processes for Next Generation Science Planning for Instruction</vt:lpstr>
      <vt:lpstr>Planning for Teaching and Learning</vt:lpstr>
      <vt:lpstr>PowerPoint Presentation</vt:lpstr>
      <vt:lpstr>Goals and Outcomes</vt:lpstr>
      <vt:lpstr>Science Teaching and Learning</vt:lpstr>
      <vt:lpstr>Science Teaching and Learning</vt:lpstr>
      <vt:lpstr>Thinking beyond a Lesson to an Integrated Instructional Sequence</vt:lpstr>
      <vt:lpstr>NGSS Instructional Design</vt:lpstr>
      <vt:lpstr>Research-Based Instructional Model</vt:lpstr>
      <vt:lpstr>BSCS 5E Instructional Model Is a specific example of the general architecture for an Integrated Instructional Sequence </vt:lpstr>
      <vt:lpstr>PowerPoint Presentation</vt:lpstr>
      <vt:lpstr>Selected Reading</vt:lpstr>
      <vt:lpstr>Revisit the Scenarios</vt:lpstr>
      <vt:lpstr>Science Teaching and Learning</vt:lpstr>
      <vt:lpstr>Science Teaching and Learning</vt:lpstr>
      <vt:lpstr>Concept Attainment</vt:lpstr>
      <vt:lpstr>Phenomena and Concepts</vt:lpstr>
      <vt:lpstr>Ms. Rivera’s Phenomena and Conceptual Flow</vt:lpstr>
      <vt:lpstr>Tool 3 Example</vt:lpstr>
      <vt:lpstr>Coherence means . . .</vt:lpstr>
      <vt:lpstr>Coherence and Storyline</vt:lpstr>
      <vt:lpstr>Your Turn</vt:lpstr>
      <vt:lpstr>Sharing</vt:lpstr>
      <vt:lpstr>Reflection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Bintz</dc:creator>
  <cp:lastModifiedBy>Cindy Gay</cp:lastModifiedBy>
  <cp:revision>60</cp:revision>
  <dcterms:created xsi:type="dcterms:W3CDTF">2014-06-27T14:32:29Z</dcterms:created>
  <dcterms:modified xsi:type="dcterms:W3CDTF">2018-03-28T22:03:41Z</dcterms:modified>
</cp:coreProperties>
</file>