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2" r:id="rId2"/>
    <p:sldId id="313" r:id="rId3"/>
    <p:sldId id="259" r:id="rId4"/>
    <p:sldId id="260" r:id="rId5"/>
    <p:sldId id="261" r:id="rId6"/>
    <p:sldId id="304" r:id="rId7"/>
    <p:sldId id="282" r:id="rId8"/>
    <p:sldId id="281" r:id="rId9"/>
    <p:sldId id="308" r:id="rId10"/>
    <p:sldId id="309" r:id="rId11"/>
    <p:sldId id="303" r:id="rId12"/>
    <p:sldId id="298" r:id="rId13"/>
    <p:sldId id="271" r:id="rId14"/>
    <p:sldId id="295" r:id="rId15"/>
    <p:sldId id="310" r:id="rId16"/>
    <p:sldId id="311" r:id="rId17"/>
    <p:sldId id="277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85307" autoAdjust="0"/>
  </p:normalViewPr>
  <p:slideViewPr>
    <p:cSldViewPr>
      <p:cViewPr varScale="1">
        <p:scale>
          <a:sx n="49" d="100"/>
          <a:sy n="49" d="100"/>
        </p:scale>
        <p:origin x="58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8"/>
            <a:ext cx="3170238" cy="479425"/>
          </a:xfrm>
          <a:prstGeom prst="rect">
            <a:avLst/>
          </a:prstGeom>
        </p:spPr>
        <p:txBody>
          <a:bodyPr vert="horz" lIns="91346" tIns="45674" rIns="91346" bIns="456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8"/>
            <a:ext cx="3170238" cy="479425"/>
          </a:xfrm>
          <a:prstGeom prst="rect">
            <a:avLst/>
          </a:prstGeom>
        </p:spPr>
        <p:txBody>
          <a:bodyPr vert="horz" lIns="91346" tIns="45674" rIns="91346" bIns="45674" rtlCol="0"/>
          <a:lstStyle>
            <a:lvl1pPr algn="r">
              <a:defRPr sz="1200"/>
            </a:lvl1pPr>
          </a:lstStyle>
          <a:p>
            <a:r>
              <a:rPr lang="en-US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120195"/>
            <a:ext cx="3170238" cy="479425"/>
          </a:xfrm>
          <a:prstGeom prst="rect">
            <a:avLst/>
          </a:prstGeom>
        </p:spPr>
        <p:txBody>
          <a:bodyPr vert="horz" lIns="91346" tIns="45674" rIns="91346" bIns="456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95"/>
            <a:ext cx="3170238" cy="479425"/>
          </a:xfrm>
          <a:prstGeom prst="rect">
            <a:avLst/>
          </a:prstGeom>
        </p:spPr>
        <p:txBody>
          <a:bodyPr vert="horz" lIns="91346" tIns="45674" rIns="91346" bIns="45674" rtlCol="0" anchor="b"/>
          <a:lstStyle>
            <a:lvl1pPr algn="r">
              <a:defRPr sz="1200"/>
            </a:lvl1pPr>
          </a:lstStyle>
          <a:p>
            <a:fld id="{9759EDAF-BCE7-4BA8-AAAD-3CE7341131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1336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563" tIns="48282" rIns="96563" bIns="4828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563" tIns="48282" rIns="96563" bIns="48282" rtlCol="0"/>
          <a:lstStyle>
            <a:lvl1pPr algn="r">
              <a:defRPr sz="1300"/>
            </a:lvl1pPr>
          </a:lstStyle>
          <a:p>
            <a:r>
              <a:rPr lang="en-US"/>
              <a:t>.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63" tIns="48282" rIns="96563" bIns="482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563" tIns="48282" rIns="96563" bIns="482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563" tIns="48282" rIns="96563" bIns="4828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563" tIns="48282" rIns="96563" bIns="48282" rtlCol="0" anchor="b"/>
          <a:lstStyle>
            <a:lvl1pPr algn="r">
              <a:defRPr sz="1300"/>
            </a:lvl1pPr>
          </a:lstStyle>
          <a:p>
            <a:fld id="{2DC5EFDE-B154-44B1-AFF8-E111A51CC2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521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NGSS Tool and Process 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48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3A76-8F7F-4BEA-9A98-52C7C009210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Achievement First: Unit Development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BSCS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539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C5EFDE-B154-44B1-AFF8-E111A51CC2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39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C5EFDE-B154-44B1-AFF8-E111A51CC2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3A76-8F7F-4BEA-9A98-52C7C009210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39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3A76-8F7F-4BEA-9A98-52C7C00921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39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3A76-8F7F-4BEA-9A98-52C7C009210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Achievement First: Unit Development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BSCS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495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C5EFDE-B154-44B1-AFF8-E111A51CC2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0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74" name="Picture 2" descr="C:\Users\jbintz\AppData\Local\Microsoft\Windows\Temporary Internet Files\Content.IE5\TYEDE8N9\MC900442060[1]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79425" cy="44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45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8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3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2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4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9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file:///C:\Program%20Files%20(x86)\Timecop\PTTimeCop.exe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7653-BD3D-498C-92E8-BA3B40CC52B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AF3F6-8A6A-4418-9993-111AE1005D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jbintz\AppData\Local\Microsoft\Windows\Temporary Internet Files\Content.IE5\TYEDE8N9\MC900442060[1].wmf">
            <a:hlinkClick r:id="rId13" action="ppaction://program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79425" cy="44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7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9144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Advancing Tools and Processes for Next Generation Science</a:t>
            </a:r>
            <a:br>
              <a:rPr lang="en-US" sz="4800" b="1" dirty="0">
                <a:solidFill>
                  <a:schemeClr val="tx2"/>
                </a:solidFill>
              </a:rPr>
            </a:br>
            <a:r>
              <a:rPr lang="en-US" sz="4800" b="1" dirty="0"/>
              <a:t>Planning for Instruction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1028700" y="2362200"/>
            <a:ext cx="7086600" cy="2895600"/>
          </a:xfrm>
        </p:spPr>
        <p:txBody>
          <a:bodyPr>
            <a:normAutofit/>
          </a:bodyPr>
          <a:lstStyle/>
          <a:p>
            <a:pPr marL="1257155" indent="-1257155" algn="l"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1257155" indent="-1257155"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PT Sans"/>
                <a:cs typeface="PT Sans"/>
              </a:rPr>
              <a:t>Tool 4: Using the 5E instructional model to design learning sequences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73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466C-A846-4137-A191-031693B0489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7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Tool 4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792559"/>
              </p:ext>
            </p:extLst>
          </p:nvPr>
        </p:nvGraphicFramePr>
        <p:xfrm>
          <a:off x="3581400" y="1447800"/>
          <a:ext cx="4038600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9">
                <a:tc gridSpan="3">
                  <a:txBody>
                    <a:bodyPr/>
                    <a:lstStyle/>
                    <a:p>
                      <a:r>
                        <a:rPr lang="en-US" dirty="0"/>
                        <a:t>Part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r>
                        <a:rPr lang="en-US" dirty="0"/>
                        <a:t>What teachers are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</a:t>
                      </a:r>
                      <a:r>
                        <a:rPr lang="en-US" baseline="0" dirty="0"/>
                        <a:t> students are doing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 Concepts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3657600" y="29718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629400" y="2895600"/>
            <a:ext cx="457200" cy="2286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59651"/>
              </p:ext>
            </p:extLst>
          </p:nvPr>
        </p:nvGraphicFramePr>
        <p:xfrm>
          <a:off x="381000" y="1447800"/>
          <a:ext cx="2971800" cy="424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931">
                <a:tc gridSpan="2">
                  <a:txBody>
                    <a:bodyPr/>
                    <a:lstStyle/>
                    <a:p>
                      <a:r>
                        <a:rPr lang="en-US" dirty="0"/>
                        <a:t>Part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931"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Key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SEP; DCI; CCC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 err="1"/>
                        <a:t>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Prior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129">
                <a:tc>
                  <a:txBody>
                    <a:bodyPr/>
                    <a:lstStyle/>
                    <a:p>
                      <a:r>
                        <a:rPr lang="en-US" dirty="0"/>
                        <a:t>Common</a:t>
                      </a:r>
                      <a:r>
                        <a:rPr lang="en-US" baseline="0" dirty="0"/>
                        <a:t> Student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Left Arrow 13"/>
          <p:cNvSpPr/>
          <p:nvPr/>
        </p:nvSpPr>
        <p:spPr>
          <a:xfrm>
            <a:off x="3657600" y="3657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3657600" y="4419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3657600" y="5181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7543800" y="1371600"/>
            <a:ext cx="533400" cy="4343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077200" y="3276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NGSS</a:t>
            </a:r>
          </a:p>
        </p:txBody>
      </p:sp>
    </p:spTree>
    <p:extLst>
      <p:ext uri="{BB962C8B-B14F-4D97-AF65-F5344CB8AC3E}">
        <p14:creationId xmlns:p14="http://schemas.microsoft.com/office/powerpoint/2010/main" val="921543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Ms. Rivera’s Tool 4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section of Ms. Rivera’s Tool 4 Example that your group charted</a:t>
            </a:r>
          </a:p>
          <a:p>
            <a:r>
              <a:rPr lang="en-US" dirty="0"/>
              <a:t>Review the Connections to Common Core cards for ELA/Literacy and Mathematics you set aside during Tool 1</a:t>
            </a:r>
          </a:p>
          <a:p>
            <a:r>
              <a:rPr lang="en-US" dirty="0"/>
              <a:t>How does your chart compare to what Ms. Rivera wrote in Tool 4?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 for Completing Tool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Brainstorm/Identify activities/prompts/investigations from your instructional materials.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Analysis Guides to decide to keep, tweak, or delete activities/prompts/investigations to support your NGSS aligned conceptual flow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Enter your work electronically on Tool 4</a:t>
            </a:r>
          </a:p>
          <a:p>
            <a:pPr marL="914400" lvl="1" indent="-514350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60161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Using Analysis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sz="3429" dirty="0"/>
              <a:t>Identify</a:t>
            </a:r>
          </a:p>
          <a:p>
            <a:pPr lvl="1"/>
            <a:r>
              <a:rPr lang="en-US" sz="3429" dirty="0"/>
              <a:t>What activities/prompts/investigations do I have related to the concept and “E?”</a:t>
            </a:r>
          </a:p>
          <a:p>
            <a:endParaRPr lang="en-US" sz="3429" dirty="0"/>
          </a:p>
          <a:p>
            <a:r>
              <a:rPr lang="en-US" sz="3429" dirty="0"/>
              <a:t>Analyze</a:t>
            </a:r>
          </a:p>
          <a:p>
            <a:pPr lvl="1"/>
            <a:r>
              <a:rPr lang="en-US" sz="3429" dirty="0"/>
              <a:t>How well does the “current” activity …. </a:t>
            </a:r>
          </a:p>
          <a:p>
            <a:endParaRPr lang="en-US" sz="3429" dirty="0"/>
          </a:p>
          <a:p>
            <a:r>
              <a:rPr lang="en-US" sz="3429" dirty="0"/>
              <a:t>Revise</a:t>
            </a:r>
          </a:p>
          <a:p>
            <a:pPr lvl="1"/>
            <a:r>
              <a:rPr lang="en-US" sz="3429" dirty="0"/>
              <a:t>Can I use the resource in the development of my 5E instructional sequence?</a:t>
            </a:r>
          </a:p>
          <a:p>
            <a:pPr lvl="2"/>
            <a:r>
              <a:rPr lang="en-US" sz="3429" dirty="0"/>
              <a:t>Keep it</a:t>
            </a:r>
          </a:p>
          <a:p>
            <a:pPr lvl="2"/>
            <a:r>
              <a:rPr lang="en-US" sz="3429" dirty="0"/>
              <a:t>Tweak it </a:t>
            </a:r>
          </a:p>
          <a:p>
            <a:pPr lvl="2"/>
            <a:r>
              <a:rPr lang="en-US" sz="3429" dirty="0"/>
              <a:t>Get rid of it</a:t>
            </a:r>
          </a:p>
          <a:p>
            <a:pPr lvl="1"/>
            <a:r>
              <a:rPr lang="en-US" sz="3429" dirty="0"/>
              <a:t>How will I use the resources for this phase of the 5E instructional sequence?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1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Analysis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Identified “E”-- Explore</a:t>
            </a:r>
          </a:p>
          <a:p>
            <a:r>
              <a:rPr lang="en-US" dirty="0"/>
              <a:t>Identified Concepts</a:t>
            </a:r>
          </a:p>
          <a:p>
            <a:pPr lvl="1"/>
            <a:r>
              <a:rPr lang="en-US" dirty="0"/>
              <a:t>Food webs can represent patterns of feeding relationships among organisms in an environment.</a:t>
            </a:r>
          </a:p>
          <a:p>
            <a:pPr lvl="1"/>
            <a:r>
              <a:rPr lang="en-US" dirty="0"/>
              <a:t>Cause and effect relationships represented in a food web may be used to predict phenomena.</a:t>
            </a:r>
          </a:p>
          <a:p>
            <a:r>
              <a:rPr lang="en-US" dirty="0"/>
              <a:t>Sample Activity</a:t>
            </a:r>
          </a:p>
          <a:p>
            <a:r>
              <a:rPr lang="en-US" dirty="0"/>
              <a:t>Work in your group using the Explore Analysis Guide to determine if you would keep, tweak or get rid of the activity </a:t>
            </a:r>
          </a:p>
          <a:p>
            <a:r>
              <a:rPr lang="en-US" dirty="0"/>
              <a:t>Share your thinking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94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 for Completing Tool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Brainstorm/Identify activities/prompts/investigations from your instructional materials.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Analysis Guides to decide to keep, tweak, or delete activities/prompts/investigations to support your NGSS aligned conceptual flow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Enter your work electronically on Tool 4</a:t>
            </a:r>
          </a:p>
          <a:p>
            <a:pPr marL="914400" lvl="1" indent="-514350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953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 with another group and share what you have been working on.</a:t>
            </a:r>
          </a:p>
          <a:p>
            <a:endParaRPr lang="en-US" dirty="0"/>
          </a:p>
          <a:p>
            <a:r>
              <a:rPr lang="en-US" dirty="0"/>
              <a:t>Before sharing, let the other group know specifically what you might want feedback on.</a:t>
            </a:r>
          </a:p>
        </p:txBody>
      </p:sp>
    </p:spTree>
    <p:extLst>
      <p:ext uri="{BB962C8B-B14F-4D97-AF65-F5344CB8AC3E}">
        <p14:creationId xmlns:p14="http://schemas.microsoft.com/office/powerpoint/2010/main" val="3590799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one thing you want to remember about aligning instruction with the NGSS?</a:t>
            </a:r>
          </a:p>
          <a:p>
            <a:r>
              <a:rPr lang="en-US" dirty="0"/>
              <a:t>What is one thing you want to remember about using the Analysis Guides to plan instruction?</a:t>
            </a:r>
          </a:p>
        </p:txBody>
      </p:sp>
    </p:spTree>
    <p:extLst>
      <p:ext uri="{BB962C8B-B14F-4D97-AF65-F5344CB8AC3E}">
        <p14:creationId xmlns:p14="http://schemas.microsoft.com/office/powerpoint/2010/main" val="365457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1015590" y="1257962"/>
            <a:ext cx="7112821" cy="5317945"/>
            <a:chOff x="406126" y="332720"/>
            <a:chExt cx="8350344" cy="6243187"/>
          </a:xfrm>
        </p:grpSpPr>
        <p:pic>
          <p:nvPicPr>
            <p:cNvPr id="11" name="Picture 10" descr="0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5152" y="4330547"/>
              <a:ext cx="6014720" cy="2245360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406126" y="332720"/>
              <a:ext cx="8350344" cy="4037046"/>
              <a:chOff x="406126" y="332720"/>
              <a:chExt cx="8350344" cy="4037046"/>
            </a:xfrm>
          </p:grpSpPr>
          <p:sp>
            <p:nvSpPr>
              <p:cNvPr id="9" name="Arrow: Bent 8"/>
              <p:cNvSpPr/>
              <p:nvPr/>
            </p:nvSpPr>
            <p:spPr>
              <a:xfrm rot="16200000" flipH="1">
                <a:off x="1251504" y="1096302"/>
                <a:ext cx="1991360" cy="2199737"/>
              </a:xfrm>
              <a:prstGeom prst="ben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4" name="Picture 3" descr="01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1773" y="332720"/>
                <a:ext cx="6106160" cy="548640"/>
              </a:xfrm>
              <a:prstGeom prst="rect">
                <a:avLst/>
              </a:prstGeom>
            </p:spPr>
          </p:pic>
          <p:pic>
            <p:nvPicPr>
              <p:cNvPr id="5" name="Picture 4" descr="02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8366" y="1913800"/>
                <a:ext cx="7183120" cy="386080"/>
              </a:xfrm>
              <a:prstGeom prst="rect">
                <a:avLst/>
              </a:prstGeom>
            </p:spPr>
          </p:pic>
          <p:pic>
            <p:nvPicPr>
              <p:cNvPr id="6" name="Picture 5" descr="03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420" y="1200490"/>
                <a:ext cx="4378960" cy="1991360"/>
              </a:xfrm>
              <a:prstGeom prst="rect">
                <a:avLst/>
              </a:prstGeom>
            </p:spPr>
          </p:pic>
          <p:pic>
            <p:nvPicPr>
              <p:cNvPr id="7" name="Picture 6" descr="04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6126" y="3222151"/>
                <a:ext cx="2509520" cy="1137920"/>
              </a:xfrm>
              <a:prstGeom prst="rect">
                <a:avLst/>
              </a:prstGeom>
            </p:spPr>
          </p:pic>
          <p:pic>
            <p:nvPicPr>
              <p:cNvPr id="8" name="Picture 7" descr="05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05952" y="1524965"/>
                <a:ext cx="4693920" cy="2844801"/>
              </a:xfrm>
              <a:prstGeom prst="rect">
                <a:avLst/>
              </a:prstGeom>
            </p:spPr>
          </p:pic>
          <p:pic>
            <p:nvPicPr>
              <p:cNvPr id="10" name="Picture 9" descr="06.png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99910" y="3212245"/>
                <a:ext cx="2956560" cy="1148080"/>
              </a:xfrm>
              <a:prstGeom prst="rect">
                <a:avLst/>
              </a:prstGeom>
            </p:spPr>
          </p:pic>
          <p:sp>
            <p:nvSpPr>
              <p:cNvPr id="12" name="Arrow: Right 11"/>
              <p:cNvSpPr/>
              <p:nvPr/>
            </p:nvSpPr>
            <p:spPr>
              <a:xfrm>
                <a:off x="2915646" y="3536858"/>
                <a:ext cx="560799" cy="457171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Arrow: Right 12"/>
              <p:cNvSpPr/>
              <p:nvPr/>
            </p:nvSpPr>
            <p:spPr>
              <a:xfrm>
                <a:off x="5791288" y="3510980"/>
                <a:ext cx="630873" cy="439947"/>
              </a:xfrm>
              <a:custGeom>
                <a:avLst/>
                <a:gdLst>
                  <a:gd name="connsiteX0" fmla="*/ 0 w 579115"/>
                  <a:gd name="connsiteY0" fmla="*/ 109987 h 439947"/>
                  <a:gd name="connsiteX1" fmla="*/ 359142 w 579115"/>
                  <a:gd name="connsiteY1" fmla="*/ 109987 h 439947"/>
                  <a:gd name="connsiteX2" fmla="*/ 359142 w 579115"/>
                  <a:gd name="connsiteY2" fmla="*/ 0 h 439947"/>
                  <a:gd name="connsiteX3" fmla="*/ 579115 w 579115"/>
                  <a:gd name="connsiteY3" fmla="*/ 219974 h 439947"/>
                  <a:gd name="connsiteX4" fmla="*/ 359142 w 579115"/>
                  <a:gd name="connsiteY4" fmla="*/ 439947 h 439947"/>
                  <a:gd name="connsiteX5" fmla="*/ 359142 w 579115"/>
                  <a:gd name="connsiteY5" fmla="*/ 329960 h 439947"/>
                  <a:gd name="connsiteX6" fmla="*/ 0 w 579115"/>
                  <a:gd name="connsiteY6" fmla="*/ 329960 h 439947"/>
                  <a:gd name="connsiteX7" fmla="*/ 0 w 579115"/>
                  <a:gd name="connsiteY7" fmla="*/ 109987 h 439947"/>
                  <a:gd name="connsiteX0" fmla="*/ 0 w 630873"/>
                  <a:gd name="connsiteY0" fmla="*/ 109987 h 439947"/>
                  <a:gd name="connsiteX1" fmla="*/ 359142 w 630873"/>
                  <a:gd name="connsiteY1" fmla="*/ 109987 h 439947"/>
                  <a:gd name="connsiteX2" fmla="*/ 359142 w 630873"/>
                  <a:gd name="connsiteY2" fmla="*/ 0 h 439947"/>
                  <a:gd name="connsiteX3" fmla="*/ 630873 w 630873"/>
                  <a:gd name="connsiteY3" fmla="*/ 219974 h 439947"/>
                  <a:gd name="connsiteX4" fmla="*/ 359142 w 630873"/>
                  <a:gd name="connsiteY4" fmla="*/ 439947 h 439947"/>
                  <a:gd name="connsiteX5" fmla="*/ 359142 w 630873"/>
                  <a:gd name="connsiteY5" fmla="*/ 329960 h 439947"/>
                  <a:gd name="connsiteX6" fmla="*/ 0 w 630873"/>
                  <a:gd name="connsiteY6" fmla="*/ 329960 h 439947"/>
                  <a:gd name="connsiteX7" fmla="*/ 0 w 630873"/>
                  <a:gd name="connsiteY7" fmla="*/ 109987 h 439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0873" h="439947">
                    <a:moveTo>
                      <a:pt x="0" y="109987"/>
                    </a:moveTo>
                    <a:lnTo>
                      <a:pt x="359142" y="109987"/>
                    </a:lnTo>
                    <a:lnTo>
                      <a:pt x="359142" y="0"/>
                    </a:lnTo>
                    <a:lnTo>
                      <a:pt x="630873" y="219974"/>
                    </a:lnTo>
                    <a:lnTo>
                      <a:pt x="359142" y="439947"/>
                    </a:lnTo>
                    <a:lnTo>
                      <a:pt x="359142" y="329960"/>
                    </a:lnTo>
                    <a:lnTo>
                      <a:pt x="0" y="329960"/>
                    </a:lnTo>
                    <a:lnTo>
                      <a:pt x="0" y="109987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907917" y="3233516"/>
                <a:ext cx="18201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LITE!</a:t>
                </a: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905933" y="237067"/>
            <a:ext cx="73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Planning for Instruction</a:t>
            </a:r>
          </a:p>
        </p:txBody>
      </p:sp>
    </p:spTree>
    <p:extLst>
      <p:ext uri="{BB962C8B-B14F-4D97-AF65-F5344CB8AC3E}">
        <p14:creationId xmlns:p14="http://schemas.microsoft.com/office/powerpoint/2010/main" val="298378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Develop a shared vision for science teaching and learning informed by the NGSS</a:t>
            </a:r>
          </a:p>
          <a:p>
            <a:pPr lvl="0"/>
            <a:r>
              <a:rPr lang="en-US" dirty="0"/>
              <a:t>Deepen understanding of how Conceptual Flow, Storyline about Phenomena and the 5E Instructional Model support Three Dimensional Learning</a:t>
            </a:r>
          </a:p>
          <a:p>
            <a:r>
              <a:rPr lang="en-US" dirty="0"/>
              <a:t>Use instructional materials and results of work with Tools 1, 2 and 3 to outline lessons for one 5E sequence that supports implementation of the NGSS</a:t>
            </a:r>
          </a:p>
        </p:txBody>
      </p:sp>
    </p:spTree>
    <p:extLst>
      <p:ext uri="{BB962C8B-B14F-4D97-AF65-F5344CB8AC3E}">
        <p14:creationId xmlns:p14="http://schemas.microsoft.com/office/powerpoint/2010/main" val="264825624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Will We Accomplish These Goals?</a:t>
            </a:r>
          </a:p>
        </p:txBody>
      </p:sp>
      <p:pic>
        <p:nvPicPr>
          <p:cNvPr id="1027" name="Picture 3" descr="C:\Users\jbintz\AppData\Local\Microsoft\Windows\Temporary Internet Files\Content.IE5\TRB3ONCE\MC90043160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8194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Our Storyline about Phenomena and</a:t>
            </a:r>
          </a:p>
          <a:p>
            <a:pPr algn="ctr"/>
            <a:r>
              <a:rPr lang="en-US" dirty="0"/>
              <a:t>Conceptual Flow</a:t>
            </a:r>
          </a:p>
        </p:txBody>
      </p:sp>
      <p:pic>
        <p:nvPicPr>
          <p:cNvPr id="11" name="Picture 3" descr="C:\Users\jbintz\AppData\Local\Microsoft\Windows\Temporary Internet Files\Content.IE5\TRB3ONCE\MC90043160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85800"/>
            <a:ext cx="3962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38400" y="5643027"/>
            <a:ext cx="5410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to design an instructional sequence aligned to the NGSS DCIs, SEPs, CCCs, and Connections</a:t>
            </a:r>
          </a:p>
          <a:p>
            <a:pPr algn="ctr"/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9718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the 5E Instructional Model</a:t>
            </a:r>
          </a:p>
        </p:txBody>
      </p:sp>
    </p:spTree>
    <p:extLst>
      <p:ext uri="{BB962C8B-B14F-4D97-AF65-F5344CB8AC3E}">
        <p14:creationId xmlns:p14="http://schemas.microsoft.com/office/powerpoint/2010/main" val="9866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8889 C -0.02986 -0.08519 -0.05903 -0.07408 -0.08924 -0.07107 C -0.09566 -0.06806 -0.10382 -0.06667 -0.11007 -0.06088 C -0.11163 -0.05926 -0.11337 -0.05741 -0.11493 -0.05579 C -0.11736 -0.05394 -0.12222 -0.05047 -0.12222 -0.05023 C -0.1276 -0.04028 -0.13455 -0.03264 -0.14062 -0.025 C -0.14618 -0.00764 -0.13906 -0.02801 -0.14931 -0.00996 C -0.15312 -0.00301 -0.15347 0.00416 -0.15903 0.0081 C -0.16337 0.02129 -0.16788 0.03426 -0.17118 0.04884 C -0.1724 0.06366 -0.175 0.0993 -0.17969 0.10995 C -0.18264 0.13773 -0.18333 0.15903 -0.18333 0.18889 " pathEditMode="relative" rAng="0" ptsTypes="ffffffffffA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8889 C -0.02986 -0.08519 -0.05903 -0.07408 -0.08924 -0.07107 C -0.09566 -0.06806 -0.10382 -0.06667 -0.11007 -0.06088 C -0.11163 -0.05926 -0.11337 -0.05741 -0.11493 -0.05579 C -0.11736 -0.05394 -0.12222 -0.05047 -0.12222 -0.05023 C -0.1276 -0.04028 -0.13455 -0.03264 -0.14062 -0.025 C -0.14618 -0.00764 -0.13906 -0.02801 -0.14931 -0.00996 C -0.15312 -0.00301 -0.15347 0.00416 -0.15903 0.0081 C -0.16337 0.02129 -0.16788 0.03426 -0.17118 0.04884 C -0.1724 0.06366 -0.175 0.0993 -0.17969 0.10995 C -0.18264 0.13773 -0.18333 0.15903 -0.18333 0.18889 " pathEditMode="relative" rAng="0" ptsTypes="ffffffffffA">
                                      <p:cBhvr>
                                        <p:cTn id="18" dur="2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Ms. Rivera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 Ms. Rivera considered as she planned for instruction and during instruction?</a:t>
            </a:r>
          </a:p>
        </p:txBody>
      </p:sp>
    </p:spTree>
    <p:extLst>
      <p:ext uri="{BB962C8B-B14F-4D97-AF65-F5344CB8AC3E}">
        <p14:creationId xmlns:p14="http://schemas.microsoft.com/office/powerpoint/2010/main" val="163326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Tool 4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054325"/>
              </p:ext>
            </p:extLst>
          </p:nvPr>
        </p:nvGraphicFramePr>
        <p:xfrm>
          <a:off x="3581400" y="1447800"/>
          <a:ext cx="4038600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9">
                <a:tc gridSpan="3">
                  <a:txBody>
                    <a:bodyPr/>
                    <a:lstStyle/>
                    <a:p>
                      <a:r>
                        <a:rPr lang="en-US" dirty="0"/>
                        <a:t>Part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r>
                        <a:rPr lang="en-US" dirty="0"/>
                        <a:t>What teacher is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</a:t>
                      </a:r>
                      <a:r>
                        <a:rPr lang="en-US" baseline="0" dirty="0"/>
                        <a:t> students are doing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3657600" y="29718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629400" y="2895600"/>
            <a:ext cx="457200" cy="2286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84630"/>
              </p:ext>
            </p:extLst>
          </p:nvPr>
        </p:nvGraphicFramePr>
        <p:xfrm>
          <a:off x="381000" y="1447800"/>
          <a:ext cx="2971800" cy="424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931">
                <a:tc gridSpan="2">
                  <a:txBody>
                    <a:bodyPr/>
                    <a:lstStyle/>
                    <a:p>
                      <a:r>
                        <a:rPr lang="en-US" dirty="0"/>
                        <a:t>Part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931"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Key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SEP; DCI; CCC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 err="1"/>
                        <a:t>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880">
                <a:tc>
                  <a:txBody>
                    <a:bodyPr/>
                    <a:lstStyle/>
                    <a:p>
                      <a:r>
                        <a:rPr lang="en-US" dirty="0"/>
                        <a:t>Prior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129">
                <a:tc>
                  <a:txBody>
                    <a:bodyPr/>
                    <a:lstStyle/>
                    <a:p>
                      <a:r>
                        <a:rPr lang="en-US" dirty="0"/>
                        <a:t>Common</a:t>
                      </a:r>
                      <a:r>
                        <a:rPr lang="en-US" baseline="0" dirty="0"/>
                        <a:t> Student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Left Arrow 13"/>
          <p:cNvSpPr/>
          <p:nvPr/>
        </p:nvSpPr>
        <p:spPr>
          <a:xfrm>
            <a:off x="3657600" y="3657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3657600" y="4419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3657600" y="5181600"/>
            <a:ext cx="25908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7543800" y="1371600"/>
            <a:ext cx="533400" cy="4343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077200" y="3276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NGSS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C1DD88-0F44-44C4-A860-4F9EC6C993DF}"/>
              </a:ext>
            </a:extLst>
          </p:cNvPr>
          <p:cNvSpPr/>
          <p:nvPr/>
        </p:nvSpPr>
        <p:spPr>
          <a:xfrm>
            <a:off x="381000" y="1828800"/>
            <a:ext cx="2971800" cy="3861449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3F58C03-DE03-479F-A53E-ED8D12E1B189}"/>
              </a:ext>
            </a:extLst>
          </p:cNvPr>
          <p:cNvSpPr/>
          <p:nvPr/>
        </p:nvSpPr>
        <p:spPr>
          <a:xfrm rot="2515711">
            <a:off x="2551376" y="709251"/>
            <a:ext cx="1303746" cy="60960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4" grpId="0" animBg="1"/>
      <p:bldP spid="15" grpId="0" animBg="1"/>
      <p:bldP spid="17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the NGSS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a group, review the lesson you charted from Ms. Rivera’s 5E sequence</a:t>
            </a:r>
          </a:p>
          <a:p>
            <a:r>
              <a:rPr lang="en-US" dirty="0"/>
              <a:t>Use colored sticky-notes to code for evidence in your chart of NGSS alignment</a:t>
            </a:r>
          </a:p>
          <a:p>
            <a:pPr lvl="1"/>
            <a:r>
              <a:rPr lang="en-US" dirty="0"/>
              <a:t>DCIs (orange)</a:t>
            </a:r>
          </a:p>
          <a:p>
            <a:pPr lvl="1"/>
            <a:r>
              <a:rPr lang="en-US" dirty="0"/>
              <a:t>SEPs (blue)</a:t>
            </a:r>
          </a:p>
          <a:p>
            <a:pPr lvl="1"/>
            <a:r>
              <a:rPr lang="en-US" dirty="0"/>
              <a:t>CCCs (green)</a:t>
            </a:r>
          </a:p>
          <a:p>
            <a:pPr lvl="1"/>
            <a:r>
              <a:rPr lang="en-US" dirty="0"/>
              <a:t>Connections to NOS and ETAS (purple)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13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Alignment with 5E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/>
              <a:t>Read over the handout to learn about what is consistent and what is inconsistent with the 5E model.  Review what the teacher is doing and what the students are doing.</a:t>
            </a:r>
          </a:p>
          <a:p>
            <a:r>
              <a:rPr lang="en-US" dirty="0"/>
              <a:t>Go back to your chart and underline key words or phrases that signal the “E” the lesson is aligned with.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05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Connections to Tool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Tool 3 helped you develop the storyline. Tool 4 will help you develop the instructional sequence that will help you teach that storyline.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you use Tool 4, </a:t>
            </a:r>
          </a:p>
          <a:p>
            <a:r>
              <a:rPr lang="en-US" dirty="0"/>
              <a:t>Keep the phenomenon in mind at all times.</a:t>
            </a:r>
          </a:p>
          <a:p>
            <a:r>
              <a:rPr lang="en-US" dirty="0"/>
              <a:t>If an idea is not related to the phenomenon, it is distracting.</a:t>
            </a:r>
          </a:p>
          <a:p>
            <a:r>
              <a:rPr lang="en-US" dirty="0"/>
              <a:t>Do not include activities or ideas just because they are “interesting.”</a:t>
            </a:r>
          </a:p>
          <a:p>
            <a:r>
              <a:rPr lang="en-US" dirty="0"/>
              <a:t>Review the storyline often.</a:t>
            </a:r>
          </a:p>
          <a:p>
            <a:r>
              <a:rPr lang="en-US" dirty="0"/>
              <a:t>Include guiding questions for each activity. This will help you and your students stay focused.</a:t>
            </a:r>
          </a:p>
        </p:txBody>
      </p:sp>
    </p:spTree>
    <p:extLst>
      <p:ext uri="{BB962C8B-B14F-4D97-AF65-F5344CB8AC3E}">
        <p14:creationId xmlns:p14="http://schemas.microsoft.com/office/powerpoint/2010/main" val="267121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11596</TotalTime>
  <Words>798</Words>
  <Application>Microsoft Office PowerPoint</Application>
  <PresentationFormat>On-screen Show (4:3)</PresentationFormat>
  <Paragraphs>127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PT Sans</vt:lpstr>
      <vt:lpstr>Office Theme</vt:lpstr>
      <vt:lpstr>Advancing Tools and Processes for Next Generation Science Planning for Instruction</vt:lpstr>
      <vt:lpstr>PowerPoint Presentation</vt:lpstr>
      <vt:lpstr>Goals</vt:lpstr>
      <vt:lpstr>How Will We Accomplish These Goals?</vt:lpstr>
      <vt:lpstr>Ms. Rivera</vt:lpstr>
      <vt:lpstr>Tool 4</vt:lpstr>
      <vt:lpstr>Linking to the NGSS</vt:lpstr>
      <vt:lpstr>Alignment with 5E Model</vt:lpstr>
      <vt:lpstr>Connections to Tool 3</vt:lpstr>
      <vt:lpstr>Tool 4</vt:lpstr>
      <vt:lpstr>Ms. Rivera’s Tool 4 Example</vt:lpstr>
      <vt:lpstr>Steps for Completing Tool 4</vt:lpstr>
      <vt:lpstr>Using Analysis Guides</vt:lpstr>
      <vt:lpstr>Using Analysis Guides</vt:lpstr>
      <vt:lpstr>Steps for Completing Tool 4</vt:lpstr>
      <vt:lpstr>Share your Work</vt:lpstr>
      <vt:lpstr>Reflection</vt:lpstr>
    </vt:vector>
  </TitlesOfParts>
  <Company>BSCS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Bintz</dc:creator>
  <cp:lastModifiedBy>Cindy Gay</cp:lastModifiedBy>
  <cp:revision>116</cp:revision>
  <cp:lastPrinted>2014-12-29T20:27:51Z</cp:lastPrinted>
  <dcterms:created xsi:type="dcterms:W3CDTF">2014-12-29T20:27:18Z</dcterms:created>
  <dcterms:modified xsi:type="dcterms:W3CDTF">2018-03-28T22:29:56Z</dcterms:modified>
</cp:coreProperties>
</file>