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301" r:id="rId5"/>
    <p:sldId id="259" r:id="rId6"/>
    <p:sldId id="260" r:id="rId7"/>
    <p:sldId id="274" r:id="rId8"/>
    <p:sldId id="273" r:id="rId9"/>
    <p:sldId id="266" r:id="rId10"/>
    <p:sldId id="275" r:id="rId11"/>
    <p:sldId id="276" r:id="rId12"/>
    <p:sldId id="277" r:id="rId13"/>
    <p:sldId id="278" r:id="rId14"/>
    <p:sldId id="279" r:id="rId15"/>
    <p:sldId id="280" r:id="rId16"/>
    <p:sldId id="303" r:id="rId17"/>
    <p:sldId id="281" r:id="rId18"/>
    <p:sldId id="283" r:id="rId19"/>
    <p:sldId id="282" r:id="rId20"/>
    <p:sldId id="288" r:id="rId21"/>
    <p:sldId id="285" r:id="rId22"/>
    <p:sldId id="290" r:id="rId23"/>
    <p:sldId id="289" r:id="rId24"/>
    <p:sldId id="292" r:id="rId25"/>
    <p:sldId id="286" r:id="rId26"/>
    <p:sldId id="287" r:id="rId27"/>
    <p:sldId id="267" r:id="rId28"/>
    <p:sldId id="291" r:id="rId29"/>
    <p:sldId id="293" r:id="rId30"/>
    <p:sldId id="296" r:id="rId31"/>
    <p:sldId id="295" r:id="rId32"/>
    <p:sldId id="297" r:id="rId33"/>
    <p:sldId id="261" r:id="rId34"/>
    <p:sldId id="262" r:id="rId35"/>
    <p:sldId id="264" r:id="rId36"/>
    <p:sldId id="268" r:id="rId37"/>
    <p:sldId id="263" r:id="rId38"/>
    <p:sldId id="265" r:id="rId39"/>
    <p:sldId id="269" r:id="rId40"/>
    <p:sldId id="298" r:id="rId41"/>
    <p:sldId id="299" r:id="rId42"/>
    <p:sldId id="302" r:id="rId43"/>
    <p:sldId id="27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60"/>
  </p:normalViewPr>
  <p:slideViewPr>
    <p:cSldViewPr>
      <p:cViewPr varScale="1">
        <p:scale>
          <a:sx n="50" d="100"/>
          <a:sy n="50" d="100"/>
        </p:scale>
        <p:origin x="43" y="6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0622-1218-4AB9-BBE5-BEFF16BD6F2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33D2A-AD8E-47D7-84A4-E2F57201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Baseball hat image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https://en.wikipedia.org/wiki/File:Baseball_cap.jpg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3D2A-AD8E-47D7-84A4-E2F5720199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5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http://www.amnh.org/education/resources/rfl/web/riverecology/watch.html#intro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3D2A-AD8E-47D7-84A4-E2F5720199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https://commons.wikimedia.org/wiki/Category:Graduation_hat_icons#/media/File:Sciences_humaines.svg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3D2A-AD8E-47D7-84A4-E2F5720199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https://youtu.be/lOnYkc2ncsk?t=5m11s</a:t>
            </a:r>
          </a:p>
          <a:p>
            <a:endParaRPr lang="en-US" dirty="0"/>
          </a:p>
          <a:p>
            <a:r>
              <a:rPr lang="en-US" dirty="0"/>
              <a:t>http://www.amnh.org/explore/curriculum-collections/integrating-literacy-strategies-into-science-instruction/writing-a-scientific-explanation/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3D2A-AD8E-47D7-84A4-E2F5720199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3A76-8F7F-4BEA-9A98-52C7C009210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74571-67B9-4684-89B3-4D7C44EDB3E8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Achievement First: Unit Development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BSCS</a:t>
            </a:r>
          </a:p>
        </p:txBody>
      </p:sp>
    </p:spTree>
    <p:extLst>
      <p:ext uri="{BB962C8B-B14F-4D97-AF65-F5344CB8AC3E}">
        <p14:creationId xmlns:p14="http://schemas.microsoft.com/office/powerpoint/2010/main" val="131324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3A76-8F7F-4BEA-9A98-52C7C0092101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BCF10-A0AB-46AF-9C8C-A2D6620EE770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Achievement First: Unit Development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BSCS</a:t>
            </a:r>
          </a:p>
        </p:txBody>
      </p:sp>
    </p:spTree>
    <p:extLst>
      <p:ext uri="{BB962C8B-B14F-4D97-AF65-F5344CB8AC3E}">
        <p14:creationId xmlns:p14="http://schemas.microsoft.com/office/powerpoint/2010/main" val="131324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https://youtu.be/Jyiv1Lc0dng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3D2A-AD8E-47D7-84A4-E2F5720199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</a:t>
            </a:r>
            <a:r>
              <a:rPr lang="en-US" dirty="0" err="1"/>
              <a:t>www.jigsaw.org</a:t>
            </a:r>
            <a:r>
              <a:rPr lang="en-US" dirty="0"/>
              <a:t>/history/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80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055C-BB18-4AA6-B1AB-86A7242E832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8100-8EE7-4256-A9F5-B3420061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mortar+board&amp;hl=en&amp;gbv=2&amp;biw=1024&amp;bih=648&amp;tbm=isch&amp;tbnid=r580XCBogzg5kM:&amp;imgrefurl=http://d20npcs.wikia.com/wiki/File:Mortarboard.png&amp;docid=fUoH57wSsLl3BM&amp;imgurl=http://images3.wikia.nocookie.net/__cb20100226143250/d20npcs/images/e/e1/Mortarboard.png&amp;w=512&amp;h=384&amp;ei=lvdsT_SoKNPbiAKJubiDBQ&amp;zoom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Advancing Tools and Processes for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Next Generation Science</a:t>
            </a:r>
            <a:r>
              <a:rPr lang="en-US" sz="32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Three-Dimensional </a:t>
            </a:r>
          </a:p>
          <a:p>
            <a:r>
              <a:rPr lang="en-US" b="1" dirty="0">
                <a:solidFill>
                  <a:schemeClr val="tx1"/>
                </a:solidFill>
              </a:rPr>
              <a:t>Phenomena Driven Instruction</a:t>
            </a:r>
          </a:p>
        </p:txBody>
      </p:sp>
    </p:spTree>
    <p:extLst>
      <p:ext uri="{BB962C8B-B14F-4D97-AF65-F5344CB8AC3E}">
        <p14:creationId xmlns:p14="http://schemas.microsoft.com/office/powerpoint/2010/main" val="72292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" y="1752600"/>
            <a:ext cx="822601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0F2800-9E9C-42A8-AA1A-35BE794821A0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B2B835-58E2-4B9F-80BB-77FB3B66D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2D5785-17A9-435A-825A-8CC6F3C182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04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Mussels and Phytoplankton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60552E-CB1F-44DF-A257-291BD59B8E97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C8DAAC-A0FB-4927-8D08-01C9753CBE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4456DD-6AE2-407B-8749-CBB8DD8EC3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8C21148-9CCC-40E0-AEFF-654DC7391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1219200"/>
            <a:ext cx="7639050" cy="5219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008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Scientific Explanation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9982"/>
            <a:ext cx="6400800" cy="53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108FCD-0DD1-404E-A5D2-F2D68E9DD600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19C2AD-E047-4F82-86CD-9A772C4668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F1E110-5DD4-40C4-8C31-BED9A2E11B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618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Zebra Mussels on the Hudson River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Share your explanation with two other participants</a:t>
            </a:r>
          </a:p>
          <a:p>
            <a:pPr lvl="1"/>
            <a:r>
              <a:rPr lang="en-US" dirty="0"/>
              <a:t>Discuss similarities and differences between your explanation and others’ explanations</a:t>
            </a:r>
          </a:p>
          <a:p>
            <a:pPr lvl="1"/>
            <a:endParaRPr lang="en-US" sz="1400" dirty="0"/>
          </a:p>
          <a:p>
            <a:r>
              <a:rPr lang="en-US" dirty="0"/>
              <a:t>Share your findings with your partner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28DD35-3C0C-4144-B02C-8EFAEEE5BAE2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AFAB63-FA22-48EC-82C9-B0969A63A1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5BDF2D-6708-4B8C-9A36-EACB336E8E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74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Zebra Mussels on the Hudson River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How did your ideas change throughout the activity?</a:t>
            </a:r>
          </a:p>
          <a:p>
            <a:endParaRPr lang="en-US" sz="1400" dirty="0"/>
          </a:p>
          <a:p>
            <a:r>
              <a:rPr lang="en-US" dirty="0"/>
              <a:t>What additional questions do you have about how zebra mussels might affect the Hudson River ecosystem?</a:t>
            </a:r>
          </a:p>
          <a:p>
            <a:endParaRPr lang="en-US" sz="1400" dirty="0"/>
          </a:p>
          <a:p>
            <a:r>
              <a:rPr lang="en-US" dirty="0"/>
              <a:t>Be prepared to share </a:t>
            </a:r>
            <a:r>
              <a:rPr lang="en-US"/>
              <a:t>your responses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763C41-1DA9-43E5-AAA8-3D38EAEB2488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E62A97-26FD-4426-A239-CF3C33640F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01BB25-081D-46D2-98B7-22DAFD0D1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05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6F89-25D8-47F0-839A-A402CABE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</a:t>
            </a:r>
          </a:p>
        </p:txBody>
      </p:sp>
      <p:pic>
        <p:nvPicPr>
          <p:cNvPr id="4" name="Content Placeholder 3" descr="http://t0.gstatic.com/images?q=tbn:ANd9GcS8HVUxjgEgI8fMlknxdw4AIp272926Dxxlj7fQH8uBD5U6BD1S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133600"/>
            <a:ext cx="4800600" cy="3532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DEDEB6E-831D-4256-93EB-B0C6DFE72367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19453A-4F2D-4384-BE45-BEAB6DCA22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9297C7-B346-4E08-9618-7C3049230B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21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C0CE-6697-473B-BE4A-8CEC47AE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the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EAA7-583A-40A8-B091-B7FABE0A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could one learn through this experience?</a:t>
            </a:r>
          </a:p>
          <a:p>
            <a:endParaRPr lang="en-US" sz="2200" dirty="0"/>
          </a:p>
          <a:p>
            <a:r>
              <a:rPr lang="en-US" dirty="0"/>
              <a:t>What contributed to your learning?</a:t>
            </a:r>
          </a:p>
          <a:p>
            <a:pPr lvl="1"/>
            <a:r>
              <a:rPr lang="en-US" dirty="0"/>
              <a:t>What were you doing?</a:t>
            </a:r>
          </a:p>
          <a:p>
            <a:pPr lvl="1"/>
            <a:r>
              <a:rPr lang="en-US" dirty="0"/>
              <a:t>What were the PD Leaders doing?</a:t>
            </a:r>
          </a:p>
          <a:p>
            <a:pPr lvl="1"/>
            <a:endParaRPr lang="en-US" sz="2200" dirty="0"/>
          </a:p>
          <a:p>
            <a:r>
              <a:rPr lang="en-US" dirty="0"/>
              <a:t>Be prepared to share your thoughts.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9D020-2E4B-4914-8AA2-536AC40B85E8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48F655-1079-4D03-B69B-0D31D46D96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BB1C4A-E8BB-4C7D-A660-E1AEE07228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402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Scientific Explanation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0" y="1447800"/>
            <a:ext cx="842814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943600"/>
            <a:ext cx="688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https://youtu.be/lOnYkc2ncsk?t=5m11s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231BB-F383-4BDB-8A14-0418A53EF73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2AA3FE-75C2-4C36-A38C-A592F11A01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F99A63-1852-4032-A652-BDA051DBBB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769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Consider the common experience: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What opportunities were present for learners to experience three-dimensional learning?</a:t>
            </a:r>
          </a:p>
          <a:p>
            <a:pPr lvl="1"/>
            <a:r>
              <a:rPr lang="en-US" dirty="0"/>
              <a:t>Disciplinary Core Ideas</a:t>
            </a:r>
          </a:p>
          <a:p>
            <a:pPr lvl="1"/>
            <a:r>
              <a:rPr lang="en-US" dirty="0"/>
              <a:t>Science and Engineering Practices</a:t>
            </a:r>
          </a:p>
          <a:p>
            <a:pPr lvl="1"/>
            <a:r>
              <a:rPr lang="en-US" dirty="0"/>
              <a:t>Crosscutting Concepts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lvl="1" indent="0">
              <a:buNone/>
            </a:pPr>
            <a:r>
              <a:rPr lang="en-US" sz="3200" dirty="0"/>
              <a:t>What opportunities were present for learners to connect science learning to  ELA and mathematics?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FF64F2-1594-48E3-AC71-C2C33B364654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99FC2-BFB8-463E-BBFD-CEA8E8873B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0FB30F-216A-425D-92DD-E8F8157282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5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Revisit your T-chart</a:t>
            </a:r>
          </a:p>
          <a:p>
            <a:endParaRPr lang="en-US" sz="1400" dirty="0"/>
          </a:p>
          <a:p>
            <a:r>
              <a:rPr lang="en-US" dirty="0"/>
              <a:t>Use a different color to revise and add ideas</a:t>
            </a:r>
          </a:p>
          <a:p>
            <a:endParaRPr lang="en-US" sz="1400" dirty="0"/>
          </a:p>
          <a:p>
            <a:r>
              <a:rPr lang="en-US" dirty="0"/>
              <a:t>Be prepared to share your thinking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70717B-D701-4B2E-9157-64E2A782169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3AEC88-CF23-45C6-A4E1-882DC09B8B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ABD3A8-DB21-4E36-8790-A9486F01D7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471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Your role in your school/district</a:t>
            </a:r>
          </a:p>
          <a:p>
            <a:r>
              <a:rPr lang="en-US" dirty="0"/>
              <a:t>What do you hope to take away from this session?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07D923-9330-445E-87ED-93754290B9DB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AFC773-431F-4693-B74F-3F5FC8E2C9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31D8E-E5F0-49E4-9A64-11948CCFE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2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038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Read the </a:t>
            </a:r>
            <a:r>
              <a:rPr lang="en-US" b="1" dirty="0"/>
              <a:t>Classroom Scenario A</a:t>
            </a:r>
          </a:p>
          <a:p>
            <a:endParaRPr lang="en-US" dirty="0"/>
          </a:p>
          <a:p>
            <a:r>
              <a:rPr lang="en-US" dirty="0"/>
              <a:t>Individually highlight your assigned lesson(s)</a:t>
            </a:r>
          </a:p>
          <a:p>
            <a:pPr lvl="1"/>
            <a:r>
              <a:rPr lang="en-US" dirty="0"/>
              <a:t>What is the teacher doing? (highlight in yellow)</a:t>
            </a:r>
          </a:p>
          <a:p>
            <a:pPr lvl="1"/>
            <a:r>
              <a:rPr lang="en-US" dirty="0"/>
              <a:t>What are students doing? (highlight in pink)</a:t>
            </a:r>
          </a:p>
          <a:p>
            <a:pPr lvl="1"/>
            <a:r>
              <a:rPr lang="en-US" dirty="0"/>
              <a:t>What is the science in this lesson? (underline)</a:t>
            </a:r>
          </a:p>
          <a:p>
            <a:endParaRPr lang="en-US" dirty="0"/>
          </a:p>
          <a:p>
            <a:r>
              <a:rPr lang="en-US" dirty="0"/>
              <a:t>As a group, chart what you highlighted for your assigned lesson(s)</a:t>
            </a:r>
          </a:p>
          <a:p>
            <a:endParaRPr lang="en-US" dirty="0"/>
          </a:p>
          <a:p>
            <a:r>
              <a:rPr lang="en-US" dirty="0"/>
              <a:t>Gallery Walk</a:t>
            </a:r>
          </a:p>
          <a:p>
            <a:pPr lvl="1"/>
            <a:r>
              <a:rPr lang="en-US" dirty="0"/>
              <a:t>How would you describe this classroom?</a:t>
            </a:r>
          </a:p>
          <a:p>
            <a:endParaRPr lang="en-US" dirty="0"/>
          </a:p>
          <a:p>
            <a:r>
              <a:rPr lang="en-US" dirty="0"/>
              <a:t>Individual Reflection</a:t>
            </a:r>
          </a:p>
          <a:p>
            <a:pPr lvl="1"/>
            <a:r>
              <a:rPr lang="en-US" dirty="0"/>
              <a:t>How would you describe this classroom?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6503901"/>
              </p:ext>
            </p:extLst>
          </p:nvPr>
        </p:nvGraphicFramePr>
        <p:xfrm>
          <a:off x="4267200" y="2157492"/>
          <a:ext cx="4572000" cy="424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Teacher </a:t>
                      </a:r>
                      <a:r>
                        <a:rPr lang="en-US" sz="2400" baseline="0" dirty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1600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______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DA1D9C-274F-4925-AD6D-4EFD4F529EEB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76898C-03D3-47C2-8AB6-3D58F81ED7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22735D-1B52-4613-A79B-A380974B9D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8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038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Read the </a:t>
            </a:r>
            <a:r>
              <a:rPr lang="en-US" b="1" dirty="0"/>
              <a:t>Classroom Scenario B</a:t>
            </a:r>
          </a:p>
          <a:p>
            <a:endParaRPr lang="en-US" dirty="0"/>
          </a:p>
          <a:p>
            <a:r>
              <a:rPr lang="en-US" dirty="0"/>
              <a:t>Individually highlight your assigned lesson(s)</a:t>
            </a:r>
          </a:p>
          <a:p>
            <a:pPr lvl="1"/>
            <a:r>
              <a:rPr lang="en-US" dirty="0"/>
              <a:t>What is the teacher doing? (highlight in yellow)</a:t>
            </a:r>
          </a:p>
          <a:p>
            <a:pPr lvl="1"/>
            <a:r>
              <a:rPr lang="en-US" dirty="0"/>
              <a:t>What are students doing? (highlight in pink)</a:t>
            </a:r>
          </a:p>
          <a:p>
            <a:pPr lvl="1"/>
            <a:r>
              <a:rPr lang="en-US" dirty="0"/>
              <a:t>What is the science in this lesson? (underline)</a:t>
            </a:r>
          </a:p>
          <a:p>
            <a:endParaRPr lang="en-US" dirty="0"/>
          </a:p>
          <a:p>
            <a:r>
              <a:rPr lang="en-US" dirty="0"/>
              <a:t>As a group, chart what you highlighted for your assigned lesson(s)</a:t>
            </a:r>
          </a:p>
          <a:p>
            <a:endParaRPr lang="en-US" dirty="0"/>
          </a:p>
          <a:p>
            <a:r>
              <a:rPr lang="en-US" dirty="0"/>
              <a:t>Gallery Walk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How would you describe this classroom?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Individual Reflection</a:t>
            </a:r>
          </a:p>
          <a:p>
            <a:pPr lvl="1"/>
            <a:r>
              <a:rPr lang="en-US" dirty="0"/>
              <a:t>How would you describe this classroom?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387591"/>
              </p:ext>
            </p:extLst>
          </p:nvPr>
        </p:nvGraphicFramePr>
        <p:xfrm>
          <a:off x="4343400" y="2209800"/>
          <a:ext cx="4572000" cy="424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Teacher </a:t>
                      </a:r>
                      <a:r>
                        <a:rPr lang="en-US" sz="2400" baseline="0" dirty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1833" y="1600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______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391C4C-9C36-497C-9FB4-93D234342095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12068A-2991-44DE-9118-718CBEF9F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B46DEA-42F6-4B3C-9ABD-77990A7F38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8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Phenomena in Teaching and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“By phenomena we mean, what is it that is happening in our world that we need our science to explain?” </a:t>
            </a:r>
            <a:r>
              <a:rPr lang="en-US" dirty="0"/>
              <a:t>	</a:t>
            </a:r>
            <a:r>
              <a:rPr lang="en-US" sz="2800" dirty="0"/>
              <a:t>- Brian </a:t>
            </a:r>
            <a:r>
              <a:rPr lang="en-US" sz="2800" dirty="0" err="1"/>
              <a:t>Reiser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the </a:t>
            </a:r>
            <a:r>
              <a:rPr lang="en-US" dirty="0" err="1"/>
              <a:t>phenomema</a:t>
            </a:r>
            <a:r>
              <a:rPr lang="en-US" dirty="0"/>
              <a:t> learners explained in</a:t>
            </a:r>
          </a:p>
          <a:p>
            <a:r>
              <a:rPr lang="en-US" dirty="0"/>
              <a:t>Our common experience</a:t>
            </a:r>
          </a:p>
          <a:p>
            <a:r>
              <a:rPr lang="en-US" dirty="0"/>
              <a:t>Mr. Coles' classroom</a:t>
            </a:r>
          </a:p>
          <a:p>
            <a:r>
              <a:rPr lang="en-US" dirty="0"/>
              <a:t>Ms. Rivera’s classroom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C995FB-BDEE-476F-A118-989189435BA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991A77-234D-404A-BAA7-D3E51870F2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39A5F0-7D65-4765-BAD7-F18EF85B92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991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Phenomena in Three-Dimensional Teaching and Learning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r="14913"/>
          <a:stretch/>
        </p:blipFill>
        <p:spPr bwMode="auto">
          <a:xfrm>
            <a:off x="296333" y="1676399"/>
            <a:ext cx="4792133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33" y="6045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https://youtu.be/Jyiv1Lc0dng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927799"/>
            <a:ext cx="3429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Why are phenomena important in the NGSS?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do phenomena help support student learning?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9E155E-08C4-4D1E-94C5-CBD10F61EC2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0B16D9-4F5E-47CF-94BE-EC9E7DF987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024E51-D86B-4F75-9F38-EBF69F6AC8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914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Phenomena in Three-Dimensional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/>
              <a:t>How did Ms. Rivera’s use of an anchor phenomenon </a:t>
            </a:r>
          </a:p>
          <a:p>
            <a:pPr lvl="1"/>
            <a:r>
              <a:rPr lang="en-US" dirty="0"/>
              <a:t>create a coherent instructional sequence?</a:t>
            </a:r>
          </a:p>
          <a:p>
            <a:pPr lvl="1"/>
            <a:r>
              <a:rPr lang="en-US" dirty="0"/>
              <a:t>support student learning?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06F2EC-40C0-4842-BB7C-A1251961AB2E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4FAD7B-64BB-444E-9429-21EA05D19B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6FADE0-7814-417A-809B-1AADDEC03A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33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Thinking beyond a Lesson to an </a:t>
            </a:r>
            <a:r>
              <a:rPr lang="en-US" b="1" dirty="0">
                <a:solidFill>
                  <a:schemeClr val="accent1"/>
                </a:solidFill>
              </a:rPr>
              <a:t>Integrated Instructional Sequence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Integrated instructional units interweave laboratory experiences with other types of science learning activities, including discussion, reading, writing, and mini-lectures.</a:t>
            </a:r>
          </a:p>
          <a:p>
            <a:r>
              <a:rPr lang="en-US" dirty="0"/>
              <a:t>Students are engaged in forming research questions, designing and executing investigations, gathering and analyzing data, and constructing explanations and arguments.</a:t>
            </a:r>
          </a:p>
          <a:p>
            <a:r>
              <a:rPr lang="en-US" dirty="0"/>
              <a:t>Diagnostic and formative assessments are embedded into the instructional sequence and can be used to promote self-reflection about students’ thinking.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6107668"/>
            <a:ext cx="320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Research Council, 2006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335FC5-9D03-406B-B2B9-8F340181387E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9C104F-7844-4144-BE45-FB1DCE6DB5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17F99C-11A5-419E-AF89-7AE713037E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743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NGSS Instructional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Instructional materials are designed with clear performance expectations in mind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experiences are thoughtfully sequenced into the flow of classroom science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experiences are designed to integrate learning of science concepts (DCI and CCC) with learning about the SEP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have opportunities for ongoing reflection, discussion, discourse, &amp; argumentation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172200"/>
            <a:ext cx="134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Bybee</a:t>
            </a:r>
            <a:r>
              <a:rPr lang="en-US" dirty="0"/>
              <a:t>, 2014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EC30CE-8F6C-45F0-ADE4-B6DDC435505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AA2D6D-92F0-4774-891A-17D42D1D6D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2B4532-D1F2-414E-AD07-26015C248B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434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Three-Dimensional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In Ms. Rivera’s classroom, where do you see evidence of </a:t>
            </a:r>
          </a:p>
          <a:p>
            <a:r>
              <a:rPr lang="en-US" dirty="0"/>
              <a:t>Disciplinary Core Ideas</a:t>
            </a:r>
          </a:p>
          <a:p>
            <a:r>
              <a:rPr lang="en-US" dirty="0"/>
              <a:t>Science and Engineering Practices</a:t>
            </a:r>
          </a:p>
          <a:p>
            <a:r>
              <a:rPr lang="en-US" dirty="0"/>
              <a:t>Crosscutting Concepts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2693EA-0589-4ACC-8D2A-6A7C6A0D16FF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EFEDC8-DFFE-422A-AF39-AAB254FD0C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1CF33B-D19C-4F1A-B9B0-06D292504B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874D80D-F694-460C-8044-402B7500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51" y="3863181"/>
            <a:ext cx="2548349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1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Revisit your T-chart</a:t>
            </a:r>
          </a:p>
          <a:p>
            <a:endParaRPr lang="en-US" sz="1400" dirty="0"/>
          </a:p>
          <a:p>
            <a:r>
              <a:rPr lang="en-US" dirty="0"/>
              <a:t>Use a different color to revise and add ideas</a:t>
            </a:r>
          </a:p>
          <a:p>
            <a:endParaRPr lang="en-US" sz="1400" dirty="0"/>
          </a:p>
          <a:p>
            <a:r>
              <a:rPr lang="en-US" dirty="0"/>
              <a:t>Be prepared to share your thinking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A42363-5516-4300-9E50-454A8A039DF5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89609B-6405-44FD-ABC0-1904AE692A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4471DB-15BB-488A-9829-AB082A0659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121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AAE6-B354-468C-9C28-DBEF3D80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Science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E0C8-6997-4D60-AEA8-85F702C3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How closely does our school’s science instructional approach align with Ms. Rivera’s classroom?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resources or supports do we need to create NGSS-aligned classrooms?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C0731F-DE63-4DEF-A9F3-A380466BF4FF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4A7E5C-A596-4E63-B258-5F5FF5FCB0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1DAB8C-0F50-4F81-8644-35CD86C031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95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Increase understanding of phenomena-focused three-dimensional teaching and learning </a:t>
            </a:r>
          </a:p>
          <a:p>
            <a:r>
              <a:rPr lang="en-US" sz="2800" dirty="0"/>
              <a:t>Develop understanding of the opportunities and challenges in implementing phenomena-focused three-dimensional teaching and learning presents</a:t>
            </a:r>
          </a:p>
          <a:p>
            <a:r>
              <a:rPr lang="en-US" sz="2800" dirty="0"/>
              <a:t>Promote awareness of how phenomena-focused three-dimensional teaching and learning of science connects to mathematics and ELA student learning.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DDA22-A106-4DEF-B8A1-A82C1DA169A5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9932FA-6134-4346-B4F0-67CBB1A4CA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21C42C-428A-424D-A97B-6438C1CD0B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840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A90F-A513-4811-A4F4-6D70E158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5644-EF7C-4004-8CC2-DD7EA46C2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Insert an appropriate opening for your setting and participants.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89FD1D-9316-45D0-8DCC-6C8BB5223F00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4E4728-FEF7-4061-890F-A756CFA292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C4196-C99D-405D-B7A2-9058EFCFC6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737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853F-E701-4EE3-8B84-2F65D422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Session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D55FD-1DFA-481D-BC8A-973E95168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801" y="4572000"/>
            <a:ext cx="4038600" cy="1858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Learners and Leaders:</a:t>
            </a:r>
          </a:p>
          <a:p>
            <a:pPr marL="0" indent="0">
              <a:buNone/>
            </a:pPr>
            <a:r>
              <a:rPr lang="en-US" dirty="0"/>
              <a:t>Analyzing data and constructing explanations about zebra mussels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42154-8F0C-4EA7-8BAA-92EB65A44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4572000"/>
            <a:ext cx="3886200" cy="1554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Analyzing Mr. Coles’ and Ms. Rivera’s classrooms: 3D learning and phenomena</a:t>
            </a:r>
          </a:p>
        </p:txBody>
      </p:sp>
      <p:pic>
        <p:nvPicPr>
          <p:cNvPr id="6" name="Shape 216">
            <a:extLst>
              <a:ext uri="{FF2B5EF4-FFF2-40B4-BE49-F238E27FC236}">
                <a16:creationId xmlns:a16="http://schemas.microsoft.com/office/drawing/2014/main" id="{E788DC86-887A-4EF8-8FF7-C2096AD6EF5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7150" y="1859014"/>
            <a:ext cx="2165500" cy="22716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029280-92B5-4E47-A312-1D15360ED780}"/>
              </a:ext>
            </a:extLst>
          </p:cNvPr>
          <p:cNvGrpSpPr/>
          <p:nvPr/>
        </p:nvGrpSpPr>
        <p:grpSpPr>
          <a:xfrm>
            <a:off x="381000" y="1417638"/>
            <a:ext cx="4343401" cy="2904784"/>
            <a:chOff x="381000" y="1295400"/>
            <a:chExt cx="4343401" cy="290478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66F673-1D59-4656-96B3-B151198F7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95400"/>
              <a:ext cx="2426157" cy="169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hape 215">
              <a:extLst>
                <a:ext uri="{FF2B5EF4-FFF2-40B4-BE49-F238E27FC236}">
                  <a16:creationId xmlns:a16="http://schemas.microsoft.com/office/drawing/2014/main" id="{8FE8C68B-9490-4389-AFA7-57814F03879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38400" y="2286000"/>
              <a:ext cx="2286001" cy="1914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F8183C-BAFC-4E0A-8C3D-DBF19CD96CE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2BB97E-8AFE-4CA6-AAFA-783439F317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017A8F-C2A1-49AF-9272-D674B95761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2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5136F-8075-4708-9914-A0B8EEA6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Teaching and Learning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4E2914-3BEF-4278-BD1F-49EF0896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have your ideas about effective science teaching and learning changed (or not) since our last session?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B14535-8520-450D-9647-41F11275097C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BF0938-1FCA-48C2-AFA6-9D07A07E13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9D8A2B-7925-485D-BFD1-B94850CD14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3972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77799" y="264196"/>
            <a:ext cx="8847667" cy="9719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Innovations of the NGSS</a:t>
            </a:r>
            <a:endParaRPr lang="en"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7799" y="1371597"/>
            <a:ext cx="8847667" cy="34205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Part 1: In your reading group, s</a:t>
            </a:r>
            <a:r>
              <a:rPr lang="en" dirty="0"/>
              <a:t>ummarize the key ideas of </a:t>
            </a:r>
            <a:r>
              <a:rPr lang="en-US" dirty="0"/>
              <a:t>your assigned innovations</a:t>
            </a:r>
            <a:endParaRPr lang="en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Part 2: I</a:t>
            </a:r>
            <a:r>
              <a:rPr lang="en" dirty="0"/>
              <a:t>n </a:t>
            </a:r>
            <a:r>
              <a:rPr lang="en-US" dirty="0"/>
              <a:t>your jigsaw group, represent your answer the following question o</a:t>
            </a:r>
            <a:r>
              <a:rPr lang="en" dirty="0"/>
              <a:t>n chart paper</a:t>
            </a:r>
            <a:r>
              <a:rPr lang="en-US" dirty="0"/>
              <a:t>: </a:t>
            </a:r>
            <a:r>
              <a:rPr lang="en" b="1" i="1" dirty="0"/>
              <a:t>How does this help you think about </a:t>
            </a:r>
            <a:r>
              <a:rPr lang="en-US" b="1" i="1" dirty="0"/>
              <a:t>science</a:t>
            </a:r>
            <a:r>
              <a:rPr lang="en" b="1" i="1" dirty="0"/>
              <a:t> teaching and learning </a:t>
            </a:r>
            <a:r>
              <a:rPr lang="en-US" b="1" i="1" dirty="0"/>
              <a:t>in your setting</a:t>
            </a:r>
            <a:r>
              <a:rPr lang="en" b="1" i="1" dirty="0"/>
              <a:t>?</a:t>
            </a:r>
            <a:endParaRPr lang="en-US" b="1" i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Part 3: Share out</a:t>
            </a:r>
            <a:endParaRPr lang="e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6A8606-08D3-4E02-AA42-771CA251D61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43ECE0-5143-454C-AC87-C19A36D153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C48CEA-30FD-4BD6-831A-2012564B25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8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Innovations of NGSS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5638799"/>
            <a:ext cx="8520600" cy="4530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=JZZFJS3yUwo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6" y="1447800"/>
            <a:ext cx="8124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CC752F-F2AD-4E10-9855-7CC5798C1BB4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DA16FE-50FB-47AC-8E74-3222319D2E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C5D33A-0F9E-4CD6-AA3B-D4B08F13CB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9651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NGSS vs. Our Old State Standards</a:t>
            </a:r>
            <a:endParaRPr lang="e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1608667"/>
            <a:ext cx="4378833" cy="4804833"/>
          </a:xfrm>
        </p:spPr>
        <p:txBody>
          <a:bodyPr/>
          <a:lstStyle/>
          <a:p>
            <a:pPr lvl="0">
              <a:buNone/>
            </a:pPr>
            <a:r>
              <a:rPr lang="en-US" sz="3600" dirty="0"/>
              <a:t>Compare a page from:</a:t>
            </a:r>
          </a:p>
          <a:p>
            <a:pPr marL="285750" lvl="0" indent="-285750"/>
            <a:r>
              <a:rPr lang="en-US" sz="3600" dirty="0"/>
              <a:t>t</a:t>
            </a:r>
            <a:r>
              <a:rPr lang="en" sz="3600" dirty="0"/>
              <a:t>he </a:t>
            </a:r>
            <a:r>
              <a:rPr lang="en-US" sz="3600" dirty="0"/>
              <a:t>state standards</a:t>
            </a:r>
          </a:p>
          <a:p>
            <a:pPr marL="285750" lvl="0" indent="-285750"/>
            <a:r>
              <a:rPr lang="en-US" sz="3600" dirty="0"/>
              <a:t>the NGSS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29200" y="2260599"/>
            <a:ext cx="3143250" cy="2912533"/>
            <a:chOff x="4724400" y="1250950"/>
            <a:chExt cx="3448050" cy="2362200"/>
          </a:xfrm>
        </p:grpSpPr>
        <p:sp>
          <p:nvSpPr>
            <p:cNvPr id="10" name="Oval Callout 9"/>
            <p:cNvSpPr/>
            <p:nvPr/>
          </p:nvSpPr>
          <p:spPr>
            <a:xfrm>
              <a:off x="4724400" y="1250950"/>
              <a:ext cx="3448050" cy="2362200"/>
            </a:xfrm>
            <a:prstGeom prst="wedgeEllipseCallout">
              <a:avLst>
                <a:gd name="adj1" fmla="val -66137"/>
                <a:gd name="adj2" fmla="val -36156"/>
              </a:avLst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1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1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5400" y="1828800"/>
              <a:ext cx="281940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" sz="3200" b="1" dirty="0"/>
                <a:t>What do you notice?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B6009F-8888-46B7-BC55-F59A08BB685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03897E-D91D-402E-8FAC-63DF6D6D26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663F2D-3DE5-4EEB-879B-9DD9C70196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563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 Moment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changes you made (or did not make) to the Effective Learning and Teaching chart</a:t>
            </a:r>
          </a:p>
          <a:p>
            <a:pPr lvl="1"/>
            <a:r>
              <a:rPr lang="en-US" dirty="0"/>
              <a:t>How has your vision of effective learning and teaching changed?</a:t>
            </a:r>
          </a:p>
          <a:p>
            <a:pPr lvl="1"/>
            <a:r>
              <a:rPr lang="en-US" dirty="0"/>
              <a:t>Which characteristics resonate most strongly with you</a:t>
            </a:r>
          </a:p>
          <a:p>
            <a:pPr lvl="1"/>
            <a:r>
              <a:rPr lang="en-US" dirty="0"/>
              <a:t>Where do you see evidence (or not) of these characteristics in your building or district?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E2AE63-598E-4203-B134-D071F9BF73A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6E107E-EB8F-46E2-A66E-EA621EDEF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B920D2-FFD4-489B-9180-CA215ABC09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5667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How do we build the necessary teacher knowledge to translate the NGSS?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399" y="5791200"/>
            <a:ext cx="8873067" cy="5212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=EU1RfziAG1o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0" y="1600200"/>
            <a:ext cx="81438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947F1F-824A-4F19-904F-45EB44E7CF3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844F68-8278-4E5F-B3B4-E134EFD164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79433E-D078-4C8C-A8F2-EABFAD46DF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717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27164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Five Tools and Processes</a:t>
            </a:r>
            <a:endParaRPr lang="en" dirty="0"/>
          </a:p>
        </p:txBody>
      </p:sp>
      <p:pic>
        <p:nvPicPr>
          <p:cNvPr id="258" name="Shape 25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823" y="1066800"/>
            <a:ext cx="7104354" cy="5575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C27BA83-4E43-4D30-8361-33BAEFAE600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B8323C-ADBF-4534-9E4E-063F892EC9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8F3C97-8228-4850-8974-DD68419FB1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971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and Action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A49122-C413-415A-828F-34F08A2D3A7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6C046-84D8-4896-BA4A-15C67A0068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20BB97-333A-44DF-BFC8-8CF327B50E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94BC960-85D9-49C9-9841-AD9903073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470598"/>
            <a:ext cx="7429500" cy="47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9951-41C4-4FB5-8C18-315E2AD1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0DB0-DFD2-4BF7-8669-8809025F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Opening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Immersive experience: Zebra mussels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Effective Science Teaching and Learning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Considering the NGSS innovations in your context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Closing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D388D9-FA1A-4BCF-A3D0-333F1E687F8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9A95B8-1604-4E13-9EFA-69461063B6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EB975E-45AA-423F-B4D2-C88DEC62F1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740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Analysis: Challenges and Supports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A49122-C413-415A-828F-34F08A2D3A7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6C046-84D8-4896-BA4A-15C67A0068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20BB97-333A-44DF-BFC8-8CF327B50E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94BC960-85D9-49C9-9841-AD9903073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470598"/>
            <a:ext cx="7429500" cy="47940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AA2C93-5D55-4399-84FA-CAA31AFE3D82}"/>
              </a:ext>
            </a:extLst>
          </p:cNvPr>
          <p:cNvSpPr/>
          <p:nvPr/>
        </p:nvSpPr>
        <p:spPr>
          <a:xfrm>
            <a:off x="762000" y="1356967"/>
            <a:ext cx="7620000" cy="2757833"/>
          </a:xfrm>
          <a:prstGeom prst="roundRect">
            <a:avLst/>
          </a:prstGeom>
          <a:noFill/>
          <a:ln w="76200">
            <a:solidFill>
              <a:srgbClr val="050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3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A49122-C413-415A-828F-34F08A2D3A7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6C046-84D8-4896-BA4A-15C67A0068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20BB97-333A-44DF-BFC8-8CF327B50E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94BC960-85D9-49C9-9841-AD9903073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470598"/>
            <a:ext cx="7429500" cy="479403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4A9B04-DCBC-40A8-8F13-2EA03B93E7E0}"/>
              </a:ext>
            </a:extLst>
          </p:cNvPr>
          <p:cNvSpPr/>
          <p:nvPr/>
        </p:nvSpPr>
        <p:spPr>
          <a:xfrm>
            <a:off x="762000" y="3810000"/>
            <a:ext cx="7620000" cy="2757833"/>
          </a:xfrm>
          <a:prstGeom prst="roundRect">
            <a:avLst/>
          </a:prstGeom>
          <a:noFill/>
          <a:ln w="76200">
            <a:solidFill>
              <a:srgbClr val="050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8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Increase understanding of phenomena-focused three-dimensional teaching and learning </a:t>
            </a:r>
          </a:p>
          <a:p>
            <a:r>
              <a:rPr lang="en-US" sz="2800" dirty="0"/>
              <a:t>Develop understanding of the opportunities and challenges in implementing phenomena-focused three-dimensional teaching and learning presents</a:t>
            </a:r>
          </a:p>
          <a:p>
            <a:r>
              <a:rPr lang="en-US" sz="2800" dirty="0"/>
              <a:t>Promote awareness of how phenomena-focused three-dimensional teaching and learning of science connects to mathematics and ELA student learning.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DDA22-A106-4DEF-B8A1-A82C1DA169A5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9932FA-6134-4346-B4F0-67CBB1A4CA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21C42C-428A-424D-A97B-6438C1CD0B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1837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Head, Heart, and Hand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74A09-F8F9-421A-9BE4-63993E0A6DE5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729050-C646-4254-B8C0-815C6D2F45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05A165-6AF1-4F5E-A97F-3FEA651AE4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12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900" b="1" dirty="0"/>
              <a:t>The Basics</a:t>
            </a:r>
          </a:p>
          <a:p>
            <a:pPr marL="514350" marR="0" lvl="0" indent="-51435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Arrive prepared and on time; stay for the duration; return from breaks on time.</a:t>
            </a:r>
            <a:endParaRPr lang="en-US" dirty="0"/>
          </a:p>
          <a:p>
            <a:pPr marL="514350" marR="0" lvl="0" indent="-51435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Remain attentive, thoughtful, and respectful; engage and be present.</a:t>
            </a:r>
            <a:endParaRPr lang="en-US" dirty="0"/>
          </a:p>
          <a:p>
            <a:pPr marL="514350" marR="0" lvl="0" indent="-51435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Eliminate interruptions (turn off cell phones, email, electronics, avoid sidebar conversations).</a:t>
            </a:r>
            <a:endParaRPr lang="en-US" dirty="0"/>
          </a:p>
          <a:p>
            <a:pPr marL="514350" marR="0" lvl="0" indent="-51435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Make room for participation from all (monitor your floor time).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13F2AF-9ACF-48B4-A5A6-C33D8A53A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/>
              <a:t>The Heart</a:t>
            </a:r>
          </a:p>
          <a:p>
            <a:pPr marL="514350" marR="0" lvl="0" indent="-5143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292934"/>
                </a:solidFill>
              </a:rPr>
              <a:t>Keep the goal in mind: We are analyzing teaching to improve student learning.  </a:t>
            </a:r>
            <a:endParaRPr lang="en-US" dirty="0"/>
          </a:p>
          <a:p>
            <a:pPr marL="514350" marR="0" lvl="0" indent="-5143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292934"/>
                </a:solidFill>
              </a:rPr>
              <a:t>Share your ideas, uncertainties, confusions, disagreements, questions, and good humor; all points of views are welcome.</a:t>
            </a:r>
            <a:endParaRPr lang="en-US" dirty="0"/>
          </a:p>
          <a:p>
            <a:pPr marL="514350" marR="0" lvl="0" indent="-5143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292934"/>
                </a:solidFill>
              </a:rPr>
              <a:t>Expect and ask questions to deepen everyone’s learning; be “constructively challenging.”</a:t>
            </a:r>
            <a:endParaRPr lang="en-US" dirty="0"/>
          </a:p>
          <a:p>
            <a:pPr marL="514350" marR="0" lvl="0" indent="-5143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292934"/>
                </a:solidFill>
              </a:rPr>
              <a:t>Listen carefully; seek to understand others’ point of view.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853028-9BB5-4AB7-9890-B109DB54F1A7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85D0F4-B107-4182-9BD1-70540B9DB8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162669-1C2A-4BFE-A8EF-0F9EB66BF8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32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characteristics of effective teaching and learning in the science classroom?</a:t>
            </a:r>
          </a:p>
          <a:p>
            <a:pPr lvl="1"/>
            <a:r>
              <a:rPr lang="en-US" dirty="0"/>
              <a:t>What are students doing?</a:t>
            </a:r>
          </a:p>
          <a:p>
            <a:pPr lvl="1"/>
            <a:r>
              <a:rPr lang="en-US" dirty="0"/>
              <a:t>What are teachers doing?</a:t>
            </a:r>
          </a:p>
          <a:p>
            <a:pPr lvl="1"/>
            <a:endParaRPr lang="en-US" dirty="0"/>
          </a:p>
          <a:p>
            <a:r>
              <a:rPr lang="en-US" dirty="0"/>
              <a:t>Chart your ideas and be prepared to share your ideas with the group.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86500D-0A13-4F8A-99B0-083317921A2D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323381-AF26-45FF-BC85-D206151FD6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542F6C-B472-4961-B62B-53EA1DE1F9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93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For the next hour, you will be in </a:t>
            </a:r>
            <a:r>
              <a:rPr lang="en-US" i="1" dirty="0"/>
              <a:t>science learner mode.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 designed this experience for you. This experience would occur toward the end of chapter 4 of 5 in a MS unit focused on disruptions in ecosystems.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We’ll use this common experience to launch conversations about phenomenon-focused three dimensional student learning.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47EF20-8C18-4015-ADB7-4A9F48DA9C8A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74F2AD-CF6E-4D65-A369-E9DFB3F164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D7C51D-7329-4EB9-AC67-3792CAB59A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522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e/eb/Baseball_c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10668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43D113-1FE9-49C7-9AF9-C1354AC5F1D5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F74C7F-B47A-42D4-B0CD-A43716EB1A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1FC4DF-EC8B-41C6-BB77-6BF4F7AC6A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5C9010-EDC5-4BA9-97F8-5D86E63D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Learner </a:t>
            </a:r>
          </a:p>
        </p:txBody>
      </p:sp>
    </p:spTree>
    <p:extLst>
      <p:ext uri="{BB962C8B-B14F-4D97-AF65-F5344CB8AC3E}">
        <p14:creationId xmlns:p14="http://schemas.microsoft.com/office/powerpoint/2010/main" val="158885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Unwelcome Newcomer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8" y="1219200"/>
            <a:ext cx="8855844" cy="5091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924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do you think zebra mussels might affect the Hudson River ecosystem?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data about the river might scientists collect to investigate this question?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3103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http://www.amnh.org/education/resources/rfl/web/riverecology/watch.html#intro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2DFCC-51C7-4192-8A5C-E85214BCCB5C}"/>
              </a:ext>
            </a:extLst>
          </p:cNvPr>
          <p:cNvGrpSpPr>
            <a:grpSpLocks noChangeAspect="1"/>
          </p:cNvGrpSpPr>
          <p:nvPr/>
        </p:nvGrpSpPr>
        <p:grpSpPr>
          <a:xfrm>
            <a:off x="49628" y="76201"/>
            <a:ext cx="185701" cy="304799"/>
            <a:chOff x="0" y="0"/>
            <a:chExt cx="1081377" cy="1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89C90E-C168-46D5-9533-E683182B0F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3" t="9847" r="29231" b="24000"/>
            <a:stretch/>
          </p:blipFill>
          <p:spPr bwMode="auto">
            <a:xfrm>
              <a:off x="0" y="0"/>
              <a:ext cx="1081377" cy="17095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B7F87B-C6D3-44FC-8DE3-27B7FF2548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" t="86765" r="51077" b="4612"/>
            <a:stretch/>
          </p:blipFill>
          <p:spPr bwMode="auto">
            <a:xfrm>
              <a:off x="190831" y="1709530"/>
              <a:ext cx="675861" cy="135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26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13490</TotalTime>
  <Words>1507</Words>
  <Application>Microsoft Office PowerPoint</Application>
  <PresentationFormat>On-screen Show (4:3)</PresentationFormat>
  <Paragraphs>221</Paragraphs>
  <Slides>43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Advancing Tools and Processes for  Next Generation Science </vt:lpstr>
      <vt:lpstr>Introductions</vt:lpstr>
      <vt:lpstr>Goals</vt:lpstr>
      <vt:lpstr>Agenda</vt:lpstr>
      <vt:lpstr>Norms</vt:lpstr>
      <vt:lpstr>Effective Teaching and Learning</vt:lpstr>
      <vt:lpstr>Set up</vt:lpstr>
      <vt:lpstr>Science Learner </vt:lpstr>
      <vt:lpstr>An Unwelcome Newcomer</vt:lpstr>
      <vt:lpstr>Data Collection</vt:lpstr>
      <vt:lpstr>Zebra Mussels and Phytoplankton</vt:lpstr>
      <vt:lpstr>Developing a Scientific Explanation</vt:lpstr>
      <vt:lpstr>Effects of Zebra Mussels on the Hudson River Ecosystem</vt:lpstr>
      <vt:lpstr>Effects of Zebra Mussels on the Hudson River Ecosystem</vt:lpstr>
      <vt:lpstr>Educator</vt:lpstr>
      <vt:lpstr>Reflecting on the Experience</vt:lpstr>
      <vt:lpstr>Writing a Scientific Explanation</vt:lpstr>
      <vt:lpstr>Opportunities for Learners</vt:lpstr>
      <vt:lpstr>Effective Teaching and Learning</vt:lpstr>
      <vt:lpstr>Science Teaching and Learning</vt:lpstr>
      <vt:lpstr>Science Teaching and Learning</vt:lpstr>
      <vt:lpstr>Phenomena in Teaching and Learning</vt:lpstr>
      <vt:lpstr>Phenomena in Three-Dimensional Teaching and Learning</vt:lpstr>
      <vt:lpstr>Phenomena in Three-Dimensional Teaching and Learning</vt:lpstr>
      <vt:lpstr>Thinking beyond a Lesson to an Integrated Instructional Sequence</vt:lpstr>
      <vt:lpstr>NGSS Instructional Design</vt:lpstr>
      <vt:lpstr>Three-Dimensional Teaching and Learning</vt:lpstr>
      <vt:lpstr>Effective Teaching and Learning</vt:lpstr>
      <vt:lpstr>State of Science Reflection</vt:lpstr>
      <vt:lpstr>Opening</vt:lpstr>
      <vt:lpstr>Review of Last Session</vt:lpstr>
      <vt:lpstr>Effective Teaching and Learning </vt:lpstr>
      <vt:lpstr>Innovations of the NGSS</vt:lpstr>
      <vt:lpstr>Innovations of NGSS</vt:lpstr>
      <vt:lpstr>NGSS vs. Our Old State Standards</vt:lpstr>
      <vt:lpstr>Meta Moment</vt:lpstr>
      <vt:lpstr>How do we build the necessary teacher knowledge to translate the NGSS?</vt:lpstr>
      <vt:lpstr>Five Tools and Processes</vt:lpstr>
      <vt:lpstr>Analysis and Action Steps</vt:lpstr>
      <vt:lpstr>Analysis: Challenges and Supports</vt:lpstr>
      <vt:lpstr>Action Steps</vt:lpstr>
      <vt:lpstr>Goals</vt:lpstr>
      <vt:lpstr>Closing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Five Tools and Processes for Translating the NGSS into Instruction and Classroom Assessment</dc:title>
  <dc:creator>Cindy Gay</dc:creator>
  <cp:lastModifiedBy>Cindy Gay</cp:lastModifiedBy>
  <cp:revision>124</cp:revision>
  <dcterms:created xsi:type="dcterms:W3CDTF">2017-05-08T18:19:00Z</dcterms:created>
  <dcterms:modified xsi:type="dcterms:W3CDTF">2018-03-28T18:07:19Z</dcterms:modified>
</cp:coreProperties>
</file>