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2.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showSpecialPlsOnTitleSld="0">
  <p:sldMasterIdLst>
    <p:sldMasterId id="2147483660"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Lst>
  <p:sldSz cy="5143500" cx="9144000"/>
  <p:notesSz cx="6858000" cy="9144000"/>
  <p:embeddedFontLst>
    <p:embeddedFont>
      <p:font typeface="Source Serif Pro"/>
      <p:regular r:id="rId21"/>
      <p:bold r:id="rId22"/>
      <p:italic r:id="rId23"/>
      <p:boldItalic r:id="rId24"/>
    </p:embeddedFont>
    <p:embeddedFont>
      <p:font typeface="Source Serif Pro SemiBold"/>
      <p:regular r:id="rId25"/>
      <p:bold r:id="rId26"/>
      <p:italic r:id="rId27"/>
      <p:boldItalic r:id="rId28"/>
    </p:embeddedFont>
    <p:embeddedFont>
      <p:font typeface="Source Sans Pro SemiBold"/>
      <p:regular r:id="rId29"/>
      <p:bold r:id="rId30"/>
      <p:italic r:id="rId31"/>
      <p:boldItalic r:id="rId32"/>
    </p:embeddedFont>
    <p:embeddedFont>
      <p:font typeface="Lato"/>
      <p:regular r:id="rId33"/>
      <p:bold r:id="rId34"/>
      <p:italic r:id="rId35"/>
      <p:boldItalic r:id="rId36"/>
    </p:embeddedFont>
    <p:embeddedFont>
      <p:font typeface="Source Sans Pro Black"/>
      <p:bold r:id="rId37"/>
      <p:boldItalic r:id="rId38"/>
    </p:embeddedFont>
    <p:embeddedFont>
      <p:font typeface="Lato Black"/>
      <p:bold r:id="rId39"/>
      <p:boldItalic r:id="rId40"/>
    </p:embeddedFont>
    <p:embeddedFont>
      <p:font typeface="Source Sans Pro"/>
      <p:regular r:id="rId41"/>
      <p:bold r:id="rId42"/>
      <p:italic r:id="rId43"/>
      <p:boldItalic r:id="rId44"/>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92">
          <p15:clr>
            <a:srgbClr val="9AA0A6"/>
          </p15:clr>
        </p15:guide>
        <p15:guide id="2" orient="horz" pos="2914">
          <p15:clr>
            <a:srgbClr val="9AA0A6"/>
          </p15:clr>
        </p15:guide>
        <p15:guide id="3" pos="288">
          <p15:clr>
            <a:srgbClr val="9AA0A6"/>
          </p15:clr>
        </p15:guide>
        <p15:guide id="4" pos="5472">
          <p15:clr>
            <a:srgbClr val="9AA0A6"/>
          </p15:clr>
        </p15:guide>
        <p15:guide id="5" orient="horz" pos="504">
          <p15:clr>
            <a:srgbClr val="9AA0A6"/>
          </p15:clr>
        </p15:guide>
        <p15:guide id="6" pos="5616">
          <p15:clr>
            <a:srgbClr val="9AA0A6"/>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92" orient="horz"/>
        <p:guide pos="2914" orient="horz"/>
        <p:guide pos="288"/>
        <p:guide pos="5472"/>
        <p:guide pos="504" orient="horz"/>
        <p:guide pos="5616"/>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LatoBlack-boldItalic.fntdata"/><Relationship Id="rId20" Type="http://schemas.openxmlformats.org/officeDocument/2006/relationships/slide" Target="slides/slide15.xml"/><Relationship Id="rId42" Type="http://schemas.openxmlformats.org/officeDocument/2006/relationships/font" Target="fonts/SourceSansPro-bold.fntdata"/><Relationship Id="rId41" Type="http://schemas.openxmlformats.org/officeDocument/2006/relationships/font" Target="fonts/SourceSansPro-regular.fntdata"/><Relationship Id="rId22" Type="http://schemas.openxmlformats.org/officeDocument/2006/relationships/font" Target="fonts/SourceSerifPro-bold.fntdata"/><Relationship Id="rId44" Type="http://schemas.openxmlformats.org/officeDocument/2006/relationships/font" Target="fonts/SourceSansPro-boldItalic.fntdata"/><Relationship Id="rId21" Type="http://schemas.openxmlformats.org/officeDocument/2006/relationships/font" Target="fonts/SourceSerifPro-regular.fntdata"/><Relationship Id="rId43" Type="http://schemas.openxmlformats.org/officeDocument/2006/relationships/font" Target="fonts/SourceSansPro-italic.fntdata"/><Relationship Id="rId24" Type="http://schemas.openxmlformats.org/officeDocument/2006/relationships/font" Target="fonts/SourceSerifPro-boldItalic.fntdata"/><Relationship Id="rId23" Type="http://schemas.openxmlformats.org/officeDocument/2006/relationships/font" Target="fonts/SourceSerifPro-italic.fnt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SourceSerifProSemiBold-bold.fntdata"/><Relationship Id="rId25" Type="http://schemas.openxmlformats.org/officeDocument/2006/relationships/font" Target="fonts/SourceSerifProSemiBold-regular.fntdata"/><Relationship Id="rId28" Type="http://schemas.openxmlformats.org/officeDocument/2006/relationships/font" Target="fonts/SourceSerifProSemiBold-boldItalic.fntdata"/><Relationship Id="rId27" Type="http://schemas.openxmlformats.org/officeDocument/2006/relationships/font" Target="fonts/SourceSerifProSemiBold-italic.fntdata"/><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SourceSansProSemiBold-regular.fntdata"/><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SourceSansProSemiBold-italic.fntdata"/><Relationship Id="rId30" Type="http://schemas.openxmlformats.org/officeDocument/2006/relationships/font" Target="fonts/SourceSansProSemiBold-bold.fntdata"/><Relationship Id="rId11" Type="http://schemas.openxmlformats.org/officeDocument/2006/relationships/slide" Target="slides/slide6.xml"/><Relationship Id="rId33" Type="http://schemas.openxmlformats.org/officeDocument/2006/relationships/font" Target="fonts/Lato-regular.fntdata"/><Relationship Id="rId10" Type="http://schemas.openxmlformats.org/officeDocument/2006/relationships/slide" Target="slides/slide5.xml"/><Relationship Id="rId32" Type="http://schemas.openxmlformats.org/officeDocument/2006/relationships/font" Target="fonts/SourceSansProSemiBold-boldItalic.fntdata"/><Relationship Id="rId13" Type="http://schemas.openxmlformats.org/officeDocument/2006/relationships/slide" Target="slides/slide8.xml"/><Relationship Id="rId35" Type="http://schemas.openxmlformats.org/officeDocument/2006/relationships/font" Target="fonts/Lato-italic.fntdata"/><Relationship Id="rId12" Type="http://schemas.openxmlformats.org/officeDocument/2006/relationships/slide" Target="slides/slide7.xml"/><Relationship Id="rId34" Type="http://schemas.openxmlformats.org/officeDocument/2006/relationships/font" Target="fonts/Lato-bold.fntdata"/><Relationship Id="rId15" Type="http://schemas.openxmlformats.org/officeDocument/2006/relationships/slide" Target="slides/slide10.xml"/><Relationship Id="rId37" Type="http://schemas.openxmlformats.org/officeDocument/2006/relationships/font" Target="fonts/SourceSansProBlack-bold.fntdata"/><Relationship Id="rId14" Type="http://schemas.openxmlformats.org/officeDocument/2006/relationships/slide" Target="slides/slide9.xml"/><Relationship Id="rId36" Type="http://schemas.openxmlformats.org/officeDocument/2006/relationships/font" Target="fonts/Lato-boldItalic.fntdata"/><Relationship Id="rId17" Type="http://schemas.openxmlformats.org/officeDocument/2006/relationships/slide" Target="slides/slide12.xml"/><Relationship Id="rId39" Type="http://schemas.openxmlformats.org/officeDocument/2006/relationships/font" Target="fonts/LatoBlack-bold.fntdata"/><Relationship Id="rId16" Type="http://schemas.openxmlformats.org/officeDocument/2006/relationships/slide" Target="slides/slide11.xml"/><Relationship Id="rId38" Type="http://schemas.openxmlformats.org/officeDocument/2006/relationships/font" Target="fonts/SourceSansProBlack-boldItalic.fntdata"/><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 name="Shape 54"/>
        <p:cNvGrpSpPr/>
        <p:nvPr/>
      </p:nvGrpSpPr>
      <p:grpSpPr>
        <a:xfrm>
          <a:off x="0" y="0"/>
          <a:ext cx="0" cy="0"/>
          <a:chOff x="0" y="0"/>
          <a:chExt cx="0" cy="0"/>
        </a:xfrm>
      </p:grpSpPr>
      <p:sp>
        <p:nvSpPr>
          <p:cNvPr id="55" name="Google Shape;55;g1532b1123ff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6" name="Google Shape;56;g1532b1123ff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50000"/>
              </a:lnSpc>
              <a:spcBef>
                <a:spcPts val="0"/>
              </a:spcBef>
              <a:spcAft>
                <a:spcPts val="0"/>
              </a:spcAft>
              <a:buNone/>
            </a:pPr>
            <a:r>
              <a:rPr b="1" lang="en" sz="1200">
                <a:solidFill>
                  <a:schemeClr val="dk1"/>
                </a:solidFill>
                <a:latin typeface="Source Sans Pro"/>
                <a:ea typeface="Source Sans Pro"/>
                <a:cs typeface="Source Sans Pro"/>
                <a:sym typeface="Source Sans Pro"/>
              </a:rPr>
              <a:t>Notes for Educator</a:t>
            </a:r>
            <a:endParaRPr>
              <a:solidFill>
                <a:schemeClr val="dk1"/>
              </a:solidFill>
              <a:latin typeface="Source Serif Pro"/>
              <a:ea typeface="Source Serif Pro"/>
              <a:cs typeface="Source Serif Pro"/>
              <a:sym typeface="Source Serif Pro"/>
            </a:endParaRPr>
          </a:p>
          <a:p>
            <a:pPr indent="0" lvl="0" marL="0" rtl="0" algn="l">
              <a:lnSpc>
                <a:spcPct val="125000"/>
              </a:lnSpc>
              <a:spcBef>
                <a:spcPts val="0"/>
              </a:spcBef>
              <a:spcAft>
                <a:spcPts val="0"/>
              </a:spcAft>
              <a:buNone/>
            </a:pPr>
            <a:r>
              <a:rPr lang="en">
                <a:solidFill>
                  <a:schemeClr val="dk1"/>
                </a:solidFill>
                <a:latin typeface="Source Serif Pro"/>
                <a:ea typeface="Source Serif Pro"/>
                <a:cs typeface="Source Serif Pro"/>
                <a:sym typeface="Source Serif Pro"/>
              </a:rPr>
              <a:t>This activity includes two parts:</a:t>
            </a:r>
            <a:endParaRPr>
              <a:solidFill>
                <a:schemeClr val="dk1"/>
              </a:solidFill>
              <a:latin typeface="Source Serif Pro"/>
              <a:ea typeface="Source Serif Pro"/>
              <a:cs typeface="Source Serif Pro"/>
              <a:sym typeface="Source Serif Pro"/>
            </a:endParaRPr>
          </a:p>
          <a:p>
            <a:pPr indent="-298450" lvl="0" marL="457200" rtl="0" algn="l">
              <a:lnSpc>
                <a:spcPct val="125000"/>
              </a:lnSpc>
              <a:spcBef>
                <a:spcPts val="0"/>
              </a:spcBef>
              <a:spcAft>
                <a:spcPts val="0"/>
              </a:spcAft>
              <a:buClr>
                <a:schemeClr val="dk1"/>
              </a:buClr>
              <a:buSzPts val="1100"/>
              <a:buFont typeface="Source Serif Pro"/>
              <a:buChar char="●"/>
            </a:pPr>
            <a:r>
              <a:rPr lang="en">
                <a:solidFill>
                  <a:schemeClr val="dk1"/>
                </a:solidFill>
                <a:latin typeface="Source Serif Pro SemiBold"/>
                <a:ea typeface="Source Serif Pro SemiBold"/>
                <a:cs typeface="Source Serif Pro SemiBold"/>
                <a:sym typeface="Source Serif Pro SemiBold"/>
              </a:rPr>
              <a:t>Part 1: </a:t>
            </a:r>
            <a:r>
              <a:rPr lang="en">
                <a:solidFill>
                  <a:schemeClr val="dk1"/>
                </a:solidFill>
                <a:latin typeface="Source Serif Pro"/>
                <a:ea typeface="Source Serif Pro"/>
                <a:cs typeface="Source Serif Pro"/>
                <a:sym typeface="Source Serif Pro"/>
              </a:rPr>
              <a:t>Before the Museum Visit</a:t>
            </a:r>
            <a:endParaRPr>
              <a:solidFill>
                <a:schemeClr val="dk1"/>
              </a:solidFill>
              <a:latin typeface="Source Serif Pro"/>
              <a:ea typeface="Source Serif Pro"/>
              <a:cs typeface="Source Serif Pro"/>
              <a:sym typeface="Source Serif Pro"/>
            </a:endParaRPr>
          </a:p>
          <a:p>
            <a:pPr indent="-298450" lvl="0" marL="457200" rtl="0" algn="l">
              <a:lnSpc>
                <a:spcPct val="125000"/>
              </a:lnSpc>
              <a:spcBef>
                <a:spcPts val="0"/>
              </a:spcBef>
              <a:spcAft>
                <a:spcPts val="0"/>
              </a:spcAft>
              <a:buClr>
                <a:schemeClr val="dk1"/>
              </a:buClr>
              <a:buSzPts val="1100"/>
              <a:buFont typeface="Source Serif Pro"/>
              <a:buChar char="●"/>
            </a:pPr>
            <a:r>
              <a:rPr lang="en">
                <a:solidFill>
                  <a:schemeClr val="dk1"/>
                </a:solidFill>
                <a:latin typeface="Source Serif Pro SemiBold"/>
                <a:ea typeface="Source Serif Pro SemiBold"/>
                <a:cs typeface="Source Serif Pro SemiBold"/>
                <a:sym typeface="Source Serif Pro SemiBold"/>
              </a:rPr>
              <a:t>Part 2: </a:t>
            </a:r>
            <a:r>
              <a:rPr lang="en">
                <a:solidFill>
                  <a:schemeClr val="dk1"/>
                </a:solidFill>
                <a:latin typeface="Source Serif Pro"/>
                <a:ea typeface="Source Serif Pro"/>
                <a:cs typeface="Source Serif Pro"/>
                <a:sym typeface="Source Serif Pro"/>
              </a:rPr>
              <a:t>After the Museum Visit</a:t>
            </a:r>
            <a:endParaRPr>
              <a:solidFill>
                <a:schemeClr val="dk1"/>
              </a:solidFill>
              <a:latin typeface="Source Serif Pro"/>
              <a:ea typeface="Source Serif Pro"/>
              <a:cs typeface="Source Serif Pro"/>
              <a:sym typeface="Source Serif Pro"/>
            </a:endParaRPr>
          </a:p>
          <a:p>
            <a:pPr indent="0" lvl="0" marL="0" rtl="0" algn="l">
              <a:lnSpc>
                <a:spcPct val="125000"/>
              </a:lnSpc>
              <a:spcBef>
                <a:spcPts val="0"/>
              </a:spcBef>
              <a:spcAft>
                <a:spcPts val="0"/>
              </a:spcAft>
              <a:buNone/>
            </a:pPr>
            <a:r>
              <a:t/>
            </a:r>
            <a:endParaRPr b="1">
              <a:solidFill>
                <a:schemeClr val="dk1"/>
              </a:solidFil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 name="Shape 111"/>
        <p:cNvGrpSpPr/>
        <p:nvPr/>
      </p:nvGrpSpPr>
      <p:grpSpPr>
        <a:xfrm>
          <a:off x="0" y="0"/>
          <a:ext cx="0" cy="0"/>
          <a:chOff x="0" y="0"/>
          <a:chExt cx="0" cy="0"/>
        </a:xfrm>
      </p:grpSpPr>
      <p:sp>
        <p:nvSpPr>
          <p:cNvPr id="112" name="Google Shape;112;g206d472f95b_0_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3" name="Google Shape;113;g206d472f95b_0_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25000"/>
              </a:lnSpc>
              <a:spcBef>
                <a:spcPts val="0"/>
              </a:spcBef>
              <a:spcAft>
                <a:spcPts val="0"/>
              </a:spcAft>
              <a:buNone/>
            </a:pPr>
            <a:r>
              <a:t/>
            </a:r>
            <a:endParaRPr>
              <a:solidFill>
                <a:schemeClr val="dk1"/>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 name="Shape 117"/>
        <p:cNvGrpSpPr/>
        <p:nvPr/>
      </p:nvGrpSpPr>
      <p:grpSpPr>
        <a:xfrm>
          <a:off x="0" y="0"/>
          <a:ext cx="0" cy="0"/>
          <a:chOff x="0" y="0"/>
          <a:chExt cx="0" cy="0"/>
        </a:xfrm>
      </p:grpSpPr>
      <p:sp>
        <p:nvSpPr>
          <p:cNvPr id="118" name="Google Shape;118;g206d472f95b_0_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9" name="Google Shape;119;g206d472f95b_0_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25000"/>
              </a:lnSpc>
              <a:spcBef>
                <a:spcPts val="0"/>
              </a:spcBef>
              <a:spcAft>
                <a:spcPts val="0"/>
              </a:spcAft>
              <a:buNone/>
            </a:pPr>
            <a:r>
              <a:t/>
            </a:r>
            <a:endParaRPr>
              <a:solidFill>
                <a:schemeClr val="dk1"/>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 name="Shape 123"/>
        <p:cNvGrpSpPr/>
        <p:nvPr/>
      </p:nvGrpSpPr>
      <p:grpSpPr>
        <a:xfrm>
          <a:off x="0" y="0"/>
          <a:ext cx="0" cy="0"/>
          <a:chOff x="0" y="0"/>
          <a:chExt cx="0" cy="0"/>
        </a:xfrm>
      </p:grpSpPr>
      <p:sp>
        <p:nvSpPr>
          <p:cNvPr id="124" name="Google Shape;124;g206d472f95b_0_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5" name="Google Shape;125;g206d472f95b_0_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25000"/>
              </a:lnSpc>
              <a:spcBef>
                <a:spcPts val="0"/>
              </a:spcBef>
              <a:spcAft>
                <a:spcPts val="0"/>
              </a:spcAft>
              <a:buNone/>
            </a:pPr>
            <a:r>
              <a:t/>
            </a:r>
            <a:endParaRPr>
              <a:solidFill>
                <a:schemeClr val="dk1"/>
              </a:solidFil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 name="Shape 129"/>
        <p:cNvGrpSpPr/>
        <p:nvPr/>
      </p:nvGrpSpPr>
      <p:grpSpPr>
        <a:xfrm>
          <a:off x="0" y="0"/>
          <a:ext cx="0" cy="0"/>
          <a:chOff x="0" y="0"/>
          <a:chExt cx="0" cy="0"/>
        </a:xfrm>
      </p:grpSpPr>
      <p:sp>
        <p:nvSpPr>
          <p:cNvPr id="130" name="Google Shape;130;g143b0c53d94_0_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1" name="Google Shape;131;g143b0c53d94_0_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50000"/>
              </a:lnSpc>
              <a:spcBef>
                <a:spcPts val="0"/>
              </a:spcBef>
              <a:spcAft>
                <a:spcPts val="0"/>
              </a:spcAft>
              <a:buNone/>
            </a:pPr>
            <a:r>
              <a:rPr b="1" lang="en" sz="1200">
                <a:solidFill>
                  <a:schemeClr val="dk1"/>
                </a:solidFill>
                <a:latin typeface="Source Sans Pro"/>
                <a:ea typeface="Source Sans Pro"/>
                <a:cs typeface="Source Sans Pro"/>
                <a:sym typeface="Source Sans Pro"/>
              </a:rPr>
              <a:t>Notes for Educator</a:t>
            </a:r>
            <a:endParaRPr b="1">
              <a:solidFill>
                <a:schemeClr val="dk1"/>
              </a:solidFill>
            </a:endParaRPr>
          </a:p>
          <a:p>
            <a:pPr indent="-298450" lvl="0" marL="457200" rtl="0" algn="l">
              <a:lnSpc>
                <a:spcPct val="125000"/>
              </a:lnSpc>
              <a:spcBef>
                <a:spcPts val="0"/>
              </a:spcBef>
              <a:spcAft>
                <a:spcPts val="0"/>
              </a:spcAft>
              <a:buClr>
                <a:schemeClr val="dk1"/>
              </a:buClr>
              <a:buSzPts val="1100"/>
              <a:buFont typeface="Source Serif Pro"/>
              <a:buChar char="●"/>
            </a:pPr>
            <a:r>
              <a:rPr lang="en">
                <a:solidFill>
                  <a:schemeClr val="dk1"/>
                </a:solidFill>
                <a:latin typeface="Source Serif Pro"/>
                <a:ea typeface="Source Serif Pro"/>
                <a:cs typeface="Source Serif Pro"/>
                <a:sym typeface="Source Serif Pro"/>
              </a:rPr>
              <a:t>Questions can be recorded on a class or group chart so that students can revisit the questions after their trip to the Museum and/or use them as prompts for further research. </a:t>
            </a:r>
            <a:endParaRPr>
              <a:solidFill>
                <a:schemeClr val="dk1"/>
              </a:solidFill>
              <a:latin typeface="Source Serif Pro"/>
              <a:ea typeface="Source Serif Pro"/>
              <a:cs typeface="Source Serif Pro"/>
              <a:sym typeface="Source Serif Pro"/>
            </a:endParaRPr>
          </a:p>
          <a:p>
            <a:pPr indent="0" lvl="0" marL="0" rtl="0" algn="l">
              <a:lnSpc>
                <a:spcPct val="125000"/>
              </a:lnSpc>
              <a:spcBef>
                <a:spcPts val="100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 name="Shape 139"/>
        <p:cNvGrpSpPr/>
        <p:nvPr/>
      </p:nvGrpSpPr>
      <p:grpSpPr>
        <a:xfrm>
          <a:off x="0" y="0"/>
          <a:ext cx="0" cy="0"/>
          <a:chOff x="0" y="0"/>
          <a:chExt cx="0" cy="0"/>
        </a:xfrm>
      </p:grpSpPr>
      <p:sp>
        <p:nvSpPr>
          <p:cNvPr id="140" name="Google Shape;140;g205e416034e_0_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1" name="Google Shape;141;g205e416034e_0_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25000"/>
              </a:lnSpc>
              <a:spcBef>
                <a:spcPts val="0"/>
              </a:spcBef>
              <a:spcAft>
                <a:spcPts val="0"/>
              </a:spcAft>
              <a:buClr>
                <a:schemeClr val="dk1"/>
              </a:buClr>
              <a:buSzPts val="1100"/>
              <a:buFont typeface="Arial"/>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6" name="Shape 146"/>
        <p:cNvGrpSpPr/>
        <p:nvPr/>
      </p:nvGrpSpPr>
      <p:grpSpPr>
        <a:xfrm>
          <a:off x="0" y="0"/>
          <a:ext cx="0" cy="0"/>
          <a:chOff x="0" y="0"/>
          <a:chExt cx="0" cy="0"/>
        </a:xfrm>
      </p:grpSpPr>
      <p:sp>
        <p:nvSpPr>
          <p:cNvPr id="147" name="Google Shape;147;g205e416034e_0_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8" name="Google Shape;148;g205e416034e_0_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25000"/>
              </a:lnSpc>
              <a:spcBef>
                <a:spcPts val="0"/>
              </a:spcBef>
              <a:spcAft>
                <a:spcPts val="0"/>
              </a:spcAft>
              <a:buClr>
                <a:schemeClr val="dk1"/>
              </a:buClr>
              <a:buSzPts val="1100"/>
              <a:buFont typeface="Arial"/>
              <a:buNone/>
            </a:pPr>
            <a:r>
              <a:rPr b="1" lang="en" sz="1200">
                <a:solidFill>
                  <a:schemeClr val="dk1"/>
                </a:solidFill>
                <a:latin typeface="Source Sans Pro"/>
                <a:ea typeface="Source Sans Pro"/>
                <a:cs typeface="Source Sans Pro"/>
                <a:sym typeface="Source Sans Pro"/>
              </a:rPr>
              <a:t>Notes for Educator</a:t>
            </a:r>
            <a:endParaRPr b="1" sz="1200">
              <a:solidFill>
                <a:schemeClr val="dk1"/>
              </a:solidFill>
              <a:latin typeface="Source Sans Pro"/>
              <a:ea typeface="Source Sans Pro"/>
              <a:cs typeface="Source Sans Pro"/>
              <a:sym typeface="Source Sans Pro"/>
            </a:endParaRPr>
          </a:p>
          <a:p>
            <a:pPr indent="0" lvl="0" marL="0" rtl="0" algn="l">
              <a:lnSpc>
                <a:spcPct val="125000"/>
              </a:lnSpc>
              <a:spcBef>
                <a:spcPts val="0"/>
              </a:spcBef>
              <a:spcAft>
                <a:spcPts val="0"/>
              </a:spcAft>
              <a:buClr>
                <a:schemeClr val="dk1"/>
              </a:buClr>
              <a:buSzPts val="1100"/>
              <a:buFont typeface="Arial"/>
              <a:buNone/>
            </a:pPr>
            <a:r>
              <a:rPr lang="en">
                <a:solidFill>
                  <a:schemeClr val="dk1"/>
                </a:solidFill>
                <a:latin typeface="Source Serif Pro"/>
                <a:ea typeface="Source Serif Pro"/>
                <a:cs typeface="Source Serif Pro"/>
                <a:sym typeface="Source Serif Pro"/>
              </a:rPr>
              <a:t>Answer key and additional background information: </a:t>
            </a:r>
            <a:endParaRPr>
              <a:solidFill>
                <a:schemeClr val="dk1"/>
              </a:solidFill>
              <a:latin typeface="Source Serif Pro"/>
              <a:ea typeface="Source Serif Pro"/>
              <a:cs typeface="Source Serif Pro"/>
              <a:sym typeface="Source Serif Pro"/>
            </a:endParaRPr>
          </a:p>
          <a:p>
            <a:pPr indent="0" lvl="0" marL="0" rtl="0" algn="l">
              <a:lnSpc>
                <a:spcPct val="125000"/>
              </a:lnSpc>
              <a:spcBef>
                <a:spcPts val="0"/>
              </a:spcBef>
              <a:spcAft>
                <a:spcPts val="0"/>
              </a:spcAft>
              <a:buClr>
                <a:schemeClr val="dk1"/>
              </a:buClr>
              <a:buSzPts val="1100"/>
              <a:buFont typeface="Arial"/>
              <a:buNone/>
            </a:pPr>
            <a:r>
              <a:t/>
            </a:r>
            <a:endParaRPr>
              <a:solidFill>
                <a:schemeClr val="dk1"/>
              </a:solidFill>
              <a:latin typeface="Source Serif Pro"/>
              <a:ea typeface="Source Serif Pro"/>
              <a:cs typeface="Source Serif Pro"/>
              <a:sym typeface="Source Serif Pro"/>
            </a:endParaRPr>
          </a:p>
          <a:p>
            <a:pPr indent="-298450" lvl="0" marL="457200" rtl="0" algn="l">
              <a:lnSpc>
                <a:spcPct val="125000"/>
              </a:lnSpc>
              <a:spcBef>
                <a:spcPts val="0"/>
              </a:spcBef>
              <a:spcAft>
                <a:spcPts val="0"/>
              </a:spcAft>
              <a:buClr>
                <a:schemeClr val="dk1"/>
              </a:buClr>
              <a:buSzPts val="1100"/>
              <a:buFont typeface="Source Serif Pro SemiBold"/>
              <a:buAutoNum type="arabicPeriod"/>
            </a:pPr>
            <a:r>
              <a:rPr lang="en">
                <a:solidFill>
                  <a:schemeClr val="dk1"/>
                </a:solidFill>
                <a:latin typeface="Source Serif Pro SemiBold"/>
                <a:ea typeface="Source Serif Pro SemiBold"/>
                <a:cs typeface="Source Serif Pro SemiBold"/>
                <a:sym typeface="Source Serif Pro SemiBold"/>
              </a:rPr>
              <a:t>Igneous: C</a:t>
            </a:r>
            <a:endParaRPr>
              <a:solidFill>
                <a:schemeClr val="dk1"/>
              </a:solidFill>
              <a:latin typeface="Source Serif Pro SemiBold"/>
              <a:ea typeface="Source Serif Pro SemiBold"/>
              <a:cs typeface="Source Serif Pro SemiBold"/>
              <a:sym typeface="Source Serif Pro SemiBold"/>
            </a:endParaRPr>
          </a:p>
          <a:p>
            <a:pPr indent="-298450" lvl="1" marL="914400" rtl="0" algn="l">
              <a:lnSpc>
                <a:spcPct val="125000"/>
              </a:lnSpc>
              <a:spcBef>
                <a:spcPts val="0"/>
              </a:spcBef>
              <a:spcAft>
                <a:spcPts val="0"/>
              </a:spcAft>
              <a:buClr>
                <a:schemeClr val="dk1"/>
              </a:buClr>
              <a:buSzPts val="1100"/>
              <a:buFont typeface="Source Serif Pro"/>
              <a:buChar char="○"/>
            </a:pPr>
            <a:r>
              <a:rPr lang="en">
                <a:solidFill>
                  <a:schemeClr val="dk1"/>
                </a:solidFill>
                <a:latin typeface="Source Serif Pro"/>
                <a:ea typeface="Source Serif Pro"/>
                <a:cs typeface="Source Serif Pro"/>
                <a:sym typeface="Source Serif Pro"/>
              </a:rPr>
              <a:t>Specimen: trachybasalt lava bomb </a:t>
            </a:r>
            <a:endParaRPr>
              <a:solidFill>
                <a:schemeClr val="dk1"/>
              </a:solidFill>
              <a:latin typeface="Source Serif Pro"/>
              <a:ea typeface="Source Serif Pro"/>
              <a:cs typeface="Source Serif Pro"/>
              <a:sym typeface="Source Serif Pro"/>
            </a:endParaRPr>
          </a:p>
          <a:p>
            <a:pPr indent="-298450" lvl="1" marL="914400" rtl="0" algn="l">
              <a:lnSpc>
                <a:spcPct val="125000"/>
              </a:lnSpc>
              <a:spcBef>
                <a:spcPts val="0"/>
              </a:spcBef>
              <a:spcAft>
                <a:spcPts val="0"/>
              </a:spcAft>
              <a:buClr>
                <a:schemeClr val="dk1"/>
              </a:buClr>
              <a:buSzPts val="1100"/>
              <a:buFont typeface="Source Serif Pro"/>
              <a:buChar char="○"/>
            </a:pPr>
            <a:r>
              <a:rPr lang="en">
                <a:solidFill>
                  <a:schemeClr val="dk1"/>
                </a:solidFill>
                <a:latin typeface="Source Serif Pro"/>
                <a:ea typeface="Source Serif Pro"/>
                <a:cs typeface="Source Serif Pro"/>
                <a:sym typeface="Source Serif Pro"/>
              </a:rPr>
              <a:t>Major minerals: labradorite, pigeonite, forsterite, glass </a:t>
            </a:r>
            <a:endParaRPr>
              <a:solidFill>
                <a:schemeClr val="dk1"/>
              </a:solidFill>
              <a:latin typeface="Source Serif Pro"/>
              <a:ea typeface="Source Serif Pro"/>
              <a:cs typeface="Source Serif Pro"/>
              <a:sym typeface="Source Serif Pro"/>
            </a:endParaRPr>
          </a:p>
          <a:p>
            <a:pPr indent="-298450" lvl="1" marL="914400" rtl="0" algn="l">
              <a:lnSpc>
                <a:spcPct val="125000"/>
              </a:lnSpc>
              <a:spcBef>
                <a:spcPts val="0"/>
              </a:spcBef>
              <a:spcAft>
                <a:spcPts val="0"/>
              </a:spcAft>
              <a:buClr>
                <a:schemeClr val="dk1"/>
              </a:buClr>
              <a:buSzPts val="1100"/>
              <a:buFont typeface="Source Serif Pro"/>
              <a:buChar char="○"/>
            </a:pPr>
            <a:r>
              <a:rPr lang="en">
                <a:solidFill>
                  <a:schemeClr val="dk1"/>
                </a:solidFill>
                <a:latin typeface="Source Serif Pro"/>
                <a:ea typeface="Source Serif Pro"/>
                <a:cs typeface="Source Serif Pro"/>
                <a:sym typeface="Source Serif Pro"/>
              </a:rPr>
              <a:t>From: Eifel, Rhineland-Palatinate, Germany</a:t>
            </a:r>
            <a:endParaRPr>
              <a:solidFill>
                <a:schemeClr val="dk1"/>
              </a:solidFill>
              <a:latin typeface="Source Serif Pro"/>
              <a:ea typeface="Source Serif Pro"/>
              <a:cs typeface="Source Serif Pro"/>
              <a:sym typeface="Source Serif Pro"/>
            </a:endParaRPr>
          </a:p>
          <a:p>
            <a:pPr indent="-298450" lvl="1" marL="914400" rtl="0" algn="l">
              <a:lnSpc>
                <a:spcPct val="125000"/>
              </a:lnSpc>
              <a:spcBef>
                <a:spcPts val="0"/>
              </a:spcBef>
              <a:spcAft>
                <a:spcPts val="0"/>
              </a:spcAft>
              <a:buClr>
                <a:schemeClr val="dk1"/>
              </a:buClr>
              <a:buSzPts val="1100"/>
              <a:buFont typeface="Source Serif Pro"/>
              <a:buChar char="○"/>
            </a:pPr>
            <a:r>
              <a:rPr lang="en">
                <a:solidFill>
                  <a:schemeClr val="dk1"/>
                </a:solidFill>
                <a:latin typeface="Source Serif Pro"/>
                <a:ea typeface="Source Serif Pro"/>
                <a:cs typeface="Source Serif Pro"/>
                <a:sym typeface="Source Serif Pro"/>
              </a:rPr>
              <a:t>The minerals and texture of an igneous rock are clues to its history, including whether it formed on or near Earth’s surface (extrusive) or solidified deeper in the crust (intrusive). Igneous rocks that form when extruding magma, or lava, solidifies rapidly are fine-grained, with mineral crystals that are difficult to distinguish using only the naked eye. In rocks that solidify from magma deep in Earth’s crust, minerals have time to grow into large, easily recognizable crystals.</a:t>
            </a:r>
            <a:endParaRPr>
              <a:solidFill>
                <a:schemeClr val="dk1"/>
              </a:solidFill>
              <a:latin typeface="Source Serif Pro"/>
              <a:ea typeface="Source Serif Pro"/>
              <a:cs typeface="Source Serif Pro"/>
              <a:sym typeface="Source Serif Pro"/>
            </a:endParaRPr>
          </a:p>
          <a:p>
            <a:pPr indent="-298450" lvl="1" marL="914400" rtl="0" algn="l">
              <a:lnSpc>
                <a:spcPct val="125000"/>
              </a:lnSpc>
              <a:spcBef>
                <a:spcPts val="0"/>
              </a:spcBef>
              <a:spcAft>
                <a:spcPts val="0"/>
              </a:spcAft>
              <a:buClr>
                <a:schemeClr val="dk1"/>
              </a:buClr>
              <a:buSzPts val="1100"/>
              <a:buFont typeface="Source Serif Pro"/>
              <a:buChar char="○"/>
            </a:pPr>
            <a:r>
              <a:rPr lang="en">
                <a:solidFill>
                  <a:schemeClr val="dk1"/>
                </a:solidFill>
                <a:latin typeface="Source Serif Pro"/>
                <a:ea typeface="Source Serif Pro"/>
                <a:cs typeface="Source Serif Pro"/>
                <a:sym typeface="Source Serif Pro"/>
              </a:rPr>
              <a:t>This specimen is an extrusive rock.</a:t>
            </a:r>
            <a:endParaRPr>
              <a:solidFill>
                <a:schemeClr val="dk1"/>
              </a:solidFill>
              <a:latin typeface="Source Serif Pro"/>
              <a:ea typeface="Source Serif Pro"/>
              <a:cs typeface="Source Serif Pro"/>
              <a:sym typeface="Source Serif Pro"/>
            </a:endParaRPr>
          </a:p>
          <a:p>
            <a:pPr indent="0" lvl="0" marL="0" rtl="0" algn="l">
              <a:lnSpc>
                <a:spcPct val="125000"/>
              </a:lnSpc>
              <a:spcBef>
                <a:spcPts val="0"/>
              </a:spcBef>
              <a:spcAft>
                <a:spcPts val="0"/>
              </a:spcAft>
              <a:buNone/>
            </a:pPr>
            <a:r>
              <a:t/>
            </a:r>
            <a:endParaRPr>
              <a:solidFill>
                <a:schemeClr val="dk1"/>
              </a:solidFill>
              <a:latin typeface="Source Serif Pro"/>
              <a:ea typeface="Source Serif Pro"/>
              <a:cs typeface="Source Serif Pro"/>
              <a:sym typeface="Source Serif Pro"/>
            </a:endParaRPr>
          </a:p>
          <a:p>
            <a:pPr indent="-298450" lvl="0" marL="457200" rtl="0" algn="l">
              <a:lnSpc>
                <a:spcPct val="125000"/>
              </a:lnSpc>
              <a:spcBef>
                <a:spcPts val="0"/>
              </a:spcBef>
              <a:spcAft>
                <a:spcPts val="0"/>
              </a:spcAft>
              <a:buClr>
                <a:schemeClr val="dk1"/>
              </a:buClr>
              <a:buSzPts val="1100"/>
              <a:buFont typeface="Source Serif Pro SemiBold"/>
              <a:buAutoNum type="arabicPeriod"/>
            </a:pPr>
            <a:r>
              <a:rPr lang="en">
                <a:solidFill>
                  <a:schemeClr val="dk1"/>
                </a:solidFill>
                <a:latin typeface="Source Serif Pro SemiBold"/>
                <a:ea typeface="Source Serif Pro SemiBold"/>
                <a:cs typeface="Source Serif Pro SemiBold"/>
                <a:sym typeface="Source Serif Pro SemiBold"/>
              </a:rPr>
              <a:t>Pegmatitic: B</a:t>
            </a:r>
            <a:endParaRPr>
              <a:solidFill>
                <a:schemeClr val="dk1"/>
              </a:solidFill>
              <a:latin typeface="Source Serif Pro SemiBold"/>
              <a:ea typeface="Source Serif Pro SemiBold"/>
              <a:cs typeface="Source Serif Pro SemiBold"/>
              <a:sym typeface="Source Serif Pro SemiBold"/>
            </a:endParaRPr>
          </a:p>
          <a:p>
            <a:pPr indent="-298450" lvl="1" marL="914400" rtl="0" algn="l">
              <a:lnSpc>
                <a:spcPct val="125000"/>
              </a:lnSpc>
              <a:spcBef>
                <a:spcPts val="0"/>
              </a:spcBef>
              <a:spcAft>
                <a:spcPts val="0"/>
              </a:spcAft>
              <a:buClr>
                <a:schemeClr val="dk1"/>
              </a:buClr>
              <a:buSzPts val="1100"/>
              <a:buFont typeface="Source Serif Pro"/>
              <a:buChar char="○"/>
            </a:pPr>
            <a:r>
              <a:rPr lang="en">
                <a:solidFill>
                  <a:schemeClr val="dk1"/>
                </a:solidFill>
                <a:latin typeface="Source Serif Pro"/>
                <a:ea typeface="Source Serif Pro"/>
                <a:cs typeface="Source Serif Pro"/>
                <a:sym typeface="Source Serif Pro"/>
              </a:rPr>
              <a:t>Specimen: microcline var. amazonite with albite </a:t>
            </a:r>
            <a:endParaRPr>
              <a:solidFill>
                <a:schemeClr val="dk1"/>
              </a:solidFill>
              <a:latin typeface="Source Serif Pro"/>
              <a:ea typeface="Source Serif Pro"/>
              <a:cs typeface="Source Serif Pro"/>
              <a:sym typeface="Source Serif Pro"/>
            </a:endParaRPr>
          </a:p>
          <a:p>
            <a:pPr indent="-298450" lvl="1" marL="914400" rtl="0" algn="l">
              <a:lnSpc>
                <a:spcPct val="125000"/>
              </a:lnSpc>
              <a:spcBef>
                <a:spcPts val="0"/>
              </a:spcBef>
              <a:spcAft>
                <a:spcPts val="0"/>
              </a:spcAft>
              <a:buClr>
                <a:schemeClr val="dk1"/>
              </a:buClr>
              <a:buSzPts val="1100"/>
              <a:buFont typeface="Source Serif Pro"/>
              <a:buChar char="○"/>
            </a:pPr>
            <a:r>
              <a:rPr lang="en">
                <a:solidFill>
                  <a:schemeClr val="dk1"/>
                </a:solidFill>
                <a:latin typeface="Source Serif Pro"/>
                <a:ea typeface="Source Serif Pro"/>
                <a:cs typeface="Source Serif Pro"/>
                <a:sym typeface="Source Serif Pro"/>
              </a:rPr>
              <a:t>From: Crystal Peak, Colorado, USA</a:t>
            </a:r>
            <a:endParaRPr>
              <a:solidFill>
                <a:schemeClr val="dk1"/>
              </a:solidFill>
              <a:latin typeface="Source Serif Pro"/>
              <a:ea typeface="Source Serif Pro"/>
              <a:cs typeface="Source Serif Pro"/>
              <a:sym typeface="Source Serif Pro"/>
            </a:endParaRPr>
          </a:p>
          <a:p>
            <a:pPr indent="-298450" lvl="1" marL="914400" rtl="0" algn="l">
              <a:lnSpc>
                <a:spcPct val="125000"/>
              </a:lnSpc>
              <a:spcBef>
                <a:spcPts val="0"/>
              </a:spcBef>
              <a:spcAft>
                <a:spcPts val="0"/>
              </a:spcAft>
              <a:buClr>
                <a:schemeClr val="dk1"/>
              </a:buClr>
              <a:buSzPts val="1100"/>
              <a:buFont typeface="Source Serif Pro"/>
              <a:buChar char="○"/>
            </a:pPr>
            <a:r>
              <a:rPr lang="en">
                <a:solidFill>
                  <a:schemeClr val="dk1"/>
                </a:solidFill>
                <a:latin typeface="Source Serif Pro"/>
                <a:ea typeface="Source Serif Pro"/>
                <a:cs typeface="Source Serif Pro"/>
                <a:sym typeface="Source Serif Pro"/>
              </a:rPr>
              <a:t>Pegmatites are a special kind of igneous rock characterized by large crystals—sometimes of unusual minerals containing rare elements.</a:t>
            </a:r>
            <a:endParaRPr>
              <a:solidFill>
                <a:schemeClr val="dk1"/>
              </a:solidFill>
              <a:latin typeface="Source Serif Pro"/>
              <a:ea typeface="Source Serif Pro"/>
              <a:cs typeface="Source Serif Pro"/>
              <a:sym typeface="Source Serif Pro"/>
            </a:endParaRPr>
          </a:p>
          <a:p>
            <a:pPr indent="-298450" lvl="1" marL="914400" rtl="0" algn="l">
              <a:lnSpc>
                <a:spcPct val="125000"/>
              </a:lnSpc>
              <a:spcBef>
                <a:spcPts val="0"/>
              </a:spcBef>
              <a:spcAft>
                <a:spcPts val="0"/>
              </a:spcAft>
              <a:buClr>
                <a:schemeClr val="dk1"/>
              </a:buClr>
              <a:buSzPts val="1100"/>
              <a:buFont typeface="Source Serif Pro"/>
              <a:buChar char="○"/>
            </a:pPr>
            <a:r>
              <a:rPr lang="en">
                <a:solidFill>
                  <a:schemeClr val="dk1"/>
                </a:solidFill>
                <a:latin typeface="Source Serif Pro"/>
                <a:ea typeface="Source Serif Pro"/>
                <a:cs typeface="Source Serif Pro"/>
                <a:sym typeface="Source Serif Pro"/>
              </a:rPr>
              <a:t>This specimen’s minerals are from a simple pegmatite. Simple pegmatites have the same suite of minerals found in igneous rocks they are associated with, and make up the vast majority of all pegmatites. Whereas complex pegmatites are rich in rare elements, and because of that, they have uncommon minerals.</a:t>
            </a:r>
            <a:endParaRPr>
              <a:solidFill>
                <a:schemeClr val="dk1"/>
              </a:solidFill>
              <a:latin typeface="Source Serif Pro"/>
              <a:ea typeface="Source Serif Pro"/>
              <a:cs typeface="Source Serif Pro"/>
              <a:sym typeface="Source Serif Pro"/>
            </a:endParaRPr>
          </a:p>
          <a:p>
            <a:pPr indent="0" lvl="0" marL="914400" rtl="0" algn="l">
              <a:lnSpc>
                <a:spcPct val="125000"/>
              </a:lnSpc>
              <a:spcBef>
                <a:spcPts val="0"/>
              </a:spcBef>
              <a:spcAft>
                <a:spcPts val="0"/>
              </a:spcAft>
              <a:buNone/>
            </a:pPr>
            <a:r>
              <a:t/>
            </a:r>
            <a:endParaRPr>
              <a:solidFill>
                <a:schemeClr val="dk1"/>
              </a:solidFill>
              <a:latin typeface="Source Serif Pro"/>
              <a:ea typeface="Source Serif Pro"/>
              <a:cs typeface="Source Serif Pro"/>
              <a:sym typeface="Source Serif Pro"/>
            </a:endParaRPr>
          </a:p>
          <a:p>
            <a:pPr indent="-298450" lvl="0" marL="457200" rtl="0" algn="l">
              <a:lnSpc>
                <a:spcPct val="125000"/>
              </a:lnSpc>
              <a:spcBef>
                <a:spcPts val="0"/>
              </a:spcBef>
              <a:spcAft>
                <a:spcPts val="0"/>
              </a:spcAft>
              <a:buClr>
                <a:schemeClr val="dk1"/>
              </a:buClr>
              <a:buSzPts val="1100"/>
              <a:buFont typeface="Source Serif Pro SemiBold"/>
              <a:buAutoNum type="arabicPeriod"/>
            </a:pPr>
            <a:r>
              <a:rPr lang="en">
                <a:solidFill>
                  <a:schemeClr val="dk1"/>
                </a:solidFill>
                <a:latin typeface="Source Serif Pro SemiBold"/>
                <a:ea typeface="Source Serif Pro SemiBold"/>
                <a:cs typeface="Source Serif Pro SemiBold"/>
                <a:sym typeface="Source Serif Pro SemiBold"/>
              </a:rPr>
              <a:t>Metamorphic: A</a:t>
            </a:r>
            <a:endParaRPr>
              <a:solidFill>
                <a:schemeClr val="dk1"/>
              </a:solidFill>
              <a:latin typeface="Source Serif Pro SemiBold"/>
              <a:ea typeface="Source Serif Pro SemiBold"/>
              <a:cs typeface="Source Serif Pro SemiBold"/>
              <a:sym typeface="Source Serif Pro SemiBold"/>
            </a:endParaRPr>
          </a:p>
          <a:p>
            <a:pPr indent="-298450" lvl="1" marL="914400" rtl="0" algn="l">
              <a:lnSpc>
                <a:spcPct val="125000"/>
              </a:lnSpc>
              <a:spcBef>
                <a:spcPts val="0"/>
              </a:spcBef>
              <a:spcAft>
                <a:spcPts val="0"/>
              </a:spcAft>
              <a:buClr>
                <a:schemeClr val="dk1"/>
              </a:buClr>
              <a:buSzPts val="1100"/>
              <a:buFont typeface="Source Serif Pro"/>
              <a:buChar char="○"/>
            </a:pPr>
            <a:r>
              <a:rPr lang="en">
                <a:solidFill>
                  <a:schemeClr val="dk1"/>
                </a:solidFill>
                <a:latin typeface="Source Serif Pro"/>
                <a:ea typeface="Source Serif Pro"/>
                <a:cs typeface="Source Serif Pro"/>
                <a:sym typeface="Source Serif Pro"/>
              </a:rPr>
              <a:t>Specimen: almandine in biotite schist </a:t>
            </a:r>
            <a:endParaRPr>
              <a:solidFill>
                <a:schemeClr val="dk1"/>
              </a:solidFill>
              <a:latin typeface="Source Serif Pro"/>
              <a:ea typeface="Source Serif Pro"/>
              <a:cs typeface="Source Serif Pro"/>
              <a:sym typeface="Source Serif Pro"/>
            </a:endParaRPr>
          </a:p>
          <a:p>
            <a:pPr indent="-298450" lvl="1" marL="914400" rtl="0" algn="l">
              <a:lnSpc>
                <a:spcPct val="125000"/>
              </a:lnSpc>
              <a:spcBef>
                <a:spcPts val="0"/>
              </a:spcBef>
              <a:spcAft>
                <a:spcPts val="0"/>
              </a:spcAft>
              <a:buClr>
                <a:schemeClr val="dk1"/>
              </a:buClr>
              <a:buSzPts val="1100"/>
              <a:buFont typeface="Source Serif Pro"/>
              <a:buChar char="○"/>
            </a:pPr>
            <a:r>
              <a:rPr lang="en">
                <a:solidFill>
                  <a:schemeClr val="dk1"/>
                </a:solidFill>
                <a:latin typeface="Source Serif Pro"/>
                <a:ea typeface="Source Serif Pro"/>
                <a:cs typeface="Source Serif Pro"/>
                <a:sym typeface="Source Serif Pro"/>
              </a:rPr>
              <a:t>From: New York, New York, USA</a:t>
            </a:r>
            <a:endParaRPr>
              <a:solidFill>
                <a:schemeClr val="dk1"/>
              </a:solidFill>
              <a:latin typeface="Source Serif Pro"/>
              <a:ea typeface="Source Serif Pro"/>
              <a:cs typeface="Source Serif Pro"/>
              <a:sym typeface="Source Serif Pro"/>
            </a:endParaRPr>
          </a:p>
          <a:p>
            <a:pPr indent="-298450" lvl="1" marL="914400" rtl="0" algn="l">
              <a:lnSpc>
                <a:spcPct val="125000"/>
              </a:lnSpc>
              <a:spcBef>
                <a:spcPts val="0"/>
              </a:spcBef>
              <a:spcAft>
                <a:spcPts val="0"/>
              </a:spcAft>
              <a:buClr>
                <a:schemeClr val="dk1"/>
              </a:buClr>
              <a:buSzPts val="1100"/>
              <a:buFont typeface="Source Serif Pro"/>
              <a:buChar char="○"/>
            </a:pPr>
            <a:r>
              <a:rPr lang="en">
                <a:solidFill>
                  <a:schemeClr val="dk1"/>
                </a:solidFill>
                <a:latin typeface="Source Serif Pro"/>
                <a:ea typeface="Source Serif Pro"/>
                <a:cs typeface="Source Serif Pro"/>
                <a:sym typeface="Source Serif Pro"/>
              </a:rPr>
              <a:t>Metamorphism occurs when changes in temperature, pressure or fluid availability alter minerals, usually without melting them. Changing conditions can cause minerals to change their structure or simply change size. Different temperatures and pressures exist in different parts of the crust, and metamorphic minerals record these conditions. </a:t>
            </a:r>
            <a:endParaRPr>
              <a:solidFill>
                <a:schemeClr val="dk1"/>
              </a:solidFill>
              <a:latin typeface="Source Serif Pro"/>
              <a:ea typeface="Source Serif Pro"/>
              <a:cs typeface="Source Serif Pro"/>
              <a:sym typeface="Source Serif Pro"/>
            </a:endParaRPr>
          </a:p>
          <a:p>
            <a:pPr indent="-298450" lvl="1" marL="914400" rtl="0" algn="l">
              <a:lnSpc>
                <a:spcPct val="125000"/>
              </a:lnSpc>
              <a:spcBef>
                <a:spcPts val="0"/>
              </a:spcBef>
              <a:spcAft>
                <a:spcPts val="0"/>
              </a:spcAft>
              <a:buClr>
                <a:schemeClr val="dk1"/>
              </a:buClr>
              <a:buSzPts val="1100"/>
              <a:buFont typeface="Source Serif Pro"/>
              <a:buChar char="○"/>
            </a:pPr>
            <a:r>
              <a:rPr lang="en">
                <a:solidFill>
                  <a:schemeClr val="dk1"/>
                </a:solidFill>
                <a:latin typeface="Source Serif Pro"/>
                <a:ea typeface="Source Serif Pro"/>
                <a:cs typeface="Source Serif Pro"/>
                <a:sym typeface="Source Serif Pro"/>
              </a:rPr>
              <a:t>This specimen formed when large volumes of rock were buried by mountain building and the thickening of Earth’s crust (regional metamorphism)</a:t>
            </a:r>
            <a:endParaRPr>
              <a:solidFill>
                <a:schemeClr val="dk1"/>
              </a:solidFill>
              <a:latin typeface="Source Serif Pro"/>
              <a:ea typeface="Source Serif Pro"/>
              <a:cs typeface="Source Serif Pro"/>
              <a:sym typeface="Source Serif Pro"/>
            </a:endParaRPr>
          </a:p>
          <a:p>
            <a:pPr indent="0" lvl="0" marL="914400" rtl="0" algn="l">
              <a:lnSpc>
                <a:spcPct val="125000"/>
              </a:lnSpc>
              <a:spcBef>
                <a:spcPts val="0"/>
              </a:spcBef>
              <a:spcAft>
                <a:spcPts val="0"/>
              </a:spcAft>
              <a:buNone/>
            </a:pPr>
            <a:r>
              <a:t/>
            </a:r>
            <a:endParaRPr>
              <a:solidFill>
                <a:schemeClr val="dk1"/>
              </a:solidFill>
              <a:latin typeface="Source Serif Pro"/>
              <a:ea typeface="Source Serif Pro"/>
              <a:cs typeface="Source Serif Pro"/>
              <a:sym typeface="Source Serif Pro"/>
            </a:endParaRPr>
          </a:p>
          <a:p>
            <a:pPr indent="-298450" lvl="0" marL="457200" rtl="0" algn="l">
              <a:lnSpc>
                <a:spcPct val="125000"/>
              </a:lnSpc>
              <a:spcBef>
                <a:spcPts val="0"/>
              </a:spcBef>
              <a:spcAft>
                <a:spcPts val="0"/>
              </a:spcAft>
              <a:buClr>
                <a:schemeClr val="dk1"/>
              </a:buClr>
              <a:buSzPts val="1100"/>
              <a:buFont typeface="Source Serif Pro SemiBold"/>
              <a:buAutoNum type="arabicPeriod"/>
            </a:pPr>
            <a:r>
              <a:rPr lang="en">
                <a:solidFill>
                  <a:schemeClr val="dk1"/>
                </a:solidFill>
                <a:latin typeface="Source Serif Pro SemiBold"/>
                <a:ea typeface="Source Serif Pro SemiBold"/>
                <a:cs typeface="Source Serif Pro SemiBold"/>
                <a:sym typeface="Source Serif Pro SemiBold"/>
              </a:rPr>
              <a:t>Hydrothermal: E</a:t>
            </a:r>
            <a:endParaRPr>
              <a:solidFill>
                <a:schemeClr val="dk1"/>
              </a:solidFill>
              <a:latin typeface="Source Serif Pro SemiBold"/>
              <a:ea typeface="Source Serif Pro SemiBold"/>
              <a:cs typeface="Source Serif Pro SemiBold"/>
              <a:sym typeface="Source Serif Pro SemiBold"/>
            </a:endParaRPr>
          </a:p>
          <a:p>
            <a:pPr indent="-298450" lvl="1" marL="914400" rtl="0" algn="l">
              <a:lnSpc>
                <a:spcPct val="125000"/>
              </a:lnSpc>
              <a:spcBef>
                <a:spcPts val="0"/>
              </a:spcBef>
              <a:spcAft>
                <a:spcPts val="0"/>
              </a:spcAft>
              <a:buClr>
                <a:schemeClr val="dk1"/>
              </a:buClr>
              <a:buSzPts val="1100"/>
              <a:buFont typeface="Source Serif Pro"/>
              <a:buChar char="○"/>
            </a:pPr>
            <a:r>
              <a:rPr lang="en">
                <a:solidFill>
                  <a:schemeClr val="dk1"/>
                </a:solidFill>
                <a:latin typeface="Source Serif Pro"/>
                <a:ea typeface="Source Serif Pro"/>
                <a:cs typeface="Source Serif Pro"/>
                <a:sym typeface="Source Serif Pro"/>
              </a:rPr>
              <a:t>Specimen: calcite and barite, septarian nodule </a:t>
            </a:r>
            <a:endParaRPr>
              <a:solidFill>
                <a:schemeClr val="dk1"/>
              </a:solidFill>
              <a:latin typeface="Source Serif Pro"/>
              <a:ea typeface="Source Serif Pro"/>
              <a:cs typeface="Source Serif Pro"/>
              <a:sym typeface="Source Serif Pro"/>
            </a:endParaRPr>
          </a:p>
          <a:p>
            <a:pPr indent="-298450" lvl="1" marL="914400" rtl="0" algn="l">
              <a:lnSpc>
                <a:spcPct val="125000"/>
              </a:lnSpc>
              <a:spcBef>
                <a:spcPts val="0"/>
              </a:spcBef>
              <a:spcAft>
                <a:spcPts val="0"/>
              </a:spcAft>
              <a:buClr>
                <a:schemeClr val="dk1"/>
              </a:buClr>
              <a:buSzPts val="1100"/>
              <a:buFont typeface="Source Serif Pro"/>
              <a:buChar char="○"/>
            </a:pPr>
            <a:r>
              <a:rPr lang="en">
                <a:solidFill>
                  <a:schemeClr val="dk1"/>
                </a:solidFill>
                <a:latin typeface="Source Serif Pro"/>
                <a:ea typeface="Source Serif Pro"/>
                <a:cs typeface="Source Serif Pro"/>
                <a:sym typeface="Source Serif Pro"/>
              </a:rPr>
              <a:t>From: Dalzell, South Dakota, USA</a:t>
            </a:r>
            <a:endParaRPr>
              <a:solidFill>
                <a:schemeClr val="dk1"/>
              </a:solidFill>
              <a:latin typeface="Source Serif Pro"/>
              <a:ea typeface="Source Serif Pro"/>
              <a:cs typeface="Source Serif Pro"/>
              <a:sym typeface="Source Serif Pro"/>
            </a:endParaRPr>
          </a:p>
          <a:p>
            <a:pPr indent="-298450" lvl="1" marL="914400" rtl="0" algn="l">
              <a:lnSpc>
                <a:spcPct val="125000"/>
              </a:lnSpc>
              <a:spcBef>
                <a:spcPts val="0"/>
              </a:spcBef>
              <a:spcAft>
                <a:spcPts val="0"/>
              </a:spcAft>
              <a:buClr>
                <a:schemeClr val="dk1"/>
              </a:buClr>
              <a:buSzPts val="1100"/>
              <a:buFont typeface="Source Serif Pro"/>
              <a:buChar char="○"/>
            </a:pPr>
            <a:r>
              <a:rPr lang="en">
                <a:solidFill>
                  <a:schemeClr val="dk1"/>
                </a:solidFill>
                <a:latin typeface="Source Serif Pro"/>
                <a:ea typeface="Source Serif Pro"/>
                <a:cs typeface="Source Serif Pro"/>
                <a:sym typeface="Source Serif Pro"/>
              </a:rPr>
              <a:t>Earth’s interior is constantly moving, causing rocks in the brittle crust to fracture—usually forming cracks but also open cavities. Hot water, common in Earth’s crust, moves through these fractures, dissolving and transporting rock components. When water reaches cooler rocks or some other condition changes, minerals will crystallize along rock walls, growing freely into the open fractures and cavities, and forming mineral veins and crystal-coated pockets.</a:t>
            </a:r>
            <a:endParaRPr>
              <a:solidFill>
                <a:schemeClr val="dk1"/>
              </a:solidFill>
              <a:latin typeface="Source Serif Pro"/>
              <a:ea typeface="Source Serif Pro"/>
              <a:cs typeface="Source Serif Pro"/>
              <a:sym typeface="Source Serif Pro"/>
            </a:endParaRPr>
          </a:p>
          <a:p>
            <a:pPr indent="-298450" lvl="1" marL="914400" rtl="0" algn="l">
              <a:lnSpc>
                <a:spcPct val="125000"/>
              </a:lnSpc>
              <a:spcBef>
                <a:spcPts val="0"/>
              </a:spcBef>
              <a:spcAft>
                <a:spcPts val="0"/>
              </a:spcAft>
              <a:buClr>
                <a:schemeClr val="dk1"/>
              </a:buClr>
              <a:buSzPts val="1100"/>
              <a:buFont typeface="Source Serif Pro"/>
              <a:buChar char="○"/>
            </a:pPr>
            <a:r>
              <a:rPr lang="en">
                <a:solidFill>
                  <a:schemeClr val="dk1"/>
                </a:solidFill>
                <a:latin typeface="Source Serif Pro"/>
                <a:ea typeface="Source Serif Pro"/>
                <a:cs typeface="Source Serif Pro"/>
                <a:sym typeface="Source Serif Pro"/>
              </a:rPr>
              <a:t>This specimen formed in a cavity with a curved surface, where crystals grew radially toward the cavity’s center, creating a mineral pocket.</a:t>
            </a:r>
            <a:endParaRPr>
              <a:solidFill>
                <a:schemeClr val="dk1"/>
              </a:solidFill>
              <a:latin typeface="Source Serif Pro"/>
              <a:ea typeface="Source Serif Pro"/>
              <a:cs typeface="Source Serif Pro"/>
              <a:sym typeface="Source Serif Pro"/>
            </a:endParaRPr>
          </a:p>
          <a:p>
            <a:pPr indent="0" lvl="0" marL="914400" rtl="0" algn="l">
              <a:lnSpc>
                <a:spcPct val="125000"/>
              </a:lnSpc>
              <a:spcBef>
                <a:spcPts val="0"/>
              </a:spcBef>
              <a:spcAft>
                <a:spcPts val="0"/>
              </a:spcAft>
              <a:buNone/>
            </a:pPr>
            <a:r>
              <a:t/>
            </a:r>
            <a:endParaRPr>
              <a:solidFill>
                <a:schemeClr val="dk1"/>
              </a:solidFill>
              <a:latin typeface="Source Serif Pro"/>
              <a:ea typeface="Source Serif Pro"/>
              <a:cs typeface="Source Serif Pro"/>
              <a:sym typeface="Source Serif Pro"/>
            </a:endParaRPr>
          </a:p>
          <a:p>
            <a:pPr indent="-298450" lvl="0" marL="457200" rtl="0" algn="l">
              <a:lnSpc>
                <a:spcPct val="125000"/>
              </a:lnSpc>
              <a:spcBef>
                <a:spcPts val="0"/>
              </a:spcBef>
              <a:spcAft>
                <a:spcPts val="0"/>
              </a:spcAft>
              <a:buClr>
                <a:schemeClr val="dk1"/>
              </a:buClr>
              <a:buSzPts val="1100"/>
              <a:buFont typeface="Source Serif Pro SemiBold"/>
              <a:buAutoNum type="arabicPeriod"/>
            </a:pPr>
            <a:r>
              <a:rPr lang="en">
                <a:solidFill>
                  <a:schemeClr val="dk1"/>
                </a:solidFill>
                <a:latin typeface="Source Serif Pro SemiBold"/>
                <a:ea typeface="Source Serif Pro SemiBold"/>
                <a:cs typeface="Source Serif Pro SemiBold"/>
                <a:sym typeface="Source Serif Pro SemiBold"/>
              </a:rPr>
              <a:t>Weathering: D</a:t>
            </a:r>
            <a:endParaRPr>
              <a:solidFill>
                <a:schemeClr val="dk1"/>
              </a:solidFill>
              <a:latin typeface="Source Serif Pro SemiBold"/>
              <a:ea typeface="Source Serif Pro SemiBold"/>
              <a:cs typeface="Source Serif Pro SemiBold"/>
              <a:sym typeface="Source Serif Pro SemiBold"/>
            </a:endParaRPr>
          </a:p>
          <a:p>
            <a:pPr indent="-298450" lvl="1" marL="914400" rtl="0" algn="l">
              <a:lnSpc>
                <a:spcPct val="125000"/>
              </a:lnSpc>
              <a:spcBef>
                <a:spcPts val="0"/>
              </a:spcBef>
              <a:spcAft>
                <a:spcPts val="0"/>
              </a:spcAft>
              <a:buClr>
                <a:schemeClr val="dk1"/>
              </a:buClr>
              <a:buSzPts val="1100"/>
              <a:buFont typeface="Source Serif Pro"/>
              <a:buChar char="○"/>
            </a:pPr>
            <a:r>
              <a:rPr lang="en">
                <a:solidFill>
                  <a:schemeClr val="dk1"/>
                </a:solidFill>
                <a:latin typeface="Source Serif Pro"/>
                <a:ea typeface="Source Serif Pro"/>
                <a:cs typeface="Source Serif Pro"/>
                <a:sym typeface="Source Serif Pro"/>
              </a:rPr>
              <a:t>Specimen: azurite (formed in oxidized zone)</a:t>
            </a:r>
            <a:endParaRPr>
              <a:solidFill>
                <a:schemeClr val="dk1"/>
              </a:solidFill>
              <a:latin typeface="Source Serif Pro"/>
              <a:ea typeface="Source Serif Pro"/>
              <a:cs typeface="Source Serif Pro"/>
              <a:sym typeface="Source Serif Pro"/>
            </a:endParaRPr>
          </a:p>
          <a:p>
            <a:pPr indent="-298450" lvl="1" marL="914400" rtl="0" algn="l">
              <a:lnSpc>
                <a:spcPct val="125000"/>
              </a:lnSpc>
              <a:spcBef>
                <a:spcPts val="0"/>
              </a:spcBef>
              <a:spcAft>
                <a:spcPts val="0"/>
              </a:spcAft>
              <a:buClr>
                <a:schemeClr val="dk1"/>
              </a:buClr>
              <a:buSzPts val="1100"/>
              <a:buFont typeface="Source Serif Pro"/>
              <a:buChar char="○"/>
            </a:pPr>
            <a:r>
              <a:rPr lang="en">
                <a:solidFill>
                  <a:schemeClr val="dk1"/>
                </a:solidFill>
                <a:latin typeface="Source Serif Pro"/>
                <a:ea typeface="Source Serif Pro"/>
                <a:cs typeface="Source Serif Pro"/>
                <a:sym typeface="Source Serif Pro"/>
              </a:rPr>
              <a:t>From: Sumeb, Oshikoto, Namibia</a:t>
            </a:r>
            <a:endParaRPr>
              <a:solidFill>
                <a:schemeClr val="dk1"/>
              </a:solidFill>
              <a:latin typeface="Source Serif Pro"/>
              <a:ea typeface="Source Serif Pro"/>
              <a:cs typeface="Source Serif Pro"/>
              <a:sym typeface="Source Serif Pro"/>
            </a:endParaRPr>
          </a:p>
          <a:p>
            <a:pPr indent="-298450" lvl="1" marL="914400" rtl="0" algn="l">
              <a:lnSpc>
                <a:spcPct val="125000"/>
              </a:lnSpc>
              <a:spcBef>
                <a:spcPts val="0"/>
              </a:spcBef>
              <a:spcAft>
                <a:spcPts val="0"/>
              </a:spcAft>
              <a:buClr>
                <a:schemeClr val="dk1"/>
              </a:buClr>
              <a:buSzPts val="1100"/>
              <a:buFont typeface="Source Serif Pro"/>
              <a:buChar char="○"/>
            </a:pPr>
            <a:r>
              <a:rPr lang="en">
                <a:solidFill>
                  <a:schemeClr val="dk1"/>
                </a:solidFill>
                <a:latin typeface="Source Serif Pro"/>
                <a:ea typeface="Source Serif Pro"/>
                <a:cs typeface="Source Serif Pro"/>
                <a:sym typeface="Source Serif Pro"/>
              </a:rPr>
              <a:t>When primary sulfide deposits were exposed to weathering processes near Earth’s surface, gases dissolved in rainwater percolated downward through the ore deposit, triggering a series of chemical reactions. This produced distinct zones of minerals: a rusty, metal-poor upper layer just above a colorful oxidized zone, and, even deeper, a zone of enriched metal sulfide deposits.</a:t>
            </a:r>
            <a:endParaRPr>
              <a:solidFill>
                <a:schemeClr val="dk1"/>
              </a:solidFill>
              <a:latin typeface="Source Serif Pro"/>
              <a:ea typeface="Source Serif Pro"/>
              <a:cs typeface="Source Serif Pro"/>
              <a:sym typeface="Source Serif Pro"/>
            </a:endParaRPr>
          </a:p>
          <a:p>
            <a:pPr indent="-298450" lvl="1" marL="914400" rtl="0" algn="l">
              <a:lnSpc>
                <a:spcPct val="125000"/>
              </a:lnSpc>
              <a:spcBef>
                <a:spcPts val="0"/>
              </a:spcBef>
              <a:spcAft>
                <a:spcPts val="0"/>
              </a:spcAft>
              <a:buClr>
                <a:schemeClr val="dk1"/>
              </a:buClr>
              <a:buSzPts val="1100"/>
              <a:buFont typeface="Source Serif Pro"/>
              <a:buChar char="○"/>
            </a:pPr>
            <a:r>
              <a:rPr lang="en">
                <a:solidFill>
                  <a:schemeClr val="dk1"/>
                </a:solidFill>
                <a:latin typeface="Source Serif Pro"/>
                <a:ea typeface="Source Serif Pro"/>
                <a:cs typeface="Source Serif Pro"/>
                <a:sym typeface="Source Serif Pro"/>
              </a:rPr>
              <a:t>This specimen formed in the oxidized zone, as water enriched in acids, metals and oxygen descends, it reacts with existing minerals to form colorful oxide, sulfate and carbonate minerals.</a:t>
            </a:r>
            <a:endParaRPr>
              <a:solidFill>
                <a:schemeClr val="dk1"/>
              </a:solidFill>
              <a:latin typeface="Source Serif Pro"/>
              <a:ea typeface="Source Serif Pro"/>
              <a:cs typeface="Source Serif Pro"/>
              <a:sym typeface="Source Serif Pro"/>
            </a:endParaRPr>
          </a:p>
          <a:p>
            <a:pPr indent="0" lvl="0" marL="0" rtl="0" algn="l">
              <a:lnSpc>
                <a:spcPct val="125000"/>
              </a:lnSpc>
              <a:spcBef>
                <a:spcPts val="0"/>
              </a:spcBef>
              <a:spcAft>
                <a:spcPts val="0"/>
              </a:spcAft>
              <a:buNone/>
            </a:pPr>
            <a:r>
              <a:t/>
            </a:r>
            <a:endParaRPr>
              <a:latin typeface="Source Serif Pro"/>
              <a:ea typeface="Source Serif Pro"/>
              <a:cs typeface="Source Serif Pro"/>
              <a:sym typeface="Source Serif Pro"/>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 name="Shape 63"/>
        <p:cNvGrpSpPr/>
        <p:nvPr/>
      </p:nvGrpSpPr>
      <p:grpSpPr>
        <a:xfrm>
          <a:off x="0" y="0"/>
          <a:ext cx="0" cy="0"/>
          <a:chOff x="0" y="0"/>
          <a:chExt cx="0" cy="0"/>
        </a:xfrm>
      </p:grpSpPr>
      <p:sp>
        <p:nvSpPr>
          <p:cNvPr id="64" name="Google Shape;64;g205e416034e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5" name="Google Shape;65;g205e416034e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50000"/>
              </a:lnSpc>
              <a:spcBef>
                <a:spcPts val="0"/>
              </a:spcBef>
              <a:spcAft>
                <a:spcPts val="0"/>
              </a:spcAft>
              <a:buNone/>
            </a:pPr>
            <a:r>
              <a:rPr b="1" lang="en" sz="1200">
                <a:solidFill>
                  <a:schemeClr val="dk1"/>
                </a:solidFill>
                <a:latin typeface="Source Sans Pro"/>
                <a:ea typeface="Source Sans Pro"/>
                <a:cs typeface="Source Sans Pro"/>
                <a:sym typeface="Source Sans Pro"/>
              </a:rPr>
              <a:t>Notes for Educator</a:t>
            </a:r>
            <a:endParaRPr b="1">
              <a:solidFill>
                <a:schemeClr val="dk1"/>
              </a:solidFill>
            </a:endParaRPr>
          </a:p>
          <a:p>
            <a:pPr indent="-298450" lvl="0" marL="457200" rtl="0" algn="l">
              <a:lnSpc>
                <a:spcPct val="125000"/>
              </a:lnSpc>
              <a:spcBef>
                <a:spcPts val="0"/>
              </a:spcBef>
              <a:spcAft>
                <a:spcPts val="0"/>
              </a:spcAft>
              <a:buClr>
                <a:schemeClr val="dk1"/>
              </a:buClr>
              <a:buSzPts val="1100"/>
              <a:buChar char="●"/>
            </a:pPr>
            <a:r>
              <a:rPr lang="en">
                <a:solidFill>
                  <a:schemeClr val="dk1"/>
                </a:solidFill>
                <a:latin typeface="Source Serif Pro SemiBold"/>
                <a:ea typeface="Source Serif Pro SemiBold"/>
                <a:cs typeface="Source Serif Pro SemiBold"/>
                <a:sym typeface="Source Serif Pro SemiBold"/>
              </a:rPr>
              <a:t>Part 1</a:t>
            </a:r>
            <a:r>
              <a:rPr lang="en">
                <a:solidFill>
                  <a:schemeClr val="dk1"/>
                </a:solidFill>
                <a:latin typeface="Source Serif Pro"/>
                <a:ea typeface="Source Serif Pro"/>
                <a:cs typeface="Source Serif Pro"/>
                <a:sym typeface="Source Serif Pro"/>
              </a:rPr>
              <a:t> is an engagement activity that uses the </a:t>
            </a:r>
            <a:r>
              <a:rPr lang="en">
                <a:solidFill>
                  <a:schemeClr val="dk1"/>
                </a:solidFill>
                <a:latin typeface="Source Serif Pro SemiBold"/>
                <a:ea typeface="Source Serif Pro SemiBold"/>
                <a:cs typeface="Source Serif Pro SemiBold"/>
                <a:sym typeface="Source Serif Pro SemiBold"/>
              </a:rPr>
              <a:t>Visual Thinking Strategy (VTS)</a:t>
            </a:r>
            <a:r>
              <a:rPr lang="en">
                <a:solidFill>
                  <a:schemeClr val="dk1"/>
                </a:solidFill>
                <a:latin typeface="Source Serif Pro"/>
                <a:ea typeface="Source Serif Pro"/>
                <a:cs typeface="Source Serif Pro"/>
                <a:sym typeface="Source Serif Pro"/>
              </a:rPr>
              <a:t> to help students practice observation, thinking, listening, and communication skills. It explores five different minerals to help students understand that minerals come in different colors, shapes, and sizes. </a:t>
            </a:r>
            <a:endParaRPr>
              <a:solidFill>
                <a:schemeClr val="dk1"/>
              </a:solidFill>
              <a:latin typeface="Source Serif Pro"/>
              <a:ea typeface="Source Serif Pro"/>
              <a:cs typeface="Source Serif Pro"/>
              <a:sym typeface="Source Serif Pro"/>
            </a:endParaRPr>
          </a:p>
          <a:p>
            <a:pPr indent="-298450" lvl="0" marL="457200" rtl="0" algn="l">
              <a:lnSpc>
                <a:spcPct val="125000"/>
              </a:lnSpc>
              <a:spcBef>
                <a:spcPts val="1000"/>
              </a:spcBef>
              <a:spcAft>
                <a:spcPts val="1000"/>
              </a:spcAft>
              <a:buClr>
                <a:schemeClr val="dk1"/>
              </a:buClr>
              <a:buSzPts val="1100"/>
              <a:buFont typeface="Source Serif Pro"/>
              <a:buChar char="●"/>
            </a:pPr>
            <a:r>
              <a:rPr lang="en">
                <a:solidFill>
                  <a:schemeClr val="dk1"/>
                </a:solidFill>
                <a:latin typeface="Source Serif Pro"/>
                <a:ea typeface="Source Serif Pro"/>
                <a:cs typeface="Source Serif Pro"/>
                <a:sym typeface="Source Serif Pro"/>
              </a:rPr>
              <a:t>The concluding slide invites students general questions about minerals and how they may have formed. These questions can be recorded on a class or group chart, and be used as prompts for discussion after their Museum visit and/or for further research. </a:t>
            </a:r>
            <a:endParaRPr>
              <a:latin typeface="Source Serif Pro"/>
              <a:ea typeface="Source Serif Pro"/>
              <a:cs typeface="Source Serif Pro"/>
              <a:sym typeface="Source Serif Pro"/>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 name="Shape 69"/>
        <p:cNvGrpSpPr/>
        <p:nvPr/>
      </p:nvGrpSpPr>
      <p:grpSpPr>
        <a:xfrm>
          <a:off x="0" y="0"/>
          <a:ext cx="0" cy="0"/>
          <a:chOff x="0" y="0"/>
          <a:chExt cx="0" cy="0"/>
        </a:xfrm>
      </p:grpSpPr>
      <p:sp>
        <p:nvSpPr>
          <p:cNvPr id="70" name="Google Shape;70;g205e416034e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1" name="Google Shape;71;g205e416034e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25000"/>
              </a:lnSpc>
              <a:spcBef>
                <a:spcPts val="0"/>
              </a:spcBef>
              <a:spcAft>
                <a:spcPts val="0"/>
              </a:spcAft>
              <a:buNone/>
            </a:pPr>
            <a:r>
              <a:t/>
            </a:r>
            <a:endParaRPr>
              <a:solidFill>
                <a:schemeClr val="dk1"/>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 name="Shape 75"/>
        <p:cNvGrpSpPr/>
        <p:nvPr/>
      </p:nvGrpSpPr>
      <p:grpSpPr>
        <a:xfrm>
          <a:off x="0" y="0"/>
          <a:ext cx="0" cy="0"/>
          <a:chOff x="0" y="0"/>
          <a:chExt cx="0" cy="0"/>
        </a:xfrm>
      </p:grpSpPr>
      <p:sp>
        <p:nvSpPr>
          <p:cNvPr id="76" name="Google Shape;76;g1ccb6a5cc04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7" name="Google Shape;77;g1ccb6a5cc04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25000"/>
              </a:lnSpc>
              <a:spcBef>
                <a:spcPts val="0"/>
              </a:spcBef>
              <a:spcAft>
                <a:spcPts val="0"/>
              </a:spcAft>
              <a:buNone/>
            </a:pPr>
            <a:r>
              <a:t/>
            </a:r>
            <a:endParaRPr>
              <a:solidFill>
                <a:schemeClr val="dk1"/>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 name="Shape 81"/>
        <p:cNvGrpSpPr/>
        <p:nvPr/>
      </p:nvGrpSpPr>
      <p:grpSpPr>
        <a:xfrm>
          <a:off x="0" y="0"/>
          <a:ext cx="0" cy="0"/>
          <a:chOff x="0" y="0"/>
          <a:chExt cx="0" cy="0"/>
        </a:xfrm>
      </p:grpSpPr>
      <p:sp>
        <p:nvSpPr>
          <p:cNvPr id="82" name="Google Shape;82;g206d472f95b_0_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3" name="Google Shape;83;g206d472f95b_0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25000"/>
              </a:lnSpc>
              <a:spcBef>
                <a:spcPts val="0"/>
              </a:spcBef>
              <a:spcAft>
                <a:spcPts val="0"/>
              </a:spcAft>
              <a:buNone/>
            </a:pPr>
            <a:r>
              <a:t/>
            </a:r>
            <a:endParaRPr>
              <a:solidFill>
                <a:schemeClr val="dk1"/>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 name="Shape 87"/>
        <p:cNvGrpSpPr/>
        <p:nvPr/>
      </p:nvGrpSpPr>
      <p:grpSpPr>
        <a:xfrm>
          <a:off x="0" y="0"/>
          <a:ext cx="0" cy="0"/>
          <a:chOff x="0" y="0"/>
          <a:chExt cx="0" cy="0"/>
        </a:xfrm>
      </p:grpSpPr>
      <p:sp>
        <p:nvSpPr>
          <p:cNvPr id="88" name="Google Shape;88;g206d472f95b_0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9" name="Google Shape;89;g206d472f95b_0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25000"/>
              </a:lnSpc>
              <a:spcBef>
                <a:spcPts val="0"/>
              </a:spcBef>
              <a:spcAft>
                <a:spcPts val="0"/>
              </a:spcAft>
              <a:buNone/>
            </a:pPr>
            <a:r>
              <a:t/>
            </a:r>
            <a:endParaRPr>
              <a:solidFill>
                <a:schemeClr val="dk1"/>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 name="Shape 93"/>
        <p:cNvGrpSpPr/>
        <p:nvPr/>
      </p:nvGrpSpPr>
      <p:grpSpPr>
        <a:xfrm>
          <a:off x="0" y="0"/>
          <a:ext cx="0" cy="0"/>
          <a:chOff x="0" y="0"/>
          <a:chExt cx="0" cy="0"/>
        </a:xfrm>
      </p:grpSpPr>
      <p:sp>
        <p:nvSpPr>
          <p:cNvPr id="94" name="Google Shape;94;g206d472f95b_0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5" name="Google Shape;95;g206d472f95b_0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25000"/>
              </a:lnSpc>
              <a:spcBef>
                <a:spcPts val="0"/>
              </a:spcBef>
              <a:spcAft>
                <a:spcPts val="0"/>
              </a:spcAft>
              <a:buNone/>
            </a:pPr>
            <a:r>
              <a:t/>
            </a:r>
            <a:endParaRPr>
              <a:solidFill>
                <a:schemeClr val="dk1"/>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 name="Shape 99"/>
        <p:cNvGrpSpPr/>
        <p:nvPr/>
      </p:nvGrpSpPr>
      <p:grpSpPr>
        <a:xfrm>
          <a:off x="0" y="0"/>
          <a:ext cx="0" cy="0"/>
          <a:chOff x="0" y="0"/>
          <a:chExt cx="0" cy="0"/>
        </a:xfrm>
      </p:grpSpPr>
      <p:sp>
        <p:nvSpPr>
          <p:cNvPr id="100" name="Google Shape;100;g206d472f95b_0_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1" name="Google Shape;101;g206d472f95b_0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25000"/>
              </a:lnSpc>
              <a:spcBef>
                <a:spcPts val="0"/>
              </a:spcBef>
              <a:spcAft>
                <a:spcPts val="0"/>
              </a:spcAft>
              <a:buNone/>
            </a:pPr>
            <a:r>
              <a:t/>
            </a:r>
            <a:endParaRPr>
              <a:solidFill>
                <a:schemeClr val="dk1"/>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 name="Shape 105"/>
        <p:cNvGrpSpPr/>
        <p:nvPr/>
      </p:nvGrpSpPr>
      <p:grpSpPr>
        <a:xfrm>
          <a:off x="0" y="0"/>
          <a:ext cx="0" cy="0"/>
          <a:chOff x="0" y="0"/>
          <a:chExt cx="0" cy="0"/>
        </a:xfrm>
      </p:grpSpPr>
      <p:sp>
        <p:nvSpPr>
          <p:cNvPr id="106" name="Google Shape;106;g206d472f95b_0_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7" name="Google Shape;107;g206d472f95b_0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25000"/>
              </a:lnSpc>
              <a:spcBef>
                <a:spcPts val="0"/>
              </a:spcBef>
              <a:spcAft>
                <a:spcPts val="0"/>
              </a:spcAft>
              <a:buNone/>
            </a:pPr>
            <a:r>
              <a:t/>
            </a:r>
            <a:endParaRPr>
              <a:solidFill>
                <a:schemeClr val="dk1"/>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jp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1" name="Shape 11"/>
        <p:cNvGrpSpPr/>
        <p:nvPr/>
      </p:nvGrpSpPr>
      <p:grpSpPr>
        <a:xfrm>
          <a:off x="0" y="0"/>
          <a:ext cx="0" cy="0"/>
          <a:chOff x="0" y="0"/>
          <a:chExt cx="0" cy="0"/>
        </a:xfrm>
      </p:grpSpPr>
      <p:sp>
        <p:nvSpPr>
          <p:cNvPr id="12" name="Google Shape;12;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Font typeface="Source Sans Pro Black"/>
              <a:buNone/>
              <a:defRPr sz="5200">
                <a:latin typeface="Source Sans Pro Black"/>
                <a:ea typeface="Source Sans Pro Black"/>
                <a:cs typeface="Source Sans Pro Black"/>
                <a:sym typeface="Source Sans Pro Black"/>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3" name="Google Shape;13;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Font typeface="Source Serif Pro"/>
              <a:buNone/>
              <a:defRPr sz="2800">
                <a:latin typeface="Source Serif Pro"/>
                <a:ea typeface="Source Serif Pro"/>
                <a:cs typeface="Source Serif Pro"/>
                <a:sym typeface="Source Serif Pro"/>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4" name="Google Shape;14;p2"/>
          <p:cNvSpPr txBox="1"/>
          <p:nvPr>
            <p:ph idx="12" type="sldNum"/>
          </p:nvPr>
        </p:nvSpPr>
        <p:spPr>
          <a:xfrm>
            <a:off x="8617002" y="4763346"/>
            <a:ext cx="418800" cy="199200"/>
          </a:xfrm>
          <a:prstGeom prst="rect">
            <a:avLst/>
          </a:prstGeom>
          <a:noFill/>
          <a:ln>
            <a:noFill/>
          </a:ln>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6" name="Shape 46"/>
        <p:cNvGrpSpPr/>
        <p:nvPr/>
      </p:nvGrpSpPr>
      <p:grpSpPr>
        <a:xfrm>
          <a:off x="0" y="0"/>
          <a:ext cx="0" cy="0"/>
          <a:chOff x="0" y="0"/>
          <a:chExt cx="0" cy="0"/>
        </a:xfrm>
      </p:grpSpPr>
      <p:sp>
        <p:nvSpPr>
          <p:cNvPr id="47" name="Google Shape;47;p11"/>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8" name="Shape 48"/>
        <p:cNvGrpSpPr/>
        <p:nvPr/>
      </p:nvGrpSpPr>
      <p:grpSpPr>
        <a:xfrm>
          <a:off x="0" y="0"/>
          <a:ext cx="0" cy="0"/>
          <a:chOff x="0" y="0"/>
          <a:chExt cx="0" cy="0"/>
        </a:xfrm>
      </p:grpSpPr>
      <p:sp>
        <p:nvSpPr>
          <p:cNvPr id="49" name="Google Shape;49;p12"/>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50" name="Google Shape;50;p12"/>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51" name="Google Shape;51;p12"/>
          <p:cNvSpPr txBox="1"/>
          <p:nvPr>
            <p:ph idx="12" type="sldNum"/>
          </p:nvPr>
        </p:nvSpPr>
        <p:spPr>
          <a:xfrm>
            <a:off x="8617002" y="4763346"/>
            <a:ext cx="418800" cy="199200"/>
          </a:xfrm>
          <a:prstGeom prst="rect">
            <a:avLst/>
          </a:prstGeom>
          <a:noFill/>
          <a:ln>
            <a:noFill/>
          </a:ln>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2" name="Shape 52"/>
        <p:cNvGrpSpPr/>
        <p:nvPr/>
      </p:nvGrpSpPr>
      <p:grpSpPr>
        <a:xfrm>
          <a:off x="0" y="0"/>
          <a:ext cx="0" cy="0"/>
          <a:chOff x="0" y="0"/>
          <a:chExt cx="0" cy="0"/>
        </a:xfrm>
      </p:grpSpPr>
      <p:sp>
        <p:nvSpPr>
          <p:cNvPr id="53" name="Google Shape;53;p13"/>
          <p:cNvSpPr txBox="1"/>
          <p:nvPr>
            <p:ph idx="12" type="sldNum"/>
          </p:nvPr>
        </p:nvSpPr>
        <p:spPr>
          <a:xfrm>
            <a:off x="8617002" y="4763346"/>
            <a:ext cx="418800" cy="199200"/>
          </a:xfrm>
          <a:prstGeom prst="rect">
            <a:avLst/>
          </a:prstGeom>
          <a:noFill/>
          <a:ln>
            <a:noFill/>
          </a:ln>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p:cSld name="CUSTOM">
    <p:spTree>
      <p:nvGrpSpPr>
        <p:cNvPr id="15" name="Shape 15"/>
        <p:cNvGrpSpPr/>
        <p:nvPr/>
      </p:nvGrpSpPr>
      <p:grpSpPr>
        <a:xfrm>
          <a:off x="0" y="0"/>
          <a:ext cx="0" cy="0"/>
          <a:chOff x="0" y="0"/>
          <a:chExt cx="0" cy="0"/>
        </a:xfrm>
      </p:grpSpPr>
      <p:sp>
        <p:nvSpPr>
          <p:cNvPr id="16" name="Google Shape;16;p3"/>
          <p:cNvSpPr txBox="1"/>
          <p:nvPr/>
        </p:nvSpPr>
        <p:spPr>
          <a:xfrm>
            <a:off x="6536825" y="305500"/>
            <a:ext cx="2389500" cy="41613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000">
                <a:solidFill>
                  <a:srgbClr val="45818E"/>
                </a:solidFill>
                <a:latin typeface="Lato Black"/>
                <a:ea typeface="Lato Black"/>
                <a:cs typeface="Lato Black"/>
                <a:sym typeface="Lato Black"/>
              </a:rPr>
              <a:t>From Onëögë:n to Gá:hgok</a:t>
            </a:r>
            <a:endParaRPr sz="1000">
              <a:solidFill>
                <a:srgbClr val="45818E"/>
              </a:solidFill>
              <a:latin typeface="Lato Black"/>
              <a:ea typeface="Lato Black"/>
              <a:cs typeface="Lato Black"/>
              <a:sym typeface="Lato Black"/>
            </a:endParaRPr>
          </a:p>
          <a:p>
            <a:pPr indent="0" lvl="0" marL="0" rtl="0" algn="l">
              <a:lnSpc>
                <a:spcPct val="115000"/>
              </a:lnSpc>
              <a:spcBef>
                <a:spcPts val="0"/>
              </a:spcBef>
              <a:spcAft>
                <a:spcPts val="0"/>
              </a:spcAft>
              <a:buNone/>
            </a:pPr>
            <a:r>
              <a:rPr b="1" lang="en" sz="1000">
                <a:solidFill>
                  <a:srgbClr val="45818E"/>
                </a:solidFill>
              </a:rPr>
              <a:t>Steps for Making Boiled Cornbread</a:t>
            </a:r>
            <a:endParaRPr b="1" sz="1000">
              <a:solidFill>
                <a:srgbClr val="45818E"/>
              </a:solidFill>
            </a:endParaRPr>
          </a:p>
          <a:p>
            <a:pPr indent="0" lvl="0" marL="0" rtl="0" algn="l">
              <a:lnSpc>
                <a:spcPct val="125000"/>
              </a:lnSpc>
              <a:spcBef>
                <a:spcPts val="0"/>
              </a:spcBef>
              <a:spcAft>
                <a:spcPts val="0"/>
              </a:spcAft>
              <a:buNone/>
            </a:pPr>
            <a:r>
              <a:t/>
            </a:r>
            <a:endParaRPr sz="1200">
              <a:solidFill>
                <a:srgbClr val="45818E"/>
              </a:solidFill>
              <a:latin typeface="Lato Black"/>
              <a:ea typeface="Lato Black"/>
              <a:cs typeface="Lato Black"/>
              <a:sym typeface="Lato Black"/>
            </a:endParaRPr>
          </a:p>
          <a:p>
            <a:pPr indent="0" lvl="0" marL="0" rtl="0" algn="l">
              <a:lnSpc>
                <a:spcPct val="125000"/>
              </a:lnSpc>
              <a:spcBef>
                <a:spcPts val="0"/>
              </a:spcBef>
              <a:spcAft>
                <a:spcPts val="0"/>
              </a:spcAft>
              <a:buNone/>
            </a:pPr>
            <a:r>
              <a:rPr b="1" lang="en" sz="1200">
                <a:solidFill>
                  <a:schemeClr val="dk1"/>
                </a:solidFill>
              </a:rPr>
              <a:t>STEP 2</a:t>
            </a:r>
            <a:endParaRPr b="1" sz="1200">
              <a:solidFill>
                <a:schemeClr val="dk1"/>
              </a:solidFill>
            </a:endParaRPr>
          </a:p>
          <a:p>
            <a:pPr indent="0" lvl="0" marL="0" rtl="0" algn="l">
              <a:lnSpc>
                <a:spcPct val="125000"/>
              </a:lnSpc>
              <a:spcBef>
                <a:spcPts val="300"/>
              </a:spcBef>
              <a:spcAft>
                <a:spcPts val="0"/>
              </a:spcAft>
              <a:buNone/>
            </a:pPr>
            <a:r>
              <a:rPr lang="en" sz="2000">
                <a:solidFill>
                  <a:schemeClr val="dk1"/>
                </a:solidFill>
                <a:latin typeface="Lato Black"/>
                <a:ea typeface="Lato Black"/>
                <a:cs typeface="Lato Black"/>
                <a:sym typeface="Lato Black"/>
              </a:rPr>
              <a:t>Scooping Ashes</a:t>
            </a:r>
            <a:endParaRPr sz="2000">
              <a:solidFill>
                <a:schemeClr val="dk1"/>
              </a:solidFill>
              <a:latin typeface="Lato Black"/>
              <a:ea typeface="Lato Black"/>
              <a:cs typeface="Lato Black"/>
              <a:sym typeface="Lato Black"/>
            </a:endParaRPr>
          </a:p>
          <a:p>
            <a:pPr indent="0" lvl="0" marL="0" rtl="0" algn="l">
              <a:lnSpc>
                <a:spcPct val="125000"/>
              </a:lnSpc>
              <a:spcBef>
                <a:spcPts val="0"/>
              </a:spcBef>
              <a:spcAft>
                <a:spcPts val="0"/>
              </a:spcAft>
              <a:buNone/>
            </a:pPr>
            <a:r>
              <a:t/>
            </a:r>
            <a:endParaRPr sz="600">
              <a:solidFill>
                <a:schemeClr val="dk1"/>
              </a:solidFill>
            </a:endParaRPr>
          </a:p>
          <a:p>
            <a:pPr indent="0" lvl="0" marL="0" rtl="0" algn="l">
              <a:lnSpc>
                <a:spcPct val="125000"/>
              </a:lnSpc>
              <a:spcBef>
                <a:spcPts val="500"/>
              </a:spcBef>
              <a:spcAft>
                <a:spcPts val="0"/>
              </a:spcAft>
              <a:buNone/>
            </a:pPr>
            <a:r>
              <a:rPr lang="en" sz="1200">
                <a:solidFill>
                  <a:schemeClr val="dk1"/>
                </a:solidFill>
              </a:rPr>
              <a:t>Ashes from burned hardwood logs are gathered from a fireplace or woodbox stove.</a:t>
            </a:r>
            <a:endParaRPr sz="1200"/>
          </a:p>
          <a:p>
            <a:pPr indent="0" lvl="0" marL="0" rtl="0" algn="l">
              <a:lnSpc>
                <a:spcPct val="125000"/>
              </a:lnSpc>
              <a:spcBef>
                <a:spcPts val="500"/>
              </a:spcBef>
              <a:spcAft>
                <a:spcPts val="500"/>
              </a:spcAft>
              <a:buNone/>
            </a:pPr>
            <a:r>
              <a:t/>
            </a:r>
            <a:endParaRPr sz="1200">
              <a:solidFill>
                <a:schemeClr val="dk1"/>
              </a:solidFill>
              <a:latin typeface="Lato Black"/>
              <a:ea typeface="Lato Black"/>
              <a:cs typeface="Lato Black"/>
              <a:sym typeface="Lato Black"/>
            </a:endParaRPr>
          </a:p>
        </p:txBody>
      </p:sp>
      <p:pic>
        <p:nvPicPr>
          <p:cNvPr id="17" name="Google Shape;17;p3"/>
          <p:cNvPicPr preferRelativeResize="0"/>
          <p:nvPr/>
        </p:nvPicPr>
        <p:blipFill rotWithShape="1">
          <a:blip r:embed="rId2">
            <a:alphaModFix/>
          </a:blip>
          <a:srcRect b="8825" l="0" r="0" t="0"/>
          <a:stretch/>
        </p:blipFill>
        <p:spPr>
          <a:xfrm>
            <a:off x="337225" y="417925"/>
            <a:ext cx="6075151" cy="4048876"/>
          </a:xfrm>
          <a:prstGeom prst="rect">
            <a:avLst/>
          </a:prstGeom>
          <a:noFill/>
          <a:ln>
            <a:noFill/>
          </a:ln>
        </p:spPr>
      </p:pic>
    </p:spTree>
  </p:cSld>
  <p:clrMapOvr>
    <a:masterClrMapping/>
  </p:clrMapOvr>
  <p:extLst>
    <p:ext uri="{DCECCB84-F9BA-43D5-87BE-67443E8EF086}">
      <p15:sldGuideLst>
        <p15:guide id="1" pos="216">
          <p15:clr>
            <a:srgbClr val="FA7B17"/>
          </p15:clr>
        </p15:guide>
        <p15:guide id="2" orient="horz" pos="261">
          <p15:clr>
            <a:srgbClr val="FA7B17"/>
          </p15:clr>
        </p15:guide>
        <p15:guide id="3" pos="4032">
          <p15:clr>
            <a:srgbClr val="FA7B17"/>
          </p15:clr>
        </p15:guide>
        <p15:guide id="4" orient="horz" pos="2814">
          <p15:clr>
            <a:srgbClr val="FA7B17"/>
          </p15:clr>
        </p15:guide>
      </p15:sldGuideLst>
    </p:ext>
  </p:extLst>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8" name="Shape 18"/>
        <p:cNvGrpSpPr/>
        <p:nvPr/>
      </p:nvGrpSpPr>
      <p:grpSpPr>
        <a:xfrm>
          <a:off x="0" y="0"/>
          <a:ext cx="0" cy="0"/>
          <a:chOff x="0" y="0"/>
          <a:chExt cx="0" cy="0"/>
        </a:xfrm>
      </p:grpSpPr>
      <p:sp>
        <p:nvSpPr>
          <p:cNvPr id="19" name="Google Shape;19;p4"/>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20" name="Google Shape;20;p4"/>
          <p:cNvSpPr txBox="1"/>
          <p:nvPr>
            <p:ph idx="12" type="sldNum"/>
          </p:nvPr>
        </p:nvSpPr>
        <p:spPr>
          <a:xfrm>
            <a:off x="8617002" y="4763346"/>
            <a:ext cx="418800" cy="199200"/>
          </a:xfrm>
          <a:prstGeom prst="rect">
            <a:avLst/>
          </a:prstGeom>
          <a:noFill/>
          <a:ln>
            <a:noFill/>
          </a:ln>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1" name="Shape 21"/>
        <p:cNvGrpSpPr/>
        <p:nvPr/>
      </p:nvGrpSpPr>
      <p:grpSpPr>
        <a:xfrm>
          <a:off x="0" y="0"/>
          <a:ext cx="0" cy="0"/>
          <a:chOff x="0" y="0"/>
          <a:chExt cx="0" cy="0"/>
        </a:xfrm>
      </p:grpSpPr>
      <p:sp>
        <p:nvSpPr>
          <p:cNvPr id="22" name="Google Shape;22;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3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3" name="Google Shape;23;p5"/>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24" name="Google Shape;24;p5"/>
          <p:cNvSpPr txBox="1"/>
          <p:nvPr>
            <p:ph idx="12" type="sldNum"/>
          </p:nvPr>
        </p:nvSpPr>
        <p:spPr>
          <a:xfrm>
            <a:off x="8617002" y="4763346"/>
            <a:ext cx="418800" cy="199200"/>
          </a:xfrm>
          <a:prstGeom prst="rect">
            <a:avLst/>
          </a:prstGeom>
          <a:noFill/>
          <a:ln>
            <a:noFill/>
          </a:ln>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3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8" name="Google Shape;28;p6"/>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9" name="Google Shape;29;p6"/>
          <p:cNvSpPr txBox="1"/>
          <p:nvPr>
            <p:ph idx="12" type="sldNum"/>
          </p:nvPr>
        </p:nvSpPr>
        <p:spPr>
          <a:xfrm>
            <a:off x="8617002" y="4763346"/>
            <a:ext cx="418800" cy="199200"/>
          </a:xfrm>
          <a:prstGeom prst="rect">
            <a:avLst/>
          </a:prstGeom>
          <a:noFill/>
          <a:ln>
            <a:noFill/>
          </a:ln>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0" name="Shape 30"/>
        <p:cNvGrpSpPr/>
        <p:nvPr/>
      </p:nvGrpSpPr>
      <p:grpSpPr>
        <a:xfrm>
          <a:off x="0" y="0"/>
          <a:ext cx="0" cy="0"/>
          <a:chOff x="0" y="0"/>
          <a:chExt cx="0" cy="0"/>
        </a:xfrm>
      </p:grpSpPr>
      <p:sp>
        <p:nvSpPr>
          <p:cNvPr id="31" name="Google Shape;31;p7"/>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3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32" name="Google Shape;32;p7"/>
          <p:cNvSpPr txBox="1"/>
          <p:nvPr>
            <p:ph idx="12" type="sldNum"/>
          </p:nvPr>
        </p:nvSpPr>
        <p:spPr>
          <a:xfrm>
            <a:off x="8617002" y="4763346"/>
            <a:ext cx="418800" cy="199200"/>
          </a:xfrm>
          <a:prstGeom prst="rect">
            <a:avLst/>
          </a:prstGeom>
          <a:noFill/>
          <a:ln>
            <a:noFill/>
          </a:ln>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33" name="Shape 33"/>
        <p:cNvGrpSpPr/>
        <p:nvPr/>
      </p:nvGrpSpPr>
      <p:grpSpPr>
        <a:xfrm>
          <a:off x="0" y="0"/>
          <a:ext cx="0" cy="0"/>
          <a:chOff x="0" y="0"/>
          <a:chExt cx="0" cy="0"/>
        </a:xfrm>
      </p:grpSpPr>
      <p:sp>
        <p:nvSpPr>
          <p:cNvPr id="34" name="Google Shape;34;p8"/>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5" name="Google Shape;35;p8"/>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6" name="Google Shape;36;p8"/>
          <p:cNvSpPr txBox="1"/>
          <p:nvPr>
            <p:ph idx="12" type="sldNum"/>
          </p:nvPr>
        </p:nvSpPr>
        <p:spPr>
          <a:xfrm>
            <a:off x="8617002" y="4763346"/>
            <a:ext cx="418800" cy="199200"/>
          </a:xfrm>
          <a:prstGeom prst="rect">
            <a:avLst/>
          </a:prstGeom>
          <a:noFill/>
          <a:ln>
            <a:noFill/>
          </a:ln>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7" name="Shape 37"/>
        <p:cNvGrpSpPr/>
        <p:nvPr/>
      </p:nvGrpSpPr>
      <p:grpSpPr>
        <a:xfrm>
          <a:off x="0" y="0"/>
          <a:ext cx="0" cy="0"/>
          <a:chOff x="0" y="0"/>
          <a:chExt cx="0" cy="0"/>
        </a:xfrm>
      </p:grpSpPr>
      <p:sp>
        <p:nvSpPr>
          <p:cNvPr id="38" name="Google Shape;38;p9"/>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9" name="Google Shape;39;p9"/>
          <p:cNvSpPr txBox="1"/>
          <p:nvPr>
            <p:ph idx="12" type="sldNum"/>
          </p:nvPr>
        </p:nvSpPr>
        <p:spPr>
          <a:xfrm>
            <a:off x="8617002" y="4763346"/>
            <a:ext cx="418800" cy="199200"/>
          </a:xfrm>
          <a:prstGeom prst="rect">
            <a:avLst/>
          </a:prstGeom>
          <a:noFill/>
          <a:ln>
            <a:noFill/>
          </a:ln>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40" name="Shape 40"/>
        <p:cNvGrpSpPr/>
        <p:nvPr/>
      </p:nvGrpSpPr>
      <p:grpSpPr>
        <a:xfrm>
          <a:off x="0" y="0"/>
          <a:ext cx="0" cy="0"/>
          <a:chOff x="0" y="0"/>
          <a:chExt cx="0" cy="0"/>
        </a:xfrm>
      </p:grpSpPr>
      <p:sp>
        <p:nvSpPr>
          <p:cNvPr id="41" name="Google Shape;41;p10"/>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 name="Google Shape;42;p10"/>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43" name="Google Shape;43;p10"/>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44" name="Google Shape;44;p10"/>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5" name="Google Shape;45;p10"/>
          <p:cNvSpPr txBox="1"/>
          <p:nvPr>
            <p:ph idx="12" type="sldNum"/>
          </p:nvPr>
        </p:nvSpPr>
        <p:spPr>
          <a:xfrm>
            <a:off x="8617002" y="4763346"/>
            <a:ext cx="418800" cy="199200"/>
          </a:xfrm>
          <a:prstGeom prst="rect">
            <a:avLst/>
          </a:prstGeom>
          <a:noFill/>
          <a:ln>
            <a:noFill/>
          </a:ln>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0.xml"/><Relationship Id="rId10" Type="http://schemas.openxmlformats.org/officeDocument/2006/relationships/slideLayout" Target="../slideLayouts/slideLayout9.xml"/><Relationship Id="rId13" Type="http://schemas.openxmlformats.org/officeDocument/2006/relationships/slideLayout" Target="../slideLayouts/slideLayout12.xml"/><Relationship Id="rId12" Type="http://schemas.openxmlformats.org/officeDocument/2006/relationships/slideLayout" Target="../slideLayouts/slideLayout11.xml"/><Relationship Id="rId1" Type="http://schemas.openxmlformats.org/officeDocument/2006/relationships/image" Target="../media/image1.pn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9" Type="http://schemas.openxmlformats.org/officeDocument/2006/relationships/slideLayout" Target="../slideLayouts/slideLayout8.xml"/><Relationship Id="rId14" Type="http://schemas.openxmlformats.org/officeDocument/2006/relationships/theme" Target="../theme/theme2.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3000"/>
              <a:buFont typeface="Source Sans Pro Black"/>
              <a:buNone/>
              <a:defRPr sz="3000">
                <a:solidFill>
                  <a:schemeClr val="dk1"/>
                </a:solidFill>
                <a:latin typeface="Source Sans Pro Black"/>
                <a:ea typeface="Source Sans Pro Black"/>
                <a:cs typeface="Source Sans Pro Black"/>
                <a:sym typeface="Source Sans Pro Black"/>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Font typeface="Source Serif Pro"/>
              <a:buChar char="●"/>
              <a:defRPr sz="1800">
                <a:solidFill>
                  <a:schemeClr val="dk2"/>
                </a:solidFill>
                <a:latin typeface="Source Serif Pro"/>
                <a:ea typeface="Source Serif Pro"/>
                <a:cs typeface="Source Serif Pro"/>
                <a:sym typeface="Source Serif Pro"/>
              </a:defRPr>
            </a:lvl1pPr>
            <a:lvl2pPr indent="-317500" lvl="1" marL="914400">
              <a:lnSpc>
                <a:spcPct val="115000"/>
              </a:lnSpc>
              <a:spcBef>
                <a:spcPts val="0"/>
              </a:spcBef>
              <a:spcAft>
                <a:spcPts val="0"/>
              </a:spcAft>
              <a:buClr>
                <a:schemeClr val="dk2"/>
              </a:buClr>
              <a:buSzPts val="1400"/>
              <a:buFont typeface="Source Serif Pro"/>
              <a:buChar char="○"/>
              <a:defRPr>
                <a:solidFill>
                  <a:schemeClr val="dk2"/>
                </a:solidFill>
                <a:latin typeface="Source Serif Pro"/>
                <a:ea typeface="Source Serif Pro"/>
                <a:cs typeface="Source Serif Pro"/>
                <a:sym typeface="Source Serif Pro"/>
              </a:defRPr>
            </a:lvl2pPr>
            <a:lvl3pPr indent="-317500" lvl="2" marL="1371600">
              <a:lnSpc>
                <a:spcPct val="115000"/>
              </a:lnSpc>
              <a:spcBef>
                <a:spcPts val="0"/>
              </a:spcBef>
              <a:spcAft>
                <a:spcPts val="0"/>
              </a:spcAft>
              <a:buClr>
                <a:schemeClr val="dk2"/>
              </a:buClr>
              <a:buSzPts val="1400"/>
              <a:buFont typeface="Source Serif Pro"/>
              <a:buChar char="■"/>
              <a:defRPr>
                <a:solidFill>
                  <a:schemeClr val="dk2"/>
                </a:solidFill>
                <a:latin typeface="Source Serif Pro"/>
                <a:ea typeface="Source Serif Pro"/>
                <a:cs typeface="Source Serif Pro"/>
                <a:sym typeface="Source Serif Pro"/>
              </a:defRPr>
            </a:lvl3pPr>
            <a:lvl4pPr indent="-317500" lvl="3" marL="1828800">
              <a:lnSpc>
                <a:spcPct val="115000"/>
              </a:lnSpc>
              <a:spcBef>
                <a:spcPts val="0"/>
              </a:spcBef>
              <a:spcAft>
                <a:spcPts val="0"/>
              </a:spcAft>
              <a:buClr>
                <a:schemeClr val="dk2"/>
              </a:buClr>
              <a:buSzPts val="1400"/>
              <a:buFont typeface="Source Serif Pro"/>
              <a:buChar char="●"/>
              <a:defRPr>
                <a:solidFill>
                  <a:schemeClr val="dk2"/>
                </a:solidFill>
                <a:latin typeface="Source Serif Pro"/>
                <a:ea typeface="Source Serif Pro"/>
                <a:cs typeface="Source Serif Pro"/>
                <a:sym typeface="Source Serif Pro"/>
              </a:defRPr>
            </a:lvl4pPr>
            <a:lvl5pPr indent="-317500" lvl="4" marL="2286000">
              <a:lnSpc>
                <a:spcPct val="115000"/>
              </a:lnSpc>
              <a:spcBef>
                <a:spcPts val="0"/>
              </a:spcBef>
              <a:spcAft>
                <a:spcPts val="0"/>
              </a:spcAft>
              <a:buClr>
                <a:schemeClr val="dk2"/>
              </a:buClr>
              <a:buSzPts val="1400"/>
              <a:buFont typeface="Source Serif Pro"/>
              <a:buChar char="○"/>
              <a:defRPr>
                <a:solidFill>
                  <a:schemeClr val="dk2"/>
                </a:solidFill>
                <a:latin typeface="Source Serif Pro"/>
                <a:ea typeface="Source Serif Pro"/>
                <a:cs typeface="Source Serif Pro"/>
                <a:sym typeface="Source Serif Pro"/>
              </a:defRPr>
            </a:lvl5pPr>
            <a:lvl6pPr indent="-317500" lvl="5" marL="2743200">
              <a:lnSpc>
                <a:spcPct val="115000"/>
              </a:lnSpc>
              <a:spcBef>
                <a:spcPts val="0"/>
              </a:spcBef>
              <a:spcAft>
                <a:spcPts val="0"/>
              </a:spcAft>
              <a:buClr>
                <a:schemeClr val="dk2"/>
              </a:buClr>
              <a:buSzPts val="1400"/>
              <a:buFont typeface="Source Serif Pro"/>
              <a:buChar char="■"/>
              <a:defRPr>
                <a:solidFill>
                  <a:schemeClr val="dk2"/>
                </a:solidFill>
                <a:latin typeface="Source Serif Pro"/>
                <a:ea typeface="Source Serif Pro"/>
                <a:cs typeface="Source Serif Pro"/>
                <a:sym typeface="Source Serif Pro"/>
              </a:defRPr>
            </a:lvl6pPr>
            <a:lvl7pPr indent="-317500" lvl="6" marL="3200400">
              <a:lnSpc>
                <a:spcPct val="115000"/>
              </a:lnSpc>
              <a:spcBef>
                <a:spcPts val="0"/>
              </a:spcBef>
              <a:spcAft>
                <a:spcPts val="0"/>
              </a:spcAft>
              <a:buClr>
                <a:schemeClr val="dk2"/>
              </a:buClr>
              <a:buSzPts val="1400"/>
              <a:buFont typeface="Source Serif Pro"/>
              <a:buChar char="●"/>
              <a:defRPr>
                <a:solidFill>
                  <a:schemeClr val="dk2"/>
                </a:solidFill>
                <a:latin typeface="Source Serif Pro"/>
                <a:ea typeface="Source Serif Pro"/>
                <a:cs typeface="Source Serif Pro"/>
                <a:sym typeface="Source Serif Pro"/>
              </a:defRPr>
            </a:lvl7pPr>
            <a:lvl8pPr indent="-317500" lvl="7" marL="3657600">
              <a:lnSpc>
                <a:spcPct val="115000"/>
              </a:lnSpc>
              <a:spcBef>
                <a:spcPts val="0"/>
              </a:spcBef>
              <a:spcAft>
                <a:spcPts val="0"/>
              </a:spcAft>
              <a:buClr>
                <a:schemeClr val="dk2"/>
              </a:buClr>
              <a:buSzPts val="1400"/>
              <a:buFont typeface="Source Serif Pro"/>
              <a:buChar char="○"/>
              <a:defRPr>
                <a:solidFill>
                  <a:schemeClr val="dk2"/>
                </a:solidFill>
                <a:latin typeface="Source Serif Pro"/>
                <a:ea typeface="Source Serif Pro"/>
                <a:cs typeface="Source Serif Pro"/>
                <a:sym typeface="Source Serif Pro"/>
              </a:defRPr>
            </a:lvl8pPr>
            <a:lvl9pPr indent="-317500" lvl="8" marL="4114800">
              <a:lnSpc>
                <a:spcPct val="115000"/>
              </a:lnSpc>
              <a:spcBef>
                <a:spcPts val="0"/>
              </a:spcBef>
              <a:spcAft>
                <a:spcPts val="0"/>
              </a:spcAft>
              <a:buClr>
                <a:schemeClr val="dk2"/>
              </a:buClr>
              <a:buSzPts val="1400"/>
              <a:buFont typeface="Source Serif Pro"/>
              <a:buChar char="■"/>
              <a:defRPr>
                <a:solidFill>
                  <a:schemeClr val="dk2"/>
                </a:solidFill>
                <a:latin typeface="Source Serif Pro"/>
                <a:ea typeface="Source Serif Pro"/>
                <a:cs typeface="Source Serif Pro"/>
                <a:sym typeface="Source Serif Pro"/>
              </a:defRPr>
            </a:lvl9pPr>
          </a:lstStyle>
          <a:p/>
        </p:txBody>
      </p:sp>
      <p:grpSp>
        <p:nvGrpSpPr>
          <p:cNvPr id="8" name="Google Shape;8;p1"/>
          <p:cNvGrpSpPr/>
          <p:nvPr/>
        </p:nvGrpSpPr>
        <p:grpSpPr>
          <a:xfrm>
            <a:off x="219575" y="4812224"/>
            <a:ext cx="8690100" cy="128525"/>
            <a:chOff x="219575" y="4812224"/>
            <a:chExt cx="8690100" cy="128525"/>
          </a:xfrm>
        </p:grpSpPr>
        <p:pic>
          <p:nvPicPr>
            <p:cNvPr id="9" name="Google Shape;9;p1"/>
            <p:cNvPicPr preferRelativeResize="0"/>
            <p:nvPr/>
          </p:nvPicPr>
          <p:blipFill rotWithShape="1">
            <a:blip r:embed="rId1">
              <a:alphaModFix/>
            </a:blip>
            <a:srcRect b="0" l="0" r="0" t="0"/>
            <a:stretch/>
          </p:blipFill>
          <p:spPr>
            <a:xfrm>
              <a:off x="219575" y="4812224"/>
              <a:ext cx="2179174" cy="128525"/>
            </a:xfrm>
            <a:prstGeom prst="rect">
              <a:avLst/>
            </a:prstGeom>
            <a:noFill/>
            <a:ln>
              <a:noFill/>
            </a:ln>
          </p:spPr>
        </p:pic>
        <p:cxnSp>
          <p:nvCxnSpPr>
            <p:cNvPr id="10" name="Google Shape;10;p1"/>
            <p:cNvCxnSpPr/>
            <p:nvPr/>
          </p:nvCxnSpPr>
          <p:spPr>
            <a:xfrm>
              <a:off x="2407775" y="4909325"/>
              <a:ext cx="6501900" cy="0"/>
            </a:xfrm>
            <a:prstGeom prst="straightConnector1">
              <a:avLst/>
            </a:prstGeom>
            <a:noFill/>
            <a:ln cap="flat" cmpd="sng" w="9525">
              <a:solidFill>
                <a:srgbClr val="595959"/>
              </a:solidFill>
              <a:prstDash val="solid"/>
              <a:round/>
              <a:headEnd len="med" w="med" type="none"/>
              <a:tailEnd len="med" w="med" type="none"/>
            </a:ln>
          </p:spPr>
        </p:cxnSp>
      </p:grpSp>
    </p:spTree>
  </p:cSld>
  <p:clrMap accent1="accent1" accent2="accent2" accent3="accent3" accent4="accent4" accent5="accent5" accent6="accent6" bg1="lt1" bg2="dk2" tx1="dk1" tx2="lt2" folHlink="folHlink" hlink="hlink"/>
  <p:sldLayoutIdLst>
    <p:sldLayoutId id="2147483648" r:id="rId2"/>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4.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0.xml"/><Relationship Id="rId3" Type="http://schemas.openxmlformats.org/officeDocument/2006/relationships/image" Target="../media/image1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1.xml"/><Relationship Id="rId3" Type="http://schemas.openxmlformats.org/officeDocument/2006/relationships/image" Target="../media/image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2.xml"/><Relationship Id="rId3" Type="http://schemas.openxmlformats.org/officeDocument/2006/relationships/image" Target="../media/image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6.png"/><Relationship Id="rId4" Type="http://schemas.openxmlformats.org/officeDocument/2006/relationships/image" Target="../media/image5.png"/><Relationship Id="rId5" Type="http://schemas.openxmlformats.org/officeDocument/2006/relationships/image" Target="../media/image7.png"/><Relationship Id="rId6" Type="http://schemas.openxmlformats.org/officeDocument/2006/relationships/image" Target="../media/image3.png"/><Relationship Id="rId7" Type="http://schemas.openxmlformats.org/officeDocument/2006/relationships/image" Target="../media/image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6.png"/><Relationship Id="rId4" Type="http://schemas.openxmlformats.org/officeDocument/2006/relationships/image" Target="../media/image5.png"/><Relationship Id="rId5" Type="http://schemas.openxmlformats.org/officeDocument/2006/relationships/image" Target="../media/image7.png"/><Relationship Id="rId6" Type="http://schemas.openxmlformats.org/officeDocument/2006/relationships/image" Target="../media/image3.png"/><Relationship Id="rId7" Type="http://schemas.openxmlformats.org/officeDocument/2006/relationships/image" Target="../media/image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3.xml"/><Relationship Id="rId3" Type="http://schemas.openxmlformats.org/officeDocument/2006/relationships/image" Target="../media/image1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4.xml"/><Relationship Id="rId3" Type="http://schemas.openxmlformats.org/officeDocument/2006/relationships/image" Target="../media/image1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5.xml"/><Relationship Id="rId3" Type="http://schemas.openxmlformats.org/officeDocument/2006/relationships/image" Target="../media/image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6.xml"/><Relationship Id="rId3" Type="http://schemas.openxmlformats.org/officeDocument/2006/relationships/image" Target="../media/image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7.xml"/><Relationship Id="rId3" Type="http://schemas.openxmlformats.org/officeDocument/2006/relationships/image" Target="../media/image1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8.xml"/><Relationship Id="rId3" Type="http://schemas.openxmlformats.org/officeDocument/2006/relationships/image" Target="../media/image1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9.xml"/><Relationship Id="rId3"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 name="Shape 57"/>
        <p:cNvGrpSpPr/>
        <p:nvPr/>
      </p:nvGrpSpPr>
      <p:grpSpPr>
        <a:xfrm>
          <a:off x="0" y="0"/>
          <a:ext cx="0" cy="0"/>
          <a:chOff x="0" y="0"/>
          <a:chExt cx="0" cy="0"/>
        </a:xfrm>
      </p:grpSpPr>
      <p:sp>
        <p:nvSpPr>
          <p:cNvPr id="58" name="Google Shape;58;p14"/>
          <p:cNvSpPr txBox="1"/>
          <p:nvPr>
            <p:ph idx="1" type="subTitle"/>
          </p:nvPr>
        </p:nvSpPr>
        <p:spPr>
          <a:xfrm>
            <a:off x="691050" y="659475"/>
            <a:ext cx="8055900" cy="1342800"/>
          </a:xfrm>
          <a:prstGeom prst="rect">
            <a:avLst/>
          </a:prstGeom>
        </p:spPr>
        <p:txBody>
          <a:bodyPr anchorCtr="0" anchor="t" bIns="91425" lIns="0" spcFirstLastPara="1" rIns="91425" wrap="square" tIns="91425">
            <a:noAutofit/>
          </a:bodyPr>
          <a:lstStyle/>
          <a:p>
            <a:pPr indent="0" lvl="0" marL="0" rtl="0" algn="l">
              <a:lnSpc>
                <a:spcPct val="125000"/>
              </a:lnSpc>
              <a:spcBef>
                <a:spcPts val="0"/>
              </a:spcBef>
              <a:spcAft>
                <a:spcPts val="0"/>
              </a:spcAft>
              <a:buClr>
                <a:schemeClr val="dk1"/>
              </a:buClr>
              <a:buSzPts val="1100"/>
              <a:buFont typeface="Arial"/>
              <a:buNone/>
            </a:pPr>
            <a:r>
              <a:rPr b="1" lang="en" sz="1700">
                <a:solidFill>
                  <a:srgbClr val="71021D"/>
                </a:solidFill>
                <a:latin typeface="Source Sans Pro"/>
                <a:ea typeface="Source Sans Pro"/>
                <a:cs typeface="Source Sans Pro"/>
                <a:sym typeface="Source Sans Pro"/>
              </a:rPr>
              <a:t>In this activity, you will…</a:t>
            </a:r>
            <a:endParaRPr b="1" sz="1700">
              <a:solidFill>
                <a:srgbClr val="71021D"/>
              </a:solidFill>
              <a:latin typeface="Source Sans Pro"/>
              <a:ea typeface="Source Sans Pro"/>
              <a:cs typeface="Source Sans Pro"/>
              <a:sym typeface="Source Sans Pro"/>
            </a:endParaRPr>
          </a:p>
          <a:p>
            <a:pPr indent="0" lvl="0" marL="0" rtl="0" algn="l">
              <a:lnSpc>
                <a:spcPct val="115000"/>
              </a:lnSpc>
              <a:spcBef>
                <a:spcPts val="0"/>
              </a:spcBef>
              <a:spcAft>
                <a:spcPts val="500"/>
              </a:spcAft>
              <a:buClr>
                <a:schemeClr val="dk1"/>
              </a:buClr>
              <a:buSzPts val="1100"/>
              <a:buFont typeface="Arial"/>
              <a:buNone/>
            </a:pPr>
            <a:r>
              <a:rPr lang="en" sz="2200">
                <a:solidFill>
                  <a:srgbClr val="0E366F"/>
                </a:solidFill>
              </a:rPr>
              <a:t>Observe specimens that were formed in different environments</a:t>
            </a:r>
            <a:endParaRPr sz="1700">
              <a:solidFill>
                <a:srgbClr val="71021D"/>
              </a:solidFill>
              <a:latin typeface="Lato Black"/>
              <a:ea typeface="Lato Black"/>
              <a:cs typeface="Lato Black"/>
              <a:sym typeface="Lato Black"/>
            </a:endParaRPr>
          </a:p>
        </p:txBody>
      </p:sp>
      <p:pic>
        <p:nvPicPr>
          <p:cNvPr id="59" name="Google Shape;59;p14"/>
          <p:cNvPicPr preferRelativeResize="0"/>
          <p:nvPr/>
        </p:nvPicPr>
        <p:blipFill rotWithShape="1">
          <a:blip r:embed="rId3">
            <a:alphaModFix/>
          </a:blip>
          <a:srcRect b="4346" l="0" r="79" t="17905"/>
          <a:stretch/>
        </p:blipFill>
        <p:spPr>
          <a:xfrm>
            <a:off x="691050" y="1597200"/>
            <a:ext cx="7755602" cy="2875926"/>
          </a:xfrm>
          <a:prstGeom prst="rect">
            <a:avLst/>
          </a:prstGeom>
          <a:noFill/>
          <a:ln cap="flat" cmpd="sng" w="19050">
            <a:solidFill>
              <a:srgbClr val="0E366F"/>
            </a:solidFill>
            <a:prstDash val="solid"/>
            <a:round/>
            <a:headEnd len="sm" w="sm" type="none"/>
            <a:tailEnd len="sm" w="sm" type="none"/>
          </a:ln>
        </p:spPr>
      </p:pic>
      <p:grpSp>
        <p:nvGrpSpPr>
          <p:cNvPr id="60" name="Google Shape;60;p14"/>
          <p:cNvGrpSpPr/>
          <p:nvPr/>
        </p:nvGrpSpPr>
        <p:grpSpPr>
          <a:xfrm>
            <a:off x="183175" y="199800"/>
            <a:ext cx="8836425" cy="526200"/>
            <a:chOff x="183175" y="199800"/>
            <a:chExt cx="8836425" cy="526200"/>
          </a:xfrm>
        </p:grpSpPr>
        <p:sp>
          <p:nvSpPr>
            <p:cNvPr id="61" name="Google Shape;61;p14"/>
            <p:cNvSpPr txBox="1"/>
            <p:nvPr/>
          </p:nvSpPr>
          <p:spPr>
            <a:xfrm>
              <a:off x="5473900" y="199800"/>
              <a:ext cx="3545700" cy="526200"/>
            </a:xfrm>
            <a:prstGeom prst="rect">
              <a:avLst/>
            </a:prstGeom>
            <a:noFill/>
            <a:ln>
              <a:noFill/>
            </a:ln>
          </p:spPr>
          <p:txBody>
            <a:bodyPr anchorCtr="0" anchor="t" bIns="91425" lIns="91425" spcFirstLastPara="1" rIns="91425" wrap="square" tIns="91425">
              <a:noAutofit/>
            </a:bodyPr>
            <a:lstStyle/>
            <a:p>
              <a:pPr indent="0" lvl="0" marL="0" rtl="0" algn="r">
                <a:lnSpc>
                  <a:spcPct val="125000"/>
                </a:lnSpc>
                <a:spcBef>
                  <a:spcPts val="0"/>
                </a:spcBef>
                <a:spcAft>
                  <a:spcPts val="0"/>
                </a:spcAft>
                <a:buClr>
                  <a:srgbClr val="000000"/>
                </a:buClr>
                <a:buSzPts val="1100"/>
                <a:buFont typeface="Arial"/>
                <a:buNone/>
              </a:pPr>
              <a:r>
                <a:rPr lang="en" sz="1100">
                  <a:solidFill>
                    <a:srgbClr val="000000"/>
                  </a:solidFill>
                  <a:latin typeface="Source Serif Pro SemiBold"/>
                  <a:ea typeface="Source Serif Pro SemiBold"/>
                  <a:cs typeface="Source Serif Pro SemiBold"/>
                  <a:sym typeface="Source Serif Pro SemiBold"/>
                </a:rPr>
                <a:t>Mignone Halls of Gems and Minerals </a:t>
              </a:r>
              <a:endParaRPr sz="1100">
                <a:solidFill>
                  <a:srgbClr val="000000"/>
                </a:solidFill>
                <a:latin typeface="Source Serif Pro SemiBold"/>
                <a:ea typeface="Source Serif Pro SemiBold"/>
                <a:cs typeface="Source Serif Pro SemiBold"/>
                <a:sym typeface="Source Serif Pro SemiBold"/>
              </a:endParaRPr>
            </a:p>
            <a:p>
              <a:pPr indent="0" lvl="0" marL="0" rtl="0" algn="r">
                <a:lnSpc>
                  <a:spcPct val="125000"/>
                </a:lnSpc>
                <a:spcBef>
                  <a:spcPts val="0"/>
                </a:spcBef>
                <a:spcAft>
                  <a:spcPts val="0"/>
                </a:spcAft>
                <a:buClr>
                  <a:srgbClr val="000000"/>
                </a:buClr>
                <a:buSzPts val="1100"/>
                <a:buFont typeface="Arial"/>
                <a:buNone/>
              </a:pPr>
              <a:r>
                <a:rPr lang="en" sz="1000">
                  <a:solidFill>
                    <a:srgbClr val="000000"/>
                  </a:solidFill>
                  <a:latin typeface="Source Sans Pro Black"/>
                  <a:ea typeface="Source Sans Pro Black"/>
                  <a:cs typeface="Source Sans Pro Black"/>
                  <a:sym typeface="Source Sans Pro Black"/>
                </a:rPr>
                <a:t>GRADES </a:t>
              </a:r>
              <a:r>
                <a:rPr lang="en" sz="1000">
                  <a:latin typeface="Source Sans Pro Black"/>
                  <a:ea typeface="Source Sans Pro Black"/>
                  <a:cs typeface="Source Sans Pro Black"/>
                  <a:sym typeface="Source Sans Pro Black"/>
                </a:rPr>
                <a:t>6</a:t>
              </a:r>
              <a:r>
                <a:rPr lang="en" sz="1000">
                  <a:solidFill>
                    <a:srgbClr val="000000"/>
                  </a:solidFill>
                  <a:latin typeface="Source Sans Pro Black"/>
                  <a:ea typeface="Source Sans Pro Black"/>
                  <a:cs typeface="Source Sans Pro Black"/>
                  <a:sym typeface="Source Sans Pro Black"/>
                </a:rPr>
                <a:t>–</a:t>
              </a:r>
              <a:r>
                <a:rPr lang="en" sz="1000">
                  <a:latin typeface="Source Sans Pro Black"/>
                  <a:ea typeface="Source Sans Pro Black"/>
                  <a:cs typeface="Source Sans Pro Black"/>
                  <a:sym typeface="Source Sans Pro Black"/>
                </a:rPr>
                <a:t>8</a:t>
              </a:r>
              <a:endParaRPr sz="1000">
                <a:solidFill>
                  <a:srgbClr val="000000"/>
                </a:solidFill>
                <a:latin typeface="Source Sans Pro Black"/>
                <a:ea typeface="Source Sans Pro Black"/>
                <a:cs typeface="Source Sans Pro Black"/>
                <a:sym typeface="Source Sans Pro Black"/>
              </a:endParaRPr>
            </a:p>
          </p:txBody>
        </p:sp>
        <p:cxnSp>
          <p:nvCxnSpPr>
            <p:cNvPr id="62" name="Google Shape;62;p14"/>
            <p:cNvCxnSpPr/>
            <p:nvPr/>
          </p:nvCxnSpPr>
          <p:spPr>
            <a:xfrm rot="10800000">
              <a:off x="183175" y="417125"/>
              <a:ext cx="6406500" cy="0"/>
            </a:xfrm>
            <a:prstGeom prst="straightConnector1">
              <a:avLst/>
            </a:prstGeom>
            <a:noFill/>
            <a:ln cap="flat" cmpd="sng" w="9525">
              <a:solidFill>
                <a:srgbClr val="595959"/>
              </a:solidFill>
              <a:prstDash val="solid"/>
              <a:round/>
              <a:headEnd len="med" w="med" type="none"/>
              <a:tailEnd len="med" w="med" type="none"/>
            </a:ln>
          </p:spPr>
        </p:cxnSp>
      </p:gr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4" name="Shape 114"/>
        <p:cNvGrpSpPr/>
        <p:nvPr/>
      </p:nvGrpSpPr>
      <p:grpSpPr>
        <a:xfrm>
          <a:off x="0" y="0"/>
          <a:ext cx="0" cy="0"/>
          <a:chOff x="0" y="0"/>
          <a:chExt cx="0" cy="0"/>
        </a:xfrm>
      </p:grpSpPr>
      <p:sp>
        <p:nvSpPr>
          <p:cNvPr id="115" name="Google Shape;115;p23"/>
          <p:cNvSpPr txBox="1"/>
          <p:nvPr/>
        </p:nvSpPr>
        <p:spPr>
          <a:xfrm>
            <a:off x="367125" y="639425"/>
            <a:ext cx="3737700" cy="32892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800">
                <a:solidFill>
                  <a:srgbClr val="71021D"/>
                </a:solidFill>
                <a:latin typeface="Source Sans Pro Black"/>
                <a:ea typeface="Source Sans Pro Black"/>
                <a:cs typeface="Source Sans Pro Black"/>
                <a:sym typeface="Source Sans Pro Black"/>
              </a:rPr>
              <a:t>What do you notice about its…</a:t>
            </a:r>
            <a:endParaRPr sz="1800">
              <a:solidFill>
                <a:srgbClr val="71021D"/>
              </a:solidFill>
              <a:latin typeface="Source Sans Pro Black"/>
              <a:ea typeface="Source Sans Pro Black"/>
              <a:cs typeface="Source Sans Pro Black"/>
              <a:sym typeface="Source Sans Pro Black"/>
            </a:endParaRPr>
          </a:p>
          <a:p>
            <a:pPr indent="0" lvl="0" marL="0" rtl="0" algn="l">
              <a:lnSpc>
                <a:spcPct val="125000"/>
              </a:lnSpc>
              <a:spcBef>
                <a:spcPts val="0"/>
              </a:spcBef>
              <a:spcAft>
                <a:spcPts val="0"/>
              </a:spcAft>
              <a:buNone/>
            </a:pPr>
            <a:r>
              <a:t/>
            </a:r>
            <a:endParaRPr>
              <a:solidFill>
                <a:srgbClr val="45818E"/>
              </a:solidFill>
              <a:latin typeface="Source Sans Pro SemiBold"/>
              <a:ea typeface="Source Sans Pro SemiBold"/>
              <a:cs typeface="Source Sans Pro SemiBold"/>
              <a:sym typeface="Source Sans Pro SemiBold"/>
            </a:endParaRPr>
          </a:p>
          <a:p>
            <a:pPr indent="-381000" lvl="0" marL="400050" rtl="0" algn="l">
              <a:lnSpc>
                <a:spcPct val="150000"/>
              </a:lnSpc>
              <a:spcBef>
                <a:spcPts val="0"/>
              </a:spcBef>
              <a:spcAft>
                <a:spcPts val="0"/>
              </a:spcAft>
              <a:buClr>
                <a:srgbClr val="0E366F"/>
              </a:buClr>
              <a:buSzPts val="2400"/>
              <a:buFont typeface="Source Serif Pro"/>
              <a:buChar char="●"/>
            </a:pPr>
            <a:r>
              <a:rPr lang="en" sz="3000">
                <a:solidFill>
                  <a:srgbClr val="0E366F"/>
                </a:solidFill>
                <a:latin typeface="Source Serif Pro"/>
                <a:ea typeface="Source Serif Pro"/>
                <a:cs typeface="Source Serif Pro"/>
                <a:sym typeface="Source Serif Pro"/>
              </a:rPr>
              <a:t>Color?</a:t>
            </a:r>
            <a:endParaRPr sz="3000">
              <a:solidFill>
                <a:srgbClr val="0E366F"/>
              </a:solidFill>
              <a:latin typeface="Source Serif Pro"/>
              <a:ea typeface="Source Serif Pro"/>
              <a:cs typeface="Source Serif Pro"/>
              <a:sym typeface="Source Serif Pro"/>
            </a:endParaRPr>
          </a:p>
          <a:p>
            <a:pPr indent="-381000" lvl="0" marL="400050" rtl="0" algn="l">
              <a:lnSpc>
                <a:spcPct val="150000"/>
              </a:lnSpc>
              <a:spcBef>
                <a:spcPts val="0"/>
              </a:spcBef>
              <a:spcAft>
                <a:spcPts val="0"/>
              </a:spcAft>
              <a:buClr>
                <a:srgbClr val="0E366F"/>
              </a:buClr>
              <a:buSzPts val="2400"/>
              <a:buFont typeface="Source Serif Pro"/>
              <a:buChar char="●"/>
            </a:pPr>
            <a:r>
              <a:rPr lang="en" sz="3000">
                <a:solidFill>
                  <a:srgbClr val="0E366F"/>
                </a:solidFill>
                <a:latin typeface="Source Serif Pro"/>
                <a:ea typeface="Source Serif Pro"/>
                <a:cs typeface="Source Serif Pro"/>
                <a:sym typeface="Source Serif Pro"/>
              </a:rPr>
              <a:t>Shape?</a:t>
            </a:r>
            <a:endParaRPr sz="3000">
              <a:solidFill>
                <a:srgbClr val="0E366F"/>
              </a:solidFill>
              <a:latin typeface="Source Serif Pro"/>
              <a:ea typeface="Source Serif Pro"/>
              <a:cs typeface="Source Serif Pro"/>
              <a:sym typeface="Source Serif Pro"/>
            </a:endParaRPr>
          </a:p>
          <a:p>
            <a:pPr indent="-381000" lvl="0" marL="400050" rtl="0" algn="l">
              <a:lnSpc>
                <a:spcPct val="115000"/>
              </a:lnSpc>
              <a:spcBef>
                <a:spcPts val="0"/>
              </a:spcBef>
              <a:spcAft>
                <a:spcPts val="0"/>
              </a:spcAft>
              <a:buClr>
                <a:srgbClr val="0E366F"/>
              </a:buClr>
              <a:buSzPts val="2400"/>
              <a:buFont typeface="Source Serif Pro"/>
              <a:buChar char="●"/>
            </a:pPr>
            <a:r>
              <a:rPr lang="en" sz="3000">
                <a:solidFill>
                  <a:srgbClr val="0E366F"/>
                </a:solidFill>
                <a:latin typeface="Source Serif Pro"/>
                <a:ea typeface="Source Serif Pro"/>
                <a:cs typeface="Source Serif Pro"/>
                <a:sym typeface="Source Serif Pro"/>
              </a:rPr>
              <a:t>Crystal size?</a:t>
            </a:r>
            <a:endParaRPr sz="3000">
              <a:solidFill>
                <a:srgbClr val="0E366F"/>
              </a:solidFill>
              <a:latin typeface="Source Serif Pro"/>
              <a:ea typeface="Source Serif Pro"/>
              <a:cs typeface="Source Serif Pro"/>
              <a:sym typeface="Source Serif Pro"/>
            </a:endParaRPr>
          </a:p>
          <a:p>
            <a:pPr indent="0" lvl="0" marL="0" rtl="0" algn="l">
              <a:lnSpc>
                <a:spcPct val="150000"/>
              </a:lnSpc>
              <a:spcBef>
                <a:spcPts val="0"/>
              </a:spcBef>
              <a:spcAft>
                <a:spcPts val="0"/>
              </a:spcAft>
              <a:buNone/>
            </a:pPr>
            <a:r>
              <a:t/>
            </a:r>
            <a:endParaRPr b="1" sz="2200">
              <a:solidFill>
                <a:srgbClr val="0E366F"/>
              </a:solidFill>
              <a:latin typeface="Lato"/>
              <a:ea typeface="Lato"/>
              <a:cs typeface="Lato"/>
              <a:sym typeface="Lato"/>
            </a:endParaRPr>
          </a:p>
          <a:p>
            <a:pPr indent="0" lvl="0" marL="0" rtl="0" algn="l">
              <a:lnSpc>
                <a:spcPct val="150000"/>
              </a:lnSpc>
              <a:spcBef>
                <a:spcPts val="1500"/>
              </a:spcBef>
              <a:spcAft>
                <a:spcPts val="1500"/>
              </a:spcAft>
              <a:buNone/>
            </a:pPr>
            <a:r>
              <a:t/>
            </a:r>
            <a:endParaRPr b="1" sz="2200">
              <a:solidFill>
                <a:srgbClr val="0E366F"/>
              </a:solidFill>
              <a:latin typeface="Lato"/>
              <a:ea typeface="Lato"/>
              <a:cs typeface="Lato"/>
              <a:sym typeface="Lato"/>
            </a:endParaRPr>
          </a:p>
        </p:txBody>
      </p:sp>
      <p:pic>
        <p:nvPicPr>
          <p:cNvPr id="116" name="Google Shape;116;p23"/>
          <p:cNvPicPr preferRelativeResize="0"/>
          <p:nvPr/>
        </p:nvPicPr>
        <p:blipFill>
          <a:blip r:embed="rId3">
            <a:alphaModFix/>
          </a:blip>
          <a:stretch>
            <a:fillRect/>
          </a:stretch>
        </p:blipFill>
        <p:spPr>
          <a:xfrm>
            <a:off x="3268625" y="108525"/>
            <a:ext cx="5388925" cy="5034976"/>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0" name="Shape 120"/>
        <p:cNvGrpSpPr/>
        <p:nvPr/>
      </p:nvGrpSpPr>
      <p:grpSpPr>
        <a:xfrm>
          <a:off x="0" y="0"/>
          <a:ext cx="0" cy="0"/>
          <a:chOff x="0" y="0"/>
          <a:chExt cx="0" cy="0"/>
        </a:xfrm>
      </p:grpSpPr>
      <p:sp>
        <p:nvSpPr>
          <p:cNvPr id="121" name="Google Shape;121;p24"/>
          <p:cNvSpPr txBox="1"/>
          <p:nvPr/>
        </p:nvSpPr>
        <p:spPr>
          <a:xfrm>
            <a:off x="354875" y="657800"/>
            <a:ext cx="3737700" cy="32892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1800">
                <a:solidFill>
                  <a:srgbClr val="71021D"/>
                </a:solidFill>
                <a:latin typeface="Source Sans Pro Black"/>
                <a:ea typeface="Source Sans Pro Black"/>
                <a:cs typeface="Source Sans Pro Black"/>
                <a:sym typeface="Source Sans Pro Black"/>
              </a:rPr>
              <a:t>Look closely…</a:t>
            </a:r>
            <a:endParaRPr sz="1800">
              <a:solidFill>
                <a:srgbClr val="71021D"/>
              </a:solidFill>
              <a:latin typeface="Source Sans Pro Black"/>
              <a:ea typeface="Source Sans Pro Black"/>
              <a:cs typeface="Source Sans Pro Black"/>
              <a:sym typeface="Source Sans Pro Black"/>
            </a:endParaRPr>
          </a:p>
          <a:p>
            <a:pPr indent="0" lvl="0" marL="0" rtl="0" algn="l">
              <a:lnSpc>
                <a:spcPct val="125000"/>
              </a:lnSpc>
              <a:spcBef>
                <a:spcPts val="0"/>
              </a:spcBef>
              <a:spcAft>
                <a:spcPts val="0"/>
              </a:spcAft>
              <a:buClr>
                <a:schemeClr val="dk1"/>
              </a:buClr>
              <a:buSzPts val="1100"/>
              <a:buFont typeface="Arial"/>
              <a:buNone/>
            </a:pPr>
            <a:r>
              <a:t/>
            </a:r>
            <a:endParaRPr>
              <a:solidFill>
                <a:srgbClr val="45818E"/>
              </a:solidFill>
              <a:latin typeface="Source Sans Pro SemiBold"/>
              <a:ea typeface="Source Sans Pro SemiBold"/>
              <a:cs typeface="Source Sans Pro SemiBold"/>
              <a:sym typeface="Source Sans Pro SemiBold"/>
            </a:endParaRPr>
          </a:p>
          <a:p>
            <a:pPr indent="0" lvl="0" marL="0" rtl="0" algn="l">
              <a:spcBef>
                <a:spcPts val="0"/>
              </a:spcBef>
              <a:spcAft>
                <a:spcPts val="0"/>
              </a:spcAft>
              <a:buClr>
                <a:schemeClr val="dk1"/>
              </a:buClr>
              <a:buSzPts val="1100"/>
              <a:buFont typeface="Arial"/>
              <a:buNone/>
            </a:pPr>
            <a:r>
              <a:rPr lang="en" sz="3000">
                <a:solidFill>
                  <a:srgbClr val="0E366F"/>
                </a:solidFill>
                <a:latin typeface="Source Serif Pro"/>
                <a:ea typeface="Source Serif Pro"/>
                <a:cs typeface="Source Serif Pro"/>
                <a:sym typeface="Source Serif Pro"/>
              </a:rPr>
              <a:t>What do you see?</a:t>
            </a:r>
            <a:endParaRPr sz="2300">
              <a:solidFill>
                <a:srgbClr val="0E366F"/>
              </a:solidFill>
              <a:latin typeface="Source Serif Pro"/>
              <a:ea typeface="Source Serif Pro"/>
              <a:cs typeface="Source Serif Pro"/>
              <a:sym typeface="Source Serif Pro"/>
            </a:endParaRPr>
          </a:p>
          <a:p>
            <a:pPr indent="0" lvl="0" marL="0" rtl="0" algn="l">
              <a:spcBef>
                <a:spcPts val="0"/>
              </a:spcBef>
              <a:spcAft>
                <a:spcPts val="0"/>
              </a:spcAft>
              <a:buClr>
                <a:schemeClr val="dk1"/>
              </a:buClr>
              <a:buSzPts val="1100"/>
              <a:buFont typeface="Arial"/>
              <a:buNone/>
            </a:pPr>
            <a:r>
              <a:t/>
            </a:r>
            <a:endParaRPr sz="1800">
              <a:solidFill>
                <a:srgbClr val="71021D"/>
              </a:solidFill>
              <a:latin typeface="Lato Black"/>
              <a:ea typeface="Lato Black"/>
              <a:cs typeface="Lato Black"/>
              <a:sym typeface="Lato Black"/>
            </a:endParaRPr>
          </a:p>
          <a:p>
            <a:pPr indent="0" lvl="0" marL="0" rtl="0" algn="l">
              <a:spcBef>
                <a:spcPts val="0"/>
              </a:spcBef>
              <a:spcAft>
                <a:spcPts val="0"/>
              </a:spcAft>
              <a:buClr>
                <a:srgbClr val="000000"/>
              </a:buClr>
              <a:buSzPts val="1100"/>
              <a:buFont typeface="Arial"/>
              <a:buNone/>
            </a:pPr>
            <a:r>
              <a:t/>
            </a:r>
            <a:endParaRPr sz="1800">
              <a:solidFill>
                <a:srgbClr val="71021D"/>
              </a:solidFill>
              <a:latin typeface="Lato Black"/>
              <a:ea typeface="Lato Black"/>
              <a:cs typeface="Lato Black"/>
              <a:sym typeface="Lato Black"/>
            </a:endParaRPr>
          </a:p>
        </p:txBody>
      </p:sp>
      <p:pic>
        <p:nvPicPr>
          <p:cNvPr id="122" name="Google Shape;122;p24"/>
          <p:cNvPicPr preferRelativeResize="0"/>
          <p:nvPr/>
        </p:nvPicPr>
        <p:blipFill rotWithShape="1">
          <a:blip r:embed="rId3">
            <a:alphaModFix/>
          </a:blip>
          <a:srcRect b="30555" l="0" r="-979" t="0"/>
          <a:stretch/>
        </p:blipFill>
        <p:spPr>
          <a:xfrm>
            <a:off x="3436075" y="50125"/>
            <a:ext cx="4758175" cy="5093376"/>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6" name="Shape 126"/>
        <p:cNvGrpSpPr/>
        <p:nvPr/>
      </p:nvGrpSpPr>
      <p:grpSpPr>
        <a:xfrm>
          <a:off x="0" y="0"/>
          <a:ext cx="0" cy="0"/>
          <a:chOff x="0" y="0"/>
          <a:chExt cx="0" cy="0"/>
        </a:xfrm>
      </p:grpSpPr>
      <p:sp>
        <p:nvSpPr>
          <p:cNvPr id="127" name="Google Shape;127;p25"/>
          <p:cNvSpPr txBox="1"/>
          <p:nvPr/>
        </p:nvSpPr>
        <p:spPr>
          <a:xfrm>
            <a:off x="367125" y="639425"/>
            <a:ext cx="3737700" cy="32892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800">
                <a:solidFill>
                  <a:srgbClr val="71021D"/>
                </a:solidFill>
                <a:latin typeface="Source Sans Pro Black"/>
                <a:ea typeface="Source Sans Pro Black"/>
                <a:cs typeface="Source Sans Pro Black"/>
                <a:sym typeface="Source Sans Pro Black"/>
              </a:rPr>
              <a:t>What do you notice about its…</a:t>
            </a:r>
            <a:endParaRPr sz="1800">
              <a:solidFill>
                <a:srgbClr val="71021D"/>
              </a:solidFill>
              <a:latin typeface="Source Sans Pro Black"/>
              <a:ea typeface="Source Sans Pro Black"/>
              <a:cs typeface="Source Sans Pro Black"/>
              <a:sym typeface="Source Sans Pro Black"/>
            </a:endParaRPr>
          </a:p>
          <a:p>
            <a:pPr indent="0" lvl="0" marL="0" rtl="0" algn="l">
              <a:lnSpc>
                <a:spcPct val="125000"/>
              </a:lnSpc>
              <a:spcBef>
                <a:spcPts val="0"/>
              </a:spcBef>
              <a:spcAft>
                <a:spcPts val="0"/>
              </a:spcAft>
              <a:buNone/>
            </a:pPr>
            <a:r>
              <a:t/>
            </a:r>
            <a:endParaRPr>
              <a:solidFill>
                <a:srgbClr val="45818E"/>
              </a:solidFill>
              <a:latin typeface="Source Sans Pro SemiBold"/>
              <a:ea typeface="Source Sans Pro SemiBold"/>
              <a:cs typeface="Source Sans Pro SemiBold"/>
              <a:sym typeface="Source Sans Pro SemiBold"/>
            </a:endParaRPr>
          </a:p>
          <a:p>
            <a:pPr indent="-381000" lvl="0" marL="400050" rtl="0" algn="l">
              <a:lnSpc>
                <a:spcPct val="150000"/>
              </a:lnSpc>
              <a:spcBef>
                <a:spcPts val="0"/>
              </a:spcBef>
              <a:spcAft>
                <a:spcPts val="0"/>
              </a:spcAft>
              <a:buClr>
                <a:srgbClr val="0E366F"/>
              </a:buClr>
              <a:buSzPts val="2400"/>
              <a:buFont typeface="Source Serif Pro"/>
              <a:buChar char="●"/>
            </a:pPr>
            <a:r>
              <a:rPr lang="en" sz="3000">
                <a:solidFill>
                  <a:srgbClr val="0E366F"/>
                </a:solidFill>
                <a:latin typeface="Source Serif Pro"/>
                <a:ea typeface="Source Serif Pro"/>
                <a:cs typeface="Source Serif Pro"/>
                <a:sym typeface="Source Serif Pro"/>
              </a:rPr>
              <a:t>Color?</a:t>
            </a:r>
            <a:endParaRPr sz="3000">
              <a:solidFill>
                <a:srgbClr val="0E366F"/>
              </a:solidFill>
              <a:latin typeface="Source Serif Pro"/>
              <a:ea typeface="Source Serif Pro"/>
              <a:cs typeface="Source Serif Pro"/>
              <a:sym typeface="Source Serif Pro"/>
            </a:endParaRPr>
          </a:p>
          <a:p>
            <a:pPr indent="-381000" lvl="0" marL="400050" rtl="0" algn="l">
              <a:lnSpc>
                <a:spcPct val="150000"/>
              </a:lnSpc>
              <a:spcBef>
                <a:spcPts val="0"/>
              </a:spcBef>
              <a:spcAft>
                <a:spcPts val="0"/>
              </a:spcAft>
              <a:buClr>
                <a:srgbClr val="0E366F"/>
              </a:buClr>
              <a:buSzPts val="2400"/>
              <a:buFont typeface="Source Serif Pro"/>
              <a:buChar char="●"/>
            </a:pPr>
            <a:r>
              <a:rPr lang="en" sz="3000">
                <a:solidFill>
                  <a:srgbClr val="0E366F"/>
                </a:solidFill>
                <a:latin typeface="Source Serif Pro"/>
                <a:ea typeface="Source Serif Pro"/>
                <a:cs typeface="Source Serif Pro"/>
                <a:sym typeface="Source Serif Pro"/>
              </a:rPr>
              <a:t>Shape?</a:t>
            </a:r>
            <a:endParaRPr sz="3000">
              <a:solidFill>
                <a:srgbClr val="0E366F"/>
              </a:solidFill>
              <a:latin typeface="Source Serif Pro"/>
              <a:ea typeface="Source Serif Pro"/>
              <a:cs typeface="Source Serif Pro"/>
              <a:sym typeface="Source Serif Pro"/>
            </a:endParaRPr>
          </a:p>
          <a:p>
            <a:pPr indent="-381000" lvl="0" marL="400050" rtl="0" algn="l">
              <a:lnSpc>
                <a:spcPct val="115000"/>
              </a:lnSpc>
              <a:spcBef>
                <a:spcPts val="0"/>
              </a:spcBef>
              <a:spcAft>
                <a:spcPts val="0"/>
              </a:spcAft>
              <a:buClr>
                <a:srgbClr val="0E366F"/>
              </a:buClr>
              <a:buSzPts val="2400"/>
              <a:buFont typeface="Source Serif Pro"/>
              <a:buChar char="●"/>
            </a:pPr>
            <a:r>
              <a:rPr lang="en" sz="3000">
                <a:solidFill>
                  <a:srgbClr val="0E366F"/>
                </a:solidFill>
                <a:latin typeface="Source Serif Pro"/>
                <a:ea typeface="Source Serif Pro"/>
                <a:cs typeface="Source Serif Pro"/>
                <a:sym typeface="Source Serif Pro"/>
              </a:rPr>
              <a:t>Crystal size?</a:t>
            </a:r>
            <a:endParaRPr sz="3000">
              <a:solidFill>
                <a:srgbClr val="0E366F"/>
              </a:solidFill>
              <a:latin typeface="Source Serif Pro"/>
              <a:ea typeface="Source Serif Pro"/>
              <a:cs typeface="Source Serif Pro"/>
              <a:sym typeface="Source Serif Pro"/>
            </a:endParaRPr>
          </a:p>
          <a:p>
            <a:pPr indent="0" lvl="0" marL="0" rtl="0" algn="l">
              <a:lnSpc>
                <a:spcPct val="150000"/>
              </a:lnSpc>
              <a:spcBef>
                <a:spcPts val="0"/>
              </a:spcBef>
              <a:spcAft>
                <a:spcPts val="1500"/>
              </a:spcAft>
              <a:buNone/>
            </a:pPr>
            <a:r>
              <a:t/>
            </a:r>
            <a:endParaRPr b="1" sz="2200">
              <a:solidFill>
                <a:srgbClr val="0E366F"/>
              </a:solidFill>
              <a:latin typeface="Lato"/>
              <a:ea typeface="Lato"/>
              <a:cs typeface="Lato"/>
              <a:sym typeface="Lato"/>
            </a:endParaRPr>
          </a:p>
        </p:txBody>
      </p:sp>
      <p:pic>
        <p:nvPicPr>
          <p:cNvPr id="128" name="Google Shape;128;p25"/>
          <p:cNvPicPr preferRelativeResize="0"/>
          <p:nvPr/>
        </p:nvPicPr>
        <p:blipFill rotWithShape="1">
          <a:blip r:embed="rId3">
            <a:alphaModFix/>
          </a:blip>
          <a:srcRect b="30555" l="0" r="-979" t="0"/>
          <a:stretch/>
        </p:blipFill>
        <p:spPr>
          <a:xfrm>
            <a:off x="3436075" y="50125"/>
            <a:ext cx="4758175" cy="5093376"/>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2" name="Shape 132"/>
        <p:cNvGrpSpPr/>
        <p:nvPr/>
      </p:nvGrpSpPr>
      <p:grpSpPr>
        <a:xfrm>
          <a:off x="0" y="0"/>
          <a:ext cx="0" cy="0"/>
          <a:chOff x="0" y="0"/>
          <a:chExt cx="0" cy="0"/>
        </a:xfrm>
      </p:grpSpPr>
      <p:sp>
        <p:nvSpPr>
          <p:cNvPr id="133" name="Google Shape;133;p26"/>
          <p:cNvSpPr txBox="1"/>
          <p:nvPr>
            <p:ph idx="1" type="subTitle"/>
          </p:nvPr>
        </p:nvSpPr>
        <p:spPr>
          <a:xfrm>
            <a:off x="58825" y="229300"/>
            <a:ext cx="9085200" cy="747900"/>
          </a:xfrm>
          <a:prstGeom prst="rect">
            <a:avLst/>
          </a:prstGeom>
        </p:spPr>
        <p:txBody>
          <a:bodyPr anchorCtr="0" anchor="t" bIns="91425" lIns="0" spcFirstLastPara="1" rIns="91425" wrap="square" tIns="91425">
            <a:noAutofit/>
          </a:bodyPr>
          <a:lstStyle/>
          <a:p>
            <a:pPr indent="0" lvl="0" marL="0" rtl="0" algn="ctr">
              <a:lnSpc>
                <a:spcPct val="100000"/>
              </a:lnSpc>
              <a:spcBef>
                <a:spcPts val="0"/>
              </a:spcBef>
              <a:spcAft>
                <a:spcPts val="0"/>
              </a:spcAft>
              <a:buClr>
                <a:schemeClr val="dk1"/>
              </a:buClr>
              <a:buSzPts val="1100"/>
              <a:buFont typeface="Arial"/>
              <a:buNone/>
            </a:pPr>
            <a:r>
              <a:rPr b="1" lang="en" sz="1800">
                <a:solidFill>
                  <a:srgbClr val="71021D"/>
                </a:solidFill>
                <a:latin typeface="Source Sans Pro"/>
                <a:ea typeface="Source Sans Pro"/>
                <a:cs typeface="Source Sans Pro"/>
                <a:sym typeface="Source Sans Pro"/>
              </a:rPr>
              <a:t>Each of these specimens formed in a different kind of environment. </a:t>
            </a:r>
            <a:endParaRPr b="1" sz="1800">
              <a:solidFill>
                <a:srgbClr val="71021D"/>
              </a:solidFill>
              <a:latin typeface="Source Sans Pro"/>
              <a:ea typeface="Source Sans Pro"/>
              <a:cs typeface="Source Sans Pro"/>
              <a:sym typeface="Source Sans Pro"/>
            </a:endParaRPr>
          </a:p>
          <a:p>
            <a:pPr indent="0" lvl="0" marL="0" rtl="0" algn="ctr">
              <a:lnSpc>
                <a:spcPct val="115000"/>
              </a:lnSpc>
              <a:spcBef>
                <a:spcPts val="500"/>
              </a:spcBef>
              <a:spcAft>
                <a:spcPts val="0"/>
              </a:spcAft>
              <a:buClr>
                <a:schemeClr val="dk1"/>
              </a:buClr>
              <a:buSzPts val="1100"/>
              <a:buFont typeface="Arial"/>
              <a:buNone/>
            </a:pPr>
            <a:r>
              <a:rPr lang="en" sz="2100">
                <a:solidFill>
                  <a:srgbClr val="0E366F"/>
                </a:solidFill>
              </a:rPr>
              <a:t>What questions do you have about them and how they might have formed?</a:t>
            </a:r>
            <a:endParaRPr sz="2100">
              <a:solidFill>
                <a:srgbClr val="0E366F"/>
              </a:solidFill>
            </a:endParaRPr>
          </a:p>
          <a:p>
            <a:pPr indent="0" lvl="0" marL="0" rtl="0" algn="ctr">
              <a:lnSpc>
                <a:spcPct val="115000"/>
              </a:lnSpc>
              <a:spcBef>
                <a:spcPts val="500"/>
              </a:spcBef>
              <a:spcAft>
                <a:spcPts val="500"/>
              </a:spcAft>
              <a:buClr>
                <a:schemeClr val="dk1"/>
              </a:buClr>
              <a:buSzPts val="1100"/>
              <a:buFont typeface="Arial"/>
              <a:buNone/>
            </a:pPr>
            <a:r>
              <a:t/>
            </a:r>
            <a:endParaRPr b="1" sz="2000">
              <a:solidFill>
                <a:srgbClr val="0E366F"/>
              </a:solidFill>
            </a:endParaRPr>
          </a:p>
        </p:txBody>
      </p:sp>
      <p:pic>
        <p:nvPicPr>
          <p:cNvPr id="134" name="Google Shape;134;p26"/>
          <p:cNvPicPr preferRelativeResize="0"/>
          <p:nvPr/>
        </p:nvPicPr>
        <p:blipFill>
          <a:blip r:embed="rId3">
            <a:alphaModFix/>
          </a:blip>
          <a:stretch>
            <a:fillRect/>
          </a:stretch>
        </p:blipFill>
        <p:spPr>
          <a:xfrm>
            <a:off x="4665575" y="2731100"/>
            <a:ext cx="2028624" cy="1894424"/>
          </a:xfrm>
          <a:prstGeom prst="rect">
            <a:avLst/>
          </a:prstGeom>
          <a:noFill/>
          <a:ln>
            <a:noFill/>
          </a:ln>
        </p:spPr>
      </p:pic>
      <p:pic>
        <p:nvPicPr>
          <p:cNvPr id="135" name="Google Shape;135;p26"/>
          <p:cNvPicPr preferRelativeResize="0"/>
          <p:nvPr/>
        </p:nvPicPr>
        <p:blipFill>
          <a:blip r:embed="rId4">
            <a:alphaModFix/>
          </a:blip>
          <a:stretch>
            <a:fillRect/>
          </a:stretch>
        </p:blipFill>
        <p:spPr>
          <a:xfrm>
            <a:off x="267275" y="1098375"/>
            <a:ext cx="1896149" cy="1815475"/>
          </a:xfrm>
          <a:prstGeom prst="rect">
            <a:avLst/>
          </a:prstGeom>
          <a:noFill/>
          <a:ln>
            <a:noFill/>
          </a:ln>
        </p:spPr>
      </p:pic>
      <p:pic>
        <p:nvPicPr>
          <p:cNvPr id="136" name="Google Shape;136;p26"/>
          <p:cNvPicPr preferRelativeResize="0"/>
          <p:nvPr/>
        </p:nvPicPr>
        <p:blipFill>
          <a:blip r:embed="rId5">
            <a:alphaModFix/>
          </a:blip>
          <a:stretch>
            <a:fillRect/>
          </a:stretch>
        </p:blipFill>
        <p:spPr>
          <a:xfrm rot="-469406">
            <a:off x="3388900" y="972725"/>
            <a:ext cx="2706274" cy="1707724"/>
          </a:xfrm>
          <a:prstGeom prst="rect">
            <a:avLst/>
          </a:prstGeom>
          <a:noFill/>
          <a:ln>
            <a:noFill/>
          </a:ln>
        </p:spPr>
      </p:pic>
      <p:pic>
        <p:nvPicPr>
          <p:cNvPr id="137" name="Google Shape;137;p26"/>
          <p:cNvPicPr preferRelativeResize="0"/>
          <p:nvPr/>
        </p:nvPicPr>
        <p:blipFill>
          <a:blip r:embed="rId6">
            <a:alphaModFix/>
          </a:blip>
          <a:stretch>
            <a:fillRect/>
          </a:stretch>
        </p:blipFill>
        <p:spPr>
          <a:xfrm>
            <a:off x="1718875" y="2335784"/>
            <a:ext cx="1963275" cy="2261691"/>
          </a:xfrm>
          <a:prstGeom prst="rect">
            <a:avLst/>
          </a:prstGeom>
          <a:noFill/>
          <a:ln>
            <a:noFill/>
          </a:ln>
        </p:spPr>
      </p:pic>
      <p:pic>
        <p:nvPicPr>
          <p:cNvPr id="138" name="Google Shape;138;p26"/>
          <p:cNvPicPr preferRelativeResize="0"/>
          <p:nvPr/>
        </p:nvPicPr>
        <p:blipFill>
          <a:blip r:embed="rId7">
            <a:alphaModFix/>
          </a:blip>
          <a:stretch>
            <a:fillRect/>
          </a:stretch>
        </p:blipFill>
        <p:spPr>
          <a:xfrm>
            <a:off x="6879977" y="1360298"/>
            <a:ext cx="1963275" cy="3053077"/>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2" name="Shape 142"/>
        <p:cNvGrpSpPr/>
        <p:nvPr/>
      </p:nvGrpSpPr>
      <p:grpSpPr>
        <a:xfrm>
          <a:off x="0" y="0"/>
          <a:ext cx="0" cy="0"/>
          <a:chOff x="0" y="0"/>
          <a:chExt cx="0" cy="0"/>
        </a:xfrm>
      </p:grpSpPr>
      <p:sp>
        <p:nvSpPr>
          <p:cNvPr id="143" name="Google Shape;143;p27"/>
          <p:cNvSpPr txBox="1"/>
          <p:nvPr>
            <p:ph type="ctrTitle"/>
          </p:nvPr>
        </p:nvSpPr>
        <p:spPr>
          <a:xfrm>
            <a:off x="456250" y="1394950"/>
            <a:ext cx="8239200" cy="2103300"/>
          </a:xfrm>
          <a:prstGeom prst="rect">
            <a:avLst/>
          </a:prstGeom>
        </p:spPr>
        <p:txBody>
          <a:bodyPr anchorCtr="0" anchor="ctr" bIns="91425" lIns="91425" spcFirstLastPara="1" rIns="91425" wrap="square" tIns="91425">
            <a:normAutofit fontScale="90000"/>
          </a:bodyPr>
          <a:lstStyle/>
          <a:p>
            <a:pPr indent="0" lvl="0" marL="0" rtl="0" algn="ctr">
              <a:lnSpc>
                <a:spcPct val="115000"/>
              </a:lnSpc>
              <a:spcBef>
                <a:spcPts val="0"/>
              </a:spcBef>
              <a:spcAft>
                <a:spcPts val="0"/>
              </a:spcAft>
              <a:buClr>
                <a:schemeClr val="dk1"/>
              </a:buClr>
              <a:buSzPts val="990"/>
              <a:buFont typeface="Arial"/>
              <a:buNone/>
            </a:pPr>
            <a:r>
              <a:rPr lang="en" sz="6000">
                <a:solidFill>
                  <a:srgbClr val="71021D"/>
                </a:solidFill>
              </a:rPr>
              <a:t>Part 2</a:t>
            </a:r>
            <a:endParaRPr sz="6000">
              <a:solidFill>
                <a:srgbClr val="71021D"/>
              </a:solidFill>
            </a:endParaRPr>
          </a:p>
          <a:p>
            <a:pPr indent="0" lvl="0" marL="0" rtl="0" algn="ctr">
              <a:spcBef>
                <a:spcPts val="500"/>
              </a:spcBef>
              <a:spcAft>
                <a:spcPts val="0"/>
              </a:spcAft>
              <a:buClr>
                <a:schemeClr val="dk1"/>
              </a:buClr>
              <a:buSzPct val="36666"/>
              <a:buFont typeface="Arial"/>
              <a:buNone/>
            </a:pPr>
            <a:r>
              <a:rPr lang="en" sz="3000">
                <a:solidFill>
                  <a:srgbClr val="0E366F"/>
                </a:solidFill>
                <a:latin typeface="Source Serif Pro SemiBold"/>
                <a:ea typeface="Source Serif Pro SemiBold"/>
                <a:cs typeface="Source Serif Pro SemiBold"/>
                <a:sym typeface="Source Serif Pro SemiBold"/>
              </a:rPr>
              <a:t>After the Museum Visit</a:t>
            </a:r>
            <a:endParaRPr sz="6000">
              <a:solidFill>
                <a:srgbClr val="71021D"/>
              </a:solidFill>
            </a:endParaRPr>
          </a:p>
        </p:txBody>
      </p:sp>
      <p:cxnSp>
        <p:nvCxnSpPr>
          <p:cNvPr id="144" name="Google Shape;144;p27"/>
          <p:cNvCxnSpPr/>
          <p:nvPr/>
        </p:nvCxnSpPr>
        <p:spPr>
          <a:xfrm rot="10800000">
            <a:off x="183175" y="417125"/>
            <a:ext cx="6406500" cy="0"/>
          </a:xfrm>
          <a:prstGeom prst="straightConnector1">
            <a:avLst/>
          </a:prstGeom>
          <a:noFill/>
          <a:ln cap="flat" cmpd="sng" w="9525">
            <a:solidFill>
              <a:schemeClr val="dk2"/>
            </a:solidFill>
            <a:prstDash val="solid"/>
            <a:round/>
            <a:headEnd len="med" w="med" type="none"/>
            <a:tailEnd len="med" w="med" type="none"/>
          </a:ln>
        </p:spPr>
      </p:cxnSp>
      <p:sp>
        <p:nvSpPr>
          <p:cNvPr id="145" name="Google Shape;145;p27"/>
          <p:cNvSpPr txBox="1"/>
          <p:nvPr/>
        </p:nvSpPr>
        <p:spPr>
          <a:xfrm>
            <a:off x="5473900" y="199800"/>
            <a:ext cx="3545700" cy="526200"/>
          </a:xfrm>
          <a:prstGeom prst="rect">
            <a:avLst/>
          </a:prstGeom>
          <a:noFill/>
          <a:ln>
            <a:noFill/>
          </a:ln>
        </p:spPr>
        <p:txBody>
          <a:bodyPr anchorCtr="0" anchor="t" bIns="91425" lIns="91425" spcFirstLastPara="1" rIns="91425" wrap="square" tIns="91425">
            <a:noAutofit/>
          </a:bodyPr>
          <a:lstStyle/>
          <a:p>
            <a:pPr indent="0" lvl="0" marL="0" rtl="0" algn="r">
              <a:lnSpc>
                <a:spcPct val="125000"/>
              </a:lnSpc>
              <a:spcBef>
                <a:spcPts val="0"/>
              </a:spcBef>
              <a:spcAft>
                <a:spcPts val="0"/>
              </a:spcAft>
              <a:buClr>
                <a:srgbClr val="000000"/>
              </a:buClr>
              <a:buSzPts val="1100"/>
              <a:buFont typeface="Arial"/>
              <a:buNone/>
            </a:pPr>
            <a:r>
              <a:rPr lang="en" sz="1100">
                <a:solidFill>
                  <a:srgbClr val="000000"/>
                </a:solidFill>
                <a:latin typeface="Source Serif Pro SemiBold"/>
                <a:ea typeface="Source Serif Pro SemiBold"/>
                <a:cs typeface="Source Serif Pro SemiBold"/>
                <a:sym typeface="Source Serif Pro SemiBold"/>
              </a:rPr>
              <a:t>Mignone Halls of Gems and Minerals </a:t>
            </a:r>
            <a:endParaRPr sz="1100">
              <a:solidFill>
                <a:srgbClr val="000000"/>
              </a:solidFill>
              <a:latin typeface="Source Serif Pro SemiBold"/>
              <a:ea typeface="Source Serif Pro SemiBold"/>
              <a:cs typeface="Source Serif Pro SemiBold"/>
              <a:sym typeface="Source Serif Pro SemiBold"/>
            </a:endParaRPr>
          </a:p>
          <a:p>
            <a:pPr indent="0" lvl="0" marL="0" rtl="0" algn="r">
              <a:lnSpc>
                <a:spcPct val="125000"/>
              </a:lnSpc>
              <a:spcBef>
                <a:spcPts val="0"/>
              </a:spcBef>
              <a:spcAft>
                <a:spcPts val="0"/>
              </a:spcAft>
              <a:buClr>
                <a:srgbClr val="000000"/>
              </a:buClr>
              <a:buSzPts val="1100"/>
              <a:buFont typeface="Arial"/>
              <a:buNone/>
            </a:pPr>
            <a:r>
              <a:rPr lang="en" sz="1000">
                <a:solidFill>
                  <a:srgbClr val="000000"/>
                </a:solidFill>
                <a:latin typeface="Source Sans Pro Black"/>
                <a:ea typeface="Source Sans Pro Black"/>
                <a:cs typeface="Source Sans Pro Black"/>
                <a:sym typeface="Source Sans Pro Black"/>
              </a:rPr>
              <a:t>GRADES </a:t>
            </a:r>
            <a:r>
              <a:rPr lang="en" sz="1000">
                <a:latin typeface="Source Sans Pro Black"/>
                <a:ea typeface="Source Sans Pro Black"/>
                <a:cs typeface="Source Sans Pro Black"/>
                <a:sym typeface="Source Sans Pro Black"/>
              </a:rPr>
              <a:t>6</a:t>
            </a:r>
            <a:r>
              <a:rPr lang="en" sz="1000">
                <a:solidFill>
                  <a:srgbClr val="000000"/>
                </a:solidFill>
                <a:latin typeface="Source Sans Pro Black"/>
                <a:ea typeface="Source Sans Pro Black"/>
                <a:cs typeface="Source Sans Pro Black"/>
                <a:sym typeface="Source Sans Pro Black"/>
              </a:rPr>
              <a:t>–</a:t>
            </a:r>
            <a:r>
              <a:rPr lang="en" sz="1000">
                <a:latin typeface="Source Sans Pro Black"/>
                <a:ea typeface="Source Sans Pro Black"/>
                <a:cs typeface="Source Sans Pro Black"/>
                <a:sym typeface="Source Sans Pro Black"/>
              </a:rPr>
              <a:t>8</a:t>
            </a:r>
            <a:endParaRPr sz="1000">
              <a:solidFill>
                <a:srgbClr val="000000"/>
              </a:solidFill>
              <a:latin typeface="Source Sans Pro Black"/>
              <a:ea typeface="Source Sans Pro Black"/>
              <a:cs typeface="Source Sans Pro Black"/>
              <a:sym typeface="Source Sans Pro Black"/>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9" name="Shape 149"/>
        <p:cNvGrpSpPr/>
        <p:nvPr/>
      </p:nvGrpSpPr>
      <p:grpSpPr>
        <a:xfrm>
          <a:off x="0" y="0"/>
          <a:ext cx="0" cy="0"/>
          <a:chOff x="0" y="0"/>
          <a:chExt cx="0" cy="0"/>
        </a:xfrm>
      </p:grpSpPr>
      <p:sp>
        <p:nvSpPr>
          <p:cNvPr id="150" name="Google Shape;150;p28"/>
          <p:cNvSpPr txBox="1"/>
          <p:nvPr>
            <p:ph idx="1" type="subTitle"/>
          </p:nvPr>
        </p:nvSpPr>
        <p:spPr>
          <a:xfrm>
            <a:off x="457200" y="229300"/>
            <a:ext cx="2717400" cy="4253100"/>
          </a:xfrm>
          <a:prstGeom prst="rect">
            <a:avLst/>
          </a:prstGeom>
        </p:spPr>
        <p:txBody>
          <a:bodyPr anchorCtr="0" anchor="t" bIns="91425" lIns="0" spcFirstLastPara="1" rIns="91425" wrap="square" tIns="91425">
            <a:noAutofit/>
          </a:bodyPr>
          <a:lstStyle/>
          <a:p>
            <a:pPr indent="0" lvl="0" marL="0" rtl="0" algn="l">
              <a:lnSpc>
                <a:spcPct val="125000"/>
              </a:lnSpc>
              <a:spcBef>
                <a:spcPts val="0"/>
              </a:spcBef>
              <a:spcAft>
                <a:spcPts val="0"/>
              </a:spcAft>
              <a:buClr>
                <a:schemeClr val="dk1"/>
              </a:buClr>
              <a:buSzPts val="1100"/>
              <a:buFont typeface="Arial"/>
              <a:buNone/>
            </a:pPr>
            <a:r>
              <a:rPr b="1" lang="en" sz="1500">
                <a:solidFill>
                  <a:srgbClr val="71021D"/>
                </a:solidFill>
                <a:latin typeface="Source Sans Pro"/>
                <a:ea typeface="Source Sans Pro"/>
                <a:cs typeface="Source Sans Pro"/>
                <a:sym typeface="Source Sans Pro"/>
              </a:rPr>
              <a:t>Can you m</a:t>
            </a:r>
            <a:r>
              <a:rPr b="1" lang="en" sz="1500">
                <a:solidFill>
                  <a:srgbClr val="71021D"/>
                </a:solidFill>
                <a:latin typeface="Source Sans Pro"/>
                <a:ea typeface="Source Sans Pro"/>
                <a:cs typeface="Source Sans Pro"/>
                <a:sym typeface="Source Sans Pro"/>
              </a:rPr>
              <a:t>atch each specimen with the environment in which it formed? </a:t>
            </a:r>
            <a:endParaRPr b="1" sz="1500">
              <a:solidFill>
                <a:srgbClr val="71021D"/>
              </a:solidFill>
              <a:latin typeface="Source Sans Pro"/>
              <a:ea typeface="Source Sans Pro"/>
              <a:cs typeface="Source Sans Pro"/>
              <a:sym typeface="Source Sans Pro"/>
            </a:endParaRPr>
          </a:p>
          <a:p>
            <a:pPr indent="0" lvl="0" marL="0" rtl="0" algn="l">
              <a:lnSpc>
                <a:spcPct val="125000"/>
              </a:lnSpc>
              <a:spcBef>
                <a:spcPts val="1000"/>
              </a:spcBef>
              <a:spcAft>
                <a:spcPts val="0"/>
              </a:spcAft>
              <a:buClr>
                <a:schemeClr val="dk1"/>
              </a:buClr>
              <a:buSzPts val="1100"/>
              <a:buFont typeface="Arial"/>
              <a:buNone/>
            </a:pPr>
            <a:r>
              <a:rPr b="1" lang="en" sz="1500">
                <a:solidFill>
                  <a:srgbClr val="71021D"/>
                </a:solidFill>
                <a:latin typeface="Source Sans Pro"/>
                <a:ea typeface="Source Sans Pro"/>
                <a:cs typeface="Source Sans Pro"/>
                <a:sym typeface="Source Sans Pro"/>
              </a:rPr>
              <a:t>Explain your inference.</a:t>
            </a:r>
            <a:endParaRPr sz="1300">
              <a:solidFill>
                <a:srgbClr val="71021D"/>
              </a:solidFill>
            </a:endParaRPr>
          </a:p>
          <a:p>
            <a:pPr indent="-241300" lvl="0" marL="342900" rtl="0" algn="l">
              <a:lnSpc>
                <a:spcPct val="150000"/>
              </a:lnSpc>
              <a:spcBef>
                <a:spcPts val="1000"/>
              </a:spcBef>
              <a:spcAft>
                <a:spcPts val="0"/>
              </a:spcAft>
              <a:buClr>
                <a:srgbClr val="0E366F"/>
              </a:buClr>
              <a:buSzPts val="2000"/>
              <a:buFont typeface="Source Serif Pro SemiBold"/>
              <a:buAutoNum type="arabicPeriod"/>
            </a:pPr>
            <a:r>
              <a:rPr lang="en" sz="2000">
                <a:solidFill>
                  <a:srgbClr val="0E366F"/>
                </a:solidFill>
                <a:latin typeface="Source Serif Pro SemiBold"/>
                <a:ea typeface="Source Serif Pro SemiBold"/>
                <a:cs typeface="Source Serif Pro SemiBold"/>
                <a:sym typeface="Source Serif Pro SemiBold"/>
              </a:rPr>
              <a:t>Igneous</a:t>
            </a:r>
            <a:endParaRPr sz="2000">
              <a:solidFill>
                <a:srgbClr val="0E366F"/>
              </a:solidFill>
              <a:latin typeface="Source Serif Pro SemiBold"/>
              <a:ea typeface="Source Serif Pro SemiBold"/>
              <a:cs typeface="Source Serif Pro SemiBold"/>
              <a:sym typeface="Source Serif Pro SemiBold"/>
            </a:endParaRPr>
          </a:p>
          <a:p>
            <a:pPr indent="-241300" lvl="0" marL="342900" rtl="0" algn="l">
              <a:lnSpc>
                <a:spcPct val="150000"/>
              </a:lnSpc>
              <a:spcBef>
                <a:spcPts val="0"/>
              </a:spcBef>
              <a:spcAft>
                <a:spcPts val="0"/>
              </a:spcAft>
              <a:buClr>
                <a:srgbClr val="0E366F"/>
              </a:buClr>
              <a:buSzPts val="2000"/>
              <a:buFont typeface="Source Serif Pro SemiBold"/>
              <a:buAutoNum type="arabicPeriod"/>
            </a:pPr>
            <a:r>
              <a:rPr lang="en" sz="2000">
                <a:solidFill>
                  <a:srgbClr val="0E366F"/>
                </a:solidFill>
                <a:latin typeface="Source Serif Pro SemiBold"/>
                <a:ea typeface="Source Serif Pro SemiBold"/>
                <a:cs typeface="Source Serif Pro SemiBold"/>
                <a:sym typeface="Source Serif Pro SemiBold"/>
              </a:rPr>
              <a:t>Pegmatitic</a:t>
            </a:r>
            <a:endParaRPr sz="2000">
              <a:solidFill>
                <a:srgbClr val="0E366F"/>
              </a:solidFill>
              <a:latin typeface="Source Serif Pro SemiBold"/>
              <a:ea typeface="Source Serif Pro SemiBold"/>
              <a:cs typeface="Source Serif Pro SemiBold"/>
              <a:sym typeface="Source Serif Pro SemiBold"/>
            </a:endParaRPr>
          </a:p>
          <a:p>
            <a:pPr indent="-241300" lvl="0" marL="342900" rtl="0" algn="l">
              <a:lnSpc>
                <a:spcPct val="150000"/>
              </a:lnSpc>
              <a:spcBef>
                <a:spcPts val="0"/>
              </a:spcBef>
              <a:spcAft>
                <a:spcPts val="0"/>
              </a:spcAft>
              <a:buClr>
                <a:srgbClr val="0E366F"/>
              </a:buClr>
              <a:buSzPts val="2000"/>
              <a:buFont typeface="Source Serif Pro SemiBold"/>
              <a:buAutoNum type="arabicPeriod"/>
            </a:pPr>
            <a:r>
              <a:rPr lang="en" sz="2000">
                <a:solidFill>
                  <a:srgbClr val="0E366F"/>
                </a:solidFill>
                <a:latin typeface="Source Serif Pro SemiBold"/>
                <a:ea typeface="Source Serif Pro SemiBold"/>
                <a:cs typeface="Source Serif Pro SemiBold"/>
                <a:sym typeface="Source Serif Pro SemiBold"/>
              </a:rPr>
              <a:t>Metamorphic</a:t>
            </a:r>
            <a:endParaRPr sz="2000">
              <a:solidFill>
                <a:srgbClr val="0E366F"/>
              </a:solidFill>
              <a:latin typeface="Source Serif Pro SemiBold"/>
              <a:ea typeface="Source Serif Pro SemiBold"/>
              <a:cs typeface="Source Serif Pro SemiBold"/>
              <a:sym typeface="Source Serif Pro SemiBold"/>
            </a:endParaRPr>
          </a:p>
          <a:p>
            <a:pPr indent="-241300" lvl="0" marL="342900" rtl="0" algn="l">
              <a:lnSpc>
                <a:spcPct val="150000"/>
              </a:lnSpc>
              <a:spcBef>
                <a:spcPts val="0"/>
              </a:spcBef>
              <a:spcAft>
                <a:spcPts val="0"/>
              </a:spcAft>
              <a:buClr>
                <a:srgbClr val="0E366F"/>
              </a:buClr>
              <a:buSzPts val="2000"/>
              <a:buFont typeface="Source Serif Pro SemiBold"/>
              <a:buAutoNum type="arabicPeriod"/>
            </a:pPr>
            <a:r>
              <a:rPr lang="en" sz="2000">
                <a:solidFill>
                  <a:srgbClr val="0E366F"/>
                </a:solidFill>
                <a:latin typeface="Source Serif Pro SemiBold"/>
                <a:ea typeface="Source Serif Pro SemiBold"/>
                <a:cs typeface="Source Serif Pro SemiBold"/>
                <a:sym typeface="Source Serif Pro SemiBold"/>
              </a:rPr>
              <a:t>Hydrothermal</a:t>
            </a:r>
            <a:endParaRPr sz="2000">
              <a:solidFill>
                <a:srgbClr val="0E366F"/>
              </a:solidFill>
              <a:latin typeface="Source Serif Pro SemiBold"/>
              <a:ea typeface="Source Serif Pro SemiBold"/>
              <a:cs typeface="Source Serif Pro SemiBold"/>
              <a:sym typeface="Source Serif Pro SemiBold"/>
            </a:endParaRPr>
          </a:p>
          <a:p>
            <a:pPr indent="-241300" lvl="0" marL="342900" rtl="0" algn="l">
              <a:lnSpc>
                <a:spcPct val="150000"/>
              </a:lnSpc>
              <a:spcBef>
                <a:spcPts val="0"/>
              </a:spcBef>
              <a:spcAft>
                <a:spcPts val="0"/>
              </a:spcAft>
              <a:buClr>
                <a:srgbClr val="0E366F"/>
              </a:buClr>
              <a:buSzPts val="2000"/>
              <a:buFont typeface="Source Serif Pro SemiBold"/>
              <a:buAutoNum type="arabicPeriod"/>
            </a:pPr>
            <a:r>
              <a:rPr lang="en" sz="2000">
                <a:solidFill>
                  <a:srgbClr val="0E366F"/>
                </a:solidFill>
                <a:latin typeface="Source Serif Pro SemiBold"/>
                <a:ea typeface="Source Serif Pro SemiBold"/>
                <a:cs typeface="Source Serif Pro SemiBold"/>
                <a:sym typeface="Source Serif Pro SemiBold"/>
              </a:rPr>
              <a:t>Weathering</a:t>
            </a:r>
            <a:endParaRPr sz="2000">
              <a:solidFill>
                <a:srgbClr val="0E366F"/>
              </a:solidFill>
              <a:latin typeface="Source Serif Pro SemiBold"/>
              <a:ea typeface="Source Serif Pro SemiBold"/>
              <a:cs typeface="Source Serif Pro SemiBold"/>
              <a:sym typeface="Source Serif Pro SemiBold"/>
            </a:endParaRPr>
          </a:p>
        </p:txBody>
      </p:sp>
      <p:pic>
        <p:nvPicPr>
          <p:cNvPr id="151" name="Google Shape;151;p28"/>
          <p:cNvPicPr preferRelativeResize="0"/>
          <p:nvPr/>
        </p:nvPicPr>
        <p:blipFill>
          <a:blip r:embed="rId3">
            <a:alphaModFix/>
          </a:blip>
          <a:stretch>
            <a:fillRect/>
          </a:stretch>
        </p:blipFill>
        <p:spPr>
          <a:xfrm>
            <a:off x="6903775" y="2863987"/>
            <a:ext cx="2028624" cy="1894424"/>
          </a:xfrm>
          <a:prstGeom prst="rect">
            <a:avLst/>
          </a:prstGeom>
          <a:noFill/>
          <a:ln>
            <a:noFill/>
          </a:ln>
        </p:spPr>
      </p:pic>
      <p:pic>
        <p:nvPicPr>
          <p:cNvPr id="152" name="Google Shape;152;p28"/>
          <p:cNvPicPr preferRelativeResize="0"/>
          <p:nvPr/>
        </p:nvPicPr>
        <p:blipFill>
          <a:blip r:embed="rId4">
            <a:alphaModFix/>
          </a:blip>
          <a:stretch>
            <a:fillRect/>
          </a:stretch>
        </p:blipFill>
        <p:spPr>
          <a:xfrm>
            <a:off x="2859613" y="2068963"/>
            <a:ext cx="1896149" cy="1815475"/>
          </a:xfrm>
          <a:prstGeom prst="rect">
            <a:avLst/>
          </a:prstGeom>
          <a:noFill/>
          <a:ln>
            <a:noFill/>
          </a:ln>
        </p:spPr>
      </p:pic>
      <p:pic>
        <p:nvPicPr>
          <p:cNvPr id="153" name="Google Shape;153;p28"/>
          <p:cNvPicPr preferRelativeResize="0"/>
          <p:nvPr/>
        </p:nvPicPr>
        <p:blipFill>
          <a:blip r:embed="rId5">
            <a:alphaModFix/>
          </a:blip>
          <a:stretch>
            <a:fillRect/>
          </a:stretch>
        </p:blipFill>
        <p:spPr>
          <a:xfrm rot="-469406">
            <a:off x="3531075" y="185013"/>
            <a:ext cx="2706274" cy="1707724"/>
          </a:xfrm>
          <a:prstGeom prst="rect">
            <a:avLst/>
          </a:prstGeom>
          <a:noFill/>
          <a:ln>
            <a:noFill/>
          </a:ln>
        </p:spPr>
      </p:pic>
      <p:pic>
        <p:nvPicPr>
          <p:cNvPr id="154" name="Google Shape;154;p28"/>
          <p:cNvPicPr preferRelativeResize="0"/>
          <p:nvPr/>
        </p:nvPicPr>
        <p:blipFill>
          <a:blip r:embed="rId6">
            <a:alphaModFix/>
          </a:blip>
          <a:stretch>
            <a:fillRect/>
          </a:stretch>
        </p:blipFill>
        <p:spPr>
          <a:xfrm>
            <a:off x="6860250" y="349372"/>
            <a:ext cx="1963275" cy="2261691"/>
          </a:xfrm>
          <a:prstGeom prst="rect">
            <a:avLst/>
          </a:prstGeom>
          <a:noFill/>
          <a:ln>
            <a:noFill/>
          </a:ln>
        </p:spPr>
      </p:pic>
      <p:pic>
        <p:nvPicPr>
          <p:cNvPr id="155" name="Google Shape;155;p28"/>
          <p:cNvPicPr preferRelativeResize="0"/>
          <p:nvPr/>
        </p:nvPicPr>
        <p:blipFill>
          <a:blip r:embed="rId7">
            <a:alphaModFix/>
          </a:blip>
          <a:stretch>
            <a:fillRect/>
          </a:stretch>
        </p:blipFill>
        <p:spPr>
          <a:xfrm>
            <a:off x="4788265" y="1864411"/>
            <a:ext cx="1963275" cy="3053077"/>
          </a:xfrm>
          <a:prstGeom prst="rect">
            <a:avLst/>
          </a:prstGeom>
          <a:noFill/>
          <a:ln>
            <a:noFill/>
          </a:ln>
        </p:spPr>
      </p:pic>
      <p:sp>
        <p:nvSpPr>
          <p:cNvPr id="156" name="Google Shape;156;p28"/>
          <p:cNvSpPr txBox="1"/>
          <p:nvPr>
            <p:ph idx="1" type="subTitle"/>
          </p:nvPr>
        </p:nvSpPr>
        <p:spPr>
          <a:xfrm>
            <a:off x="3705688" y="148600"/>
            <a:ext cx="333300" cy="313800"/>
          </a:xfrm>
          <a:prstGeom prst="rect">
            <a:avLst/>
          </a:prstGeom>
        </p:spPr>
        <p:txBody>
          <a:bodyPr anchorCtr="0" anchor="ctr" bIns="91425" lIns="0" spcFirstLastPara="1" rIns="91425" wrap="square" tIns="91425">
            <a:noAutofit/>
          </a:bodyPr>
          <a:lstStyle/>
          <a:p>
            <a:pPr indent="0" lvl="0" marL="0" rtl="0" algn="ctr">
              <a:lnSpc>
                <a:spcPct val="100000"/>
              </a:lnSpc>
              <a:spcBef>
                <a:spcPts val="0"/>
              </a:spcBef>
              <a:spcAft>
                <a:spcPts val="500"/>
              </a:spcAft>
              <a:buNone/>
            </a:pPr>
            <a:r>
              <a:rPr lang="en" sz="2000">
                <a:solidFill>
                  <a:srgbClr val="0E366F"/>
                </a:solidFill>
                <a:latin typeface="Source Sans Pro Black"/>
                <a:ea typeface="Source Sans Pro Black"/>
                <a:cs typeface="Source Sans Pro Black"/>
                <a:sym typeface="Source Sans Pro Black"/>
              </a:rPr>
              <a:t>A</a:t>
            </a:r>
            <a:endParaRPr sz="2000">
              <a:solidFill>
                <a:srgbClr val="0E366F"/>
              </a:solidFill>
              <a:latin typeface="Source Sans Pro Black"/>
              <a:ea typeface="Source Sans Pro Black"/>
              <a:cs typeface="Source Sans Pro Black"/>
              <a:sym typeface="Source Sans Pro Black"/>
            </a:endParaRPr>
          </a:p>
        </p:txBody>
      </p:sp>
      <p:sp>
        <p:nvSpPr>
          <p:cNvPr id="157" name="Google Shape;157;p28"/>
          <p:cNvSpPr txBox="1"/>
          <p:nvPr>
            <p:ph idx="1" type="subTitle"/>
          </p:nvPr>
        </p:nvSpPr>
        <p:spPr>
          <a:xfrm>
            <a:off x="7063500" y="462400"/>
            <a:ext cx="333300" cy="313800"/>
          </a:xfrm>
          <a:prstGeom prst="rect">
            <a:avLst/>
          </a:prstGeom>
        </p:spPr>
        <p:txBody>
          <a:bodyPr anchorCtr="0" anchor="ctr" bIns="91425" lIns="0" spcFirstLastPara="1" rIns="91425" wrap="square" tIns="91425">
            <a:noAutofit/>
          </a:bodyPr>
          <a:lstStyle/>
          <a:p>
            <a:pPr indent="0" lvl="0" marL="0" rtl="0" algn="ctr">
              <a:lnSpc>
                <a:spcPct val="100000"/>
              </a:lnSpc>
              <a:spcBef>
                <a:spcPts val="0"/>
              </a:spcBef>
              <a:spcAft>
                <a:spcPts val="500"/>
              </a:spcAft>
              <a:buNone/>
            </a:pPr>
            <a:r>
              <a:rPr lang="en" sz="2000">
                <a:solidFill>
                  <a:srgbClr val="0E366F"/>
                </a:solidFill>
                <a:latin typeface="Source Sans Pro Black"/>
                <a:ea typeface="Source Sans Pro Black"/>
                <a:cs typeface="Source Sans Pro Black"/>
                <a:sym typeface="Source Sans Pro Black"/>
              </a:rPr>
              <a:t>B</a:t>
            </a:r>
            <a:endParaRPr sz="2000">
              <a:solidFill>
                <a:srgbClr val="0E366F"/>
              </a:solidFill>
              <a:latin typeface="Source Sans Pro Black"/>
              <a:ea typeface="Source Sans Pro Black"/>
              <a:cs typeface="Source Sans Pro Black"/>
              <a:sym typeface="Source Sans Pro Black"/>
            </a:endParaRPr>
          </a:p>
        </p:txBody>
      </p:sp>
      <p:sp>
        <p:nvSpPr>
          <p:cNvPr id="158" name="Google Shape;158;p28"/>
          <p:cNvSpPr txBox="1"/>
          <p:nvPr>
            <p:ph idx="1" type="subTitle"/>
          </p:nvPr>
        </p:nvSpPr>
        <p:spPr>
          <a:xfrm>
            <a:off x="3057188" y="3845300"/>
            <a:ext cx="333300" cy="313800"/>
          </a:xfrm>
          <a:prstGeom prst="rect">
            <a:avLst/>
          </a:prstGeom>
        </p:spPr>
        <p:txBody>
          <a:bodyPr anchorCtr="0" anchor="ctr" bIns="91425" lIns="0" spcFirstLastPara="1" rIns="91425" wrap="square" tIns="91425">
            <a:noAutofit/>
          </a:bodyPr>
          <a:lstStyle/>
          <a:p>
            <a:pPr indent="0" lvl="0" marL="0" rtl="0" algn="ctr">
              <a:lnSpc>
                <a:spcPct val="100000"/>
              </a:lnSpc>
              <a:spcBef>
                <a:spcPts val="0"/>
              </a:spcBef>
              <a:spcAft>
                <a:spcPts val="500"/>
              </a:spcAft>
              <a:buNone/>
            </a:pPr>
            <a:r>
              <a:rPr lang="en" sz="2000">
                <a:solidFill>
                  <a:srgbClr val="0E366F"/>
                </a:solidFill>
                <a:latin typeface="Source Sans Pro Black"/>
                <a:ea typeface="Source Sans Pro Black"/>
                <a:cs typeface="Source Sans Pro Black"/>
                <a:sym typeface="Source Sans Pro Black"/>
              </a:rPr>
              <a:t>C</a:t>
            </a:r>
            <a:endParaRPr sz="2000">
              <a:solidFill>
                <a:srgbClr val="0E366F"/>
              </a:solidFill>
              <a:latin typeface="Source Sans Pro Black"/>
              <a:ea typeface="Source Sans Pro Black"/>
              <a:cs typeface="Source Sans Pro Black"/>
              <a:sym typeface="Source Sans Pro Black"/>
            </a:endParaRPr>
          </a:p>
        </p:txBody>
      </p:sp>
      <p:sp>
        <p:nvSpPr>
          <p:cNvPr id="159" name="Google Shape;159;p28"/>
          <p:cNvSpPr txBox="1"/>
          <p:nvPr>
            <p:ph idx="1" type="subTitle"/>
          </p:nvPr>
        </p:nvSpPr>
        <p:spPr>
          <a:xfrm>
            <a:off x="4850000" y="3808350"/>
            <a:ext cx="271500" cy="313800"/>
          </a:xfrm>
          <a:prstGeom prst="rect">
            <a:avLst/>
          </a:prstGeom>
        </p:spPr>
        <p:txBody>
          <a:bodyPr anchorCtr="0" anchor="ctr" bIns="91425" lIns="0" spcFirstLastPara="1" rIns="91425" wrap="square" tIns="91425">
            <a:noAutofit/>
          </a:bodyPr>
          <a:lstStyle/>
          <a:p>
            <a:pPr indent="0" lvl="0" marL="0" rtl="0" algn="ctr">
              <a:lnSpc>
                <a:spcPct val="100000"/>
              </a:lnSpc>
              <a:spcBef>
                <a:spcPts val="0"/>
              </a:spcBef>
              <a:spcAft>
                <a:spcPts val="500"/>
              </a:spcAft>
              <a:buNone/>
            </a:pPr>
            <a:r>
              <a:rPr lang="en" sz="2000">
                <a:solidFill>
                  <a:srgbClr val="0E366F"/>
                </a:solidFill>
                <a:latin typeface="Source Sans Pro Black"/>
                <a:ea typeface="Source Sans Pro Black"/>
                <a:cs typeface="Source Sans Pro Black"/>
                <a:sym typeface="Source Sans Pro Black"/>
              </a:rPr>
              <a:t>D</a:t>
            </a:r>
            <a:endParaRPr sz="2000">
              <a:solidFill>
                <a:srgbClr val="0E366F"/>
              </a:solidFill>
              <a:latin typeface="Source Sans Pro Black"/>
              <a:ea typeface="Source Sans Pro Black"/>
              <a:cs typeface="Source Sans Pro Black"/>
              <a:sym typeface="Source Sans Pro Black"/>
            </a:endParaRPr>
          </a:p>
        </p:txBody>
      </p:sp>
      <p:sp>
        <p:nvSpPr>
          <p:cNvPr id="160" name="Google Shape;160;p28"/>
          <p:cNvSpPr txBox="1"/>
          <p:nvPr>
            <p:ph idx="1" type="subTitle"/>
          </p:nvPr>
        </p:nvSpPr>
        <p:spPr>
          <a:xfrm>
            <a:off x="8446275" y="2745925"/>
            <a:ext cx="333300" cy="313800"/>
          </a:xfrm>
          <a:prstGeom prst="rect">
            <a:avLst/>
          </a:prstGeom>
        </p:spPr>
        <p:txBody>
          <a:bodyPr anchorCtr="0" anchor="ctr" bIns="91425" lIns="0" spcFirstLastPara="1" rIns="91425" wrap="square" tIns="91425">
            <a:noAutofit/>
          </a:bodyPr>
          <a:lstStyle/>
          <a:p>
            <a:pPr indent="0" lvl="0" marL="0" rtl="0" algn="ctr">
              <a:lnSpc>
                <a:spcPct val="100000"/>
              </a:lnSpc>
              <a:spcBef>
                <a:spcPts val="0"/>
              </a:spcBef>
              <a:spcAft>
                <a:spcPts val="500"/>
              </a:spcAft>
              <a:buNone/>
            </a:pPr>
            <a:r>
              <a:rPr lang="en" sz="2000">
                <a:solidFill>
                  <a:srgbClr val="0E366F"/>
                </a:solidFill>
                <a:latin typeface="Source Sans Pro Black"/>
                <a:ea typeface="Source Sans Pro Black"/>
                <a:cs typeface="Source Sans Pro Black"/>
                <a:sym typeface="Source Sans Pro Black"/>
              </a:rPr>
              <a:t>E</a:t>
            </a:r>
            <a:endParaRPr sz="2000">
              <a:solidFill>
                <a:srgbClr val="0E366F"/>
              </a:solidFill>
              <a:latin typeface="Source Sans Pro Black"/>
              <a:ea typeface="Source Sans Pro Black"/>
              <a:cs typeface="Source Sans Pro Black"/>
              <a:sym typeface="Source Sans Pro Black"/>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 name="Shape 66"/>
        <p:cNvGrpSpPr/>
        <p:nvPr/>
      </p:nvGrpSpPr>
      <p:grpSpPr>
        <a:xfrm>
          <a:off x="0" y="0"/>
          <a:ext cx="0" cy="0"/>
          <a:chOff x="0" y="0"/>
          <a:chExt cx="0" cy="0"/>
        </a:xfrm>
      </p:grpSpPr>
      <p:sp>
        <p:nvSpPr>
          <p:cNvPr id="67" name="Google Shape;67;p15"/>
          <p:cNvSpPr txBox="1"/>
          <p:nvPr>
            <p:ph type="ctrTitle"/>
          </p:nvPr>
        </p:nvSpPr>
        <p:spPr>
          <a:xfrm>
            <a:off x="456250" y="1394950"/>
            <a:ext cx="8239200" cy="2103300"/>
          </a:xfrm>
          <a:prstGeom prst="rect">
            <a:avLst/>
          </a:prstGeom>
        </p:spPr>
        <p:txBody>
          <a:bodyPr anchorCtr="0" anchor="ctr" bIns="91425" lIns="91425" spcFirstLastPara="1" rIns="91425" wrap="square" tIns="91425">
            <a:normAutofit fontScale="90000"/>
          </a:bodyPr>
          <a:lstStyle/>
          <a:p>
            <a:pPr indent="0" lvl="0" marL="0" rtl="0" algn="ctr">
              <a:lnSpc>
                <a:spcPct val="115000"/>
              </a:lnSpc>
              <a:spcBef>
                <a:spcPts val="0"/>
              </a:spcBef>
              <a:spcAft>
                <a:spcPts val="0"/>
              </a:spcAft>
              <a:buClr>
                <a:schemeClr val="dk1"/>
              </a:buClr>
              <a:buSzPts val="990"/>
              <a:buFont typeface="Arial"/>
              <a:buNone/>
            </a:pPr>
            <a:r>
              <a:rPr lang="en" sz="6000">
                <a:solidFill>
                  <a:srgbClr val="71021D"/>
                </a:solidFill>
              </a:rPr>
              <a:t>Part 1</a:t>
            </a:r>
            <a:endParaRPr sz="6000">
              <a:solidFill>
                <a:srgbClr val="71021D"/>
              </a:solidFill>
            </a:endParaRPr>
          </a:p>
          <a:p>
            <a:pPr indent="0" lvl="0" marL="0" rtl="0" algn="ctr">
              <a:spcBef>
                <a:spcPts val="500"/>
              </a:spcBef>
              <a:spcAft>
                <a:spcPts val="0"/>
              </a:spcAft>
              <a:buClr>
                <a:schemeClr val="dk1"/>
              </a:buClr>
              <a:buSzPct val="36666"/>
              <a:buFont typeface="Arial"/>
              <a:buNone/>
            </a:pPr>
            <a:r>
              <a:rPr lang="en" sz="3000">
                <a:solidFill>
                  <a:srgbClr val="0E366F"/>
                </a:solidFill>
                <a:latin typeface="Source Serif Pro SemiBold"/>
                <a:ea typeface="Source Serif Pro SemiBold"/>
                <a:cs typeface="Source Serif Pro SemiBold"/>
                <a:sym typeface="Source Serif Pro SemiBold"/>
              </a:rPr>
              <a:t>Before the Museum Visit</a:t>
            </a:r>
            <a:endParaRPr sz="6000">
              <a:solidFill>
                <a:srgbClr val="71021D"/>
              </a:solidFill>
            </a:endParaRPr>
          </a:p>
        </p:txBody>
      </p:sp>
      <p:sp>
        <p:nvSpPr>
          <p:cNvPr id="68" name="Google Shape;68;p15"/>
          <p:cNvSpPr txBox="1"/>
          <p:nvPr/>
        </p:nvSpPr>
        <p:spPr>
          <a:xfrm>
            <a:off x="5473900" y="199800"/>
            <a:ext cx="3545700" cy="526200"/>
          </a:xfrm>
          <a:prstGeom prst="rect">
            <a:avLst/>
          </a:prstGeom>
          <a:noFill/>
          <a:ln>
            <a:noFill/>
          </a:ln>
        </p:spPr>
        <p:txBody>
          <a:bodyPr anchorCtr="0" anchor="t" bIns="91425" lIns="91425" spcFirstLastPara="1" rIns="91425" wrap="square" tIns="91425">
            <a:noAutofit/>
          </a:bodyPr>
          <a:lstStyle/>
          <a:p>
            <a:pPr indent="0" lvl="0" marL="0" rtl="0" algn="r">
              <a:lnSpc>
                <a:spcPct val="125000"/>
              </a:lnSpc>
              <a:spcBef>
                <a:spcPts val="0"/>
              </a:spcBef>
              <a:spcAft>
                <a:spcPts val="0"/>
              </a:spcAft>
              <a:buClr>
                <a:srgbClr val="000000"/>
              </a:buClr>
              <a:buSzPts val="1100"/>
              <a:buFont typeface="Arial"/>
              <a:buNone/>
            </a:pPr>
            <a:r>
              <a:rPr lang="en" sz="1100">
                <a:solidFill>
                  <a:srgbClr val="000000"/>
                </a:solidFill>
                <a:latin typeface="Source Serif Pro SemiBold"/>
                <a:ea typeface="Source Serif Pro SemiBold"/>
                <a:cs typeface="Source Serif Pro SemiBold"/>
                <a:sym typeface="Source Serif Pro SemiBold"/>
              </a:rPr>
              <a:t>Mignone Halls of Gems and Minerals </a:t>
            </a:r>
            <a:endParaRPr sz="1100">
              <a:solidFill>
                <a:srgbClr val="000000"/>
              </a:solidFill>
              <a:latin typeface="Source Serif Pro SemiBold"/>
              <a:ea typeface="Source Serif Pro SemiBold"/>
              <a:cs typeface="Source Serif Pro SemiBold"/>
              <a:sym typeface="Source Serif Pro SemiBold"/>
            </a:endParaRPr>
          </a:p>
          <a:p>
            <a:pPr indent="0" lvl="0" marL="0" rtl="0" algn="r">
              <a:lnSpc>
                <a:spcPct val="125000"/>
              </a:lnSpc>
              <a:spcBef>
                <a:spcPts val="0"/>
              </a:spcBef>
              <a:spcAft>
                <a:spcPts val="0"/>
              </a:spcAft>
              <a:buClr>
                <a:srgbClr val="000000"/>
              </a:buClr>
              <a:buSzPts val="1100"/>
              <a:buFont typeface="Arial"/>
              <a:buNone/>
            </a:pPr>
            <a:r>
              <a:rPr lang="en" sz="1000">
                <a:solidFill>
                  <a:srgbClr val="000000"/>
                </a:solidFill>
                <a:latin typeface="Source Sans Pro Black"/>
                <a:ea typeface="Source Sans Pro Black"/>
                <a:cs typeface="Source Sans Pro Black"/>
                <a:sym typeface="Source Sans Pro Black"/>
              </a:rPr>
              <a:t>GRADES </a:t>
            </a:r>
            <a:r>
              <a:rPr lang="en" sz="1000">
                <a:latin typeface="Source Sans Pro Black"/>
                <a:ea typeface="Source Sans Pro Black"/>
                <a:cs typeface="Source Sans Pro Black"/>
                <a:sym typeface="Source Sans Pro Black"/>
              </a:rPr>
              <a:t>6</a:t>
            </a:r>
            <a:r>
              <a:rPr lang="en" sz="1000">
                <a:solidFill>
                  <a:srgbClr val="000000"/>
                </a:solidFill>
                <a:latin typeface="Source Sans Pro Black"/>
                <a:ea typeface="Source Sans Pro Black"/>
                <a:cs typeface="Source Sans Pro Black"/>
                <a:sym typeface="Source Sans Pro Black"/>
              </a:rPr>
              <a:t>–</a:t>
            </a:r>
            <a:r>
              <a:rPr lang="en" sz="1000">
                <a:latin typeface="Source Sans Pro Black"/>
                <a:ea typeface="Source Sans Pro Black"/>
                <a:cs typeface="Source Sans Pro Black"/>
                <a:sym typeface="Source Sans Pro Black"/>
              </a:rPr>
              <a:t>8</a:t>
            </a:r>
            <a:endParaRPr sz="1000">
              <a:solidFill>
                <a:srgbClr val="000000"/>
              </a:solidFill>
              <a:latin typeface="Source Sans Pro Black"/>
              <a:ea typeface="Source Sans Pro Black"/>
              <a:cs typeface="Source Sans Pro Black"/>
              <a:sym typeface="Source Sans Pro Black"/>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 name="Shape 72"/>
        <p:cNvGrpSpPr/>
        <p:nvPr/>
      </p:nvGrpSpPr>
      <p:grpSpPr>
        <a:xfrm>
          <a:off x="0" y="0"/>
          <a:ext cx="0" cy="0"/>
          <a:chOff x="0" y="0"/>
          <a:chExt cx="0" cy="0"/>
        </a:xfrm>
      </p:grpSpPr>
      <p:sp>
        <p:nvSpPr>
          <p:cNvPr id="73" name="Google Shape;73;p16"/>
          <p:cNvSpPr txBox="1"/>
          <p:nvPr/>
        </p:nvSpPr>
        <p:spPr>
          <a:xfrm>
            <a:off x="354875" y="657800"/>
            <a:ext cx="3737700" cy="32892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1800">
                <a:solidFill>
                  <a:srgbClr val="71021D"/>
                </a:solidFill>
                <a:latin typeface="Source Sans Pro Black"/>
                <a:ea typeface="Source Sans Pro Black"/>
                <a:cs typeface="Source Sans Pro Black"/>
                <a:sym typeface="Source Sans Pro Black"/>
              </a:rPr>
              <a:t>Look closely…</a:t>
            </a:r>
            <a:endParaRPr sz="1800">
              <a:solidFill>
                <a:srgbClr val="71021D"/>
              </a:solidFill>
              <a:latin typeface="Source Sans Pro Black"/>
              <a:ea typeface="Source Sans Pro Black"/>
              <a:cs typeface="Source Sans Pro Black"/>
              <a:sym typeface="Source Sans Pro Black"/>
            </a:endParaRPr>
          </a:p>
          <a:p>
            <a:pPr indent="0" lvl="0" marL="0" rtl="0" algn="l">
              <a:lnSpc>
                <a:spcPct val="125000"/>
              </a:lnSpc>
              <a:spcBef>
                <a:spcPts val="0"/>
              </a:spcBef>
              <a:spcAft>
                <a:spcPts val="0"/>
              </a:spcAft>
              <a:buClr>
                <a:schemeClr val="dk1"/>
              </a:buClr>
              <a:buSzPts val="1100"/>
              <a:buFont typeface="Arial"/>
              <a:buNone/>
            </a:pPr>
            <a:r>
              <a:t/>
            </a:r>
            <a:endParaRPr>
              <a:solidFill>
                <a:srgbClr val="45818E"/>
              </a:solidFill>
              <a:latin typeface="Source Sans Pro SemiBold"/>
              <a:ea typeface="Source Sans Pro SemiBold"/>
              <a:cs typeface="Source Sans Pro SemiBold"/>
              <a:sym typeface="Source Sans Pro SemiBold"/>
            </a:endParaRPr>
          </a:p>
          <a:p>
            <a:pPr indent="0" lvl="0" marL="0" rtl="0" algn="l">
              <a:spcBef>
                <a:spcPts val="0"/>
              </a:spcBef>
              <a:spcAft>
                <a:spcPts val="0"/>
              </a:spcAft>
              <a:buClr>
                <a:schemeClr val="dk1"/>
              </a:buClr>
              <a:buSzPts val="1100"/>
              <a:buFont typeface="Arial"/>
              <a:buNone/>
            </a:pPr>
            <a:r>
              <a:rPr lang="en" sz="3000">
                <a:solidFill>
                  <a:srgbClr val="0E366F"/>
                </a:solidFill>
                <a:latin typeface="Source Serif Pro"/>
                <a:ea typeface="Source Serif Pro"/>
                <a:cs typeface="Source Serif Pro"/>
                <a:sym typeface="Source Serif Pro"/>
              </a:rPr>
              <a:t>What do you see?</a:t>
            </a:r>
            <a:endParaRPr sz="2300">
              <a:solidFill>
                <a:srgbClr val="0E366F"/>
              </a:solidFill>
              <a:latin typeface="Source Serif Pro"/>
              <a:ea typeface="Source Serif Pro"/>
              <a:cs typeface="Source Serif Pro"/>
              <a:sym typeface="Source Serif Pro"/>
            </a:endParaRPr>
          </a:p>
          <a:p>
            <a:pPr indent="0" lvl="0" marL="0" rtl="0" algn="l">
              <a:spcBef>
                <a:spcPts val="0"/>
              </a:spcBef>
              <a:spcAft>
                <a:spcPts val="0"/>
              </a:spcAft>
              <a:buClr>
                <a:srgbClr val="000000"/>
              </a:buClr>
              <a:buSzPts val="1100"/>
              <a:buFont typeface="Arial"/>
              <a:buNone/>
            </a:pPr>
            <a:r>
              <a:t/>
            </a:r>
            <a:endParaRPr sz="1800">
              <a:solidFill>
                <a:srgbClr val="71021D"/>
              </a:solidFill>
              <a:latin typeface="Lato Black"/>
              <a:ea typeface="Lato Black"/>
              <a:cs typeface="Lato Black"/>
              <a:sym typeface="Lato Black"/>
            </a:endParaRPr>
          </a:p>
        </p:txBody>
      </p:sp>
      <p:pic>
        <p:nvPicPr>
          <p:cNvPr id="74" name="Google Shape;74;p16"/>
          <p:cNvPicPr preferRelativeResize="0"/>
          <p:nvPr/>
        </p:nvPicPr>
        <p:blipFill>
          <a:blip r:embed="rId3">
            <a:alphaModFix/>
          </a:blip>
          <a:stretch>
            <a:fillRect/>
          </a:stretch>
        </p:blipFill>
        <p:spPr>
          <a:xfrm rot="775451">
            <a:off x="3030246" y="-260415"/>
            <a:ext cx="5516959" cy="5282107"/>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 name="Shape 78"/>
        <p:cNvGrpSpPr/>
        <p:nvPr/>
      </p:nvGrpSpPr>
      <p:grpSpPr>
        <a:xfrm>
          <a:off x="0" y="0"/>
          <a:ext cx="0" cy="0"/>
          <a:chOff x="0" y="0"/>
          <a:chExt cx="0" cy="0"/>
        </a:xfrm>
      </p:grpSpPr>
      <p:sp>
        <p:nvSpPr>
          <p:cNvPr id="79" name="Google Shape;79;p17"/>
          <p:cNvSpPr txBox="1"/>
          <p:nvPr/>
        </p:nvSpPr>
        <p:spPr>
          <a:xfrm>
            <a:off x="367125" y="639425"/>
            <a:ext cx="3737700" cy="32892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800">
                <a:solidFill>
                  <a:srgbClr val="71021D"/>
                </a:solidFill>
                <a:latin typeface="Source Sans Pro Black"/>
                <a:ea typeface="Source Sans Pro Black"/>
                <a:cs typeface="Source Sans Pro Black"/>
                <a:sym typeface="Source Sans Pro Black"/>
              </a:rPr>
              <a:t>What do you notice about its…</a:t>
            </a:r>
            <a:endParaRPr sz="1800">
              <a:solidFill>
                <a:srgbClr val="71021D"/>
              </a:solidFill>
              <a:latin typeface="Source Sans Pro Black"/>
              <a:ea typeface="Source Sans Pro Black"/>
              <a:cs typeface="Source Sans Pro Black"/>
              <a:sym typeface="Source Sans Pro Black"/>
            </a:endParaRPr>
          </a:p>
          <a:p>
            <a:pPr indent="0" lvl="0" marL="0" rtl="0" algn="l">
              <a:lnSpc>
                <a:spcPct val="125000"/>
              </a:lnSpc>
              <a:spcBef>
                <a:spcPts val="0"/>
              </a:spcBef>
              <a:spcAft>
                <a:spcPts val="0"/>
              </a:spcAft>
              <a:buNone/>
            </a:pPr>
            <a:r>
              <a:t/>
            </a:r>
            <a:endParaRPr>
              <a:solidFill>
                <a:srgbClr val="45818E"/>
              </a:solidFill>
              <a:latin typeface="Source Sans Pro SemiBold"/>
              <a:ea typeface="Source Sans Pro SemiBold"/>
              <a:cs typeface="Source Sans Pro SemiBold"/>
              <a:sym typeface="Source Sans Pro SemiBold"/>
            </a:endParaRPr>
          </a:p>
          <a:p>
            <a:pPr indent="-381000" lvl="0" marL="400050" rtl="0" algn="l">
              <a:lnSpc>
                <a:spcPct val="150000"/>
              </a:lnSpc>
              <a:spcBef>
                <a:spcPts val="0"/>
              </a:spcBef>
              <a:spcAft>
                <a:spcPts val="0"/>
              </a:spcAft>
              <a:buClr>
                <a:srgbClr val="0E366F"/>
              </a:buClr>
              <a:buSzPts val="2400"/>
              <a:buFont typeface="Source Serif Pro"/>
              <a:buChar char="●"/>
            </a:pPr>
            <a:r>
              <a:rPr lang="en" sz="3000">
                <a:solidFill>
                  <a:srgbClr val="0E366F"/>
                </a:solidFill>
                <a:latin typeface="Source Serif Pro"/>
                <a:ea typeface="Source Serif Pro"/>
                <a:cs typeface="Source Serif Pro"/>
                <a:sym typeface="Source Serif Pro"/>
              </a:rPr>
              <a:t>Color?</a:t>
            </a:r>
            <a:endParaRPr sz="3000">
              <a:solidFill>
                <a:srgbClr val="0E366F"/>
              </a:solidFill>
              <a:latin typeface="Source Serif Pro"/>
              <a:ea typeface="Source Serif Pro"/>
              <a:cs typeface="Source Serif Pro"/>
              <a:sym typeface="Source Serif Pro"/>
            </a:endParaRPr>
          </a:p>
          <a:p>
            <a:pPr indent="-381000" lvl="0" marL="400050" rtl="0" algn="l">
              <a:lnSpc>
                <a:spcPct val="150000"/>
              </a:lnSpc>
              <a:spcBef>
                <a:spcPts val="0"/>
              </a:spcBef>
              <a:spcAft>
                <a:spcPts val="0"/>
              </a:spcAft>
              <a:buClr>
                <a:srgbClr val="0E366F"/>
              </a:buClr>
              <a:buSzPts val="2400"/>
              <a:buFont typeface="Source Serif Pro"/>
              <a:buChar char="●"/>
            </a:pPr>
            <a:r>
              <a:rPr lang="en" sz="3000">
                <a:solidFill>
                  <a:srgbClr val="0E366F"/>
                </a:solidFill>
                <a:latin typeface="Source Serif Pro"/>
                <a:ea typeface="Source Serif Pro"/>
                <a:cs typeface="Source Serif Pro"/>
                <a:sym typeface="Source Serif Pro"/>
              </a:rPr>
              <a:t>Shape?</a:t>
            </a:r>
            <a:endParaRPr sz="3000">
              <a:solidFill>
                <a:srgbClr val="0E366F"/>
              </a:solidFill>
              <a:latin typeface="Source Serif Pro"/>
              <a:ea typeface="Source Serif Pro"/>
              <a:cs typeface="Source Serif Pro"/>
              <a:sym typeface="Source Serif Pro"/>
            </a:endParaRPr>
          </a:p>
          <a:p>
            <a:pPr indent="-381000" lvl="0" marL="400050" rtl="0" algn="l">
              <a:lnSpc>
                <a:spcPct val="115000"/>
              </a:lnSpc>
              <a:spcBef>
                <a:spcPts val="0"/>
              </a:spcBef>
              <a:spcAft>
                <a:spcPts val="0"/>
              </a:spcAft>
              <a:buClr>
                <a:srgbClr val="0E366F"/>
              </a:buClr>
              <a:buSzPts val="2400"/>
              <a:buFont typeface="Source Serif Pro"/>
              <a:buChar char="●"/>
            </a:pPr>
            <a:r>
              <a:rPr lang="en" sz="3000">
                <a:solidFill>
                  <a:srgbClr val="0E366F"/>
                </a:solidFill>
                <a:latin typeface="Source Serif Pro"/>
                <a:ea typeface="Source Serif Pro"/>
                <a:cs typeface="Source Serif Pro"/>
                <a:sym typeface="Source Serif Pro"/>
              </a:rPr>
              <a:t>Crystal </a:t>
            </a:r>
            <a:br>
              <a:rPr lang="en" sz="3000">
                <a:solidFill>
                  <a:srgbClr val="0E366F"/>
                </a:solidFill>
                <a:latin typeface="Source Serif Pro"/>
                <a:ea typeface="Source Serif Pro"/>
                <a:cs typeface="Source Serif Pro"/>
                <a:sym typeface="Source Serif Pro"/>
              </a:rPr>
            </a:br>
            <a:r>
              <a:rPr lang="en" sz="3000">
                <a:solidFill>
                  <a:srgbClr val="0E366F"/>
                </a:solidFill>
                <a:latin typeface="Source Serif Pro"/>
                <a:ea typeface="Source Serif Pro"/>
                <a:cs typeface="Source Serif Pro"/>
                <a:sym typeface="Source Serif Pro"/>
              </a:rPr>
              <a:t>size?</a:t>
            </a:r>
            <a:endParaRPr sz="3000">
              <a:solidFill>
                <a:srgbClr val="0E366F"/>
              </a:solidFill>
              <a:latin typeface="Source Serif Pro"/>
              <a:ea typeface="Source Serif Pro"/>
              <a:cs typeface="Source Serif Pro"/>
              <a:sym typeface="Source Serif Pro"/>
            </a:endParaRPr>
          </a:p>
          <a:p>
            <a:pPr indent="0" lvl="0" marL="0" rtl="0" algn="l">
              <a:lnSpc>
                <a:spcPct val="150000"/>
              </a:lnSpc>
              <a:spcBef>
                <a:spcPts val="0"/>
              </a:spcBef>
              <a:spcAft>
                <a:spcPts val="1500"/>
              </a:spcAft>
              <a:buNone/>
            </a:pPr>
            <a:r>
              <a:t/>
            </a:r>
            <a:endParaRPr b="1" sz="2200">
              <a:solidFill>
                <a:srgbClr val="0E366F"/>
              </a:solidFill>
              <a:latin typeface="Lato"/>
              <a:ea typeface="Lato"/>
              <a:cs typeface="Lato"/>
              <a:sym typeface="Lato"/>
            </a:endParaRPr>
          </a:p>
        </p:txBody>
      </p:sp>
      <p:pic>
        <p:nvPicPr>
          <p:cNvPr id="80" name="Google Shape;80;p17"/>
          <p:cNvPicPr preferRelativeResize="0"/>
          <p:nvPr/>
        </p:nvPicPr>
        <p:blipFill>
          <a:blip r:embed="rId3">
            <a:alphaModFix/>
          </a:blip>
          <a:stretch>
            <a:fillRect/>
          </a:stretch>
        </p:blipFill>
        <p:spPr>
          <a:xfrm rot="775451">
            <a:off x="3030246" y="-260415"/>
            <a:ext cx="5516959" cy="5282107"/>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 name="Shape 84"/>
        <p:cNvGrpSpPr/>
        <p:nvPr/>
      </p:nvGrpSpPr>
      <p:grpSpPr>
        <a:xfrm>
          <a:off x="0" y="0"/>
          <a:ext cx="0" cy="0"/>
          <a:chOff x="0" y="0"/>
          <a:chExt cx="0" cy="0"/>
        </a:xfrm>
      </p:grpSpPr>
      <p:sp>
        <p:nvSpPr>
          <p:cNvPr id="85" name="Google Shape;85;p18"/>
          <p:cNvSpPr txBox="1"/>
          <p:nvPr/>
        </p:nvSpPr>
        <p:spPr>
          <a:xfrm>
            <a:off x="354875" y="657800"/>
            <a:ext cx="3737700" cy="32892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1800">
                <a:solidFill>
                  <a:srgbClr val="71021D"/>
                </a:solidFill>
                <a:latin typeface="Source Sans Pro Black"/>
                <a:ea typeface="Source Sans Pro Black"/>
                <a:cs typeface="Source Sans Pro Black"/>
                <a:sym typeface="Source Sans Pro Black"/>
              </a:rPr>
              <a:t>Look closely…</a:t>
            </a:r>
            <a:endParaRPr sz="1800">
              <a:solidFill>
                <a:srgbClr val="71021D"/>
              </a:solidFill>
              <a:latin typeface="Source Sans Pro Black"/>
              <a:ea typeface="Source Sans Pro Black"/>
              <a:cs typeface="Source Sans Pro Black"/>
              <a:sym typeface="Source Sans Pro Black"/>
            </a:endParaRPr>
          </a:p>
          <a:p>
            <a:pPr indent="0" lvl="0" marL="0" rtl="0" algn="l">
              <a:lnSpc>
                <a:spcPct val="125000"/>
              </a:lnSpc>
              <a:spcBef>
                <a:spcPts val="0"/>
              </a:spcBef>
              <a:spcAft>
                <a:spcPts val="0"/>
              </a:spcAft>
              <a:buClr>
                <a:schemeClr val="dk1"/>
              </a:buClr>
              <a:buSzPts val="1100"/>
              <a:buFont typeface="Arial"/>
              <a:buNone/>
            </a:pPr>
            <a:r>
              <a:t/>
            </a:r>
            <a:endParaRPr>
              <a:solidFill>
                <a:srgbClr val="45818E"/>
              </a:solidFill>
              <a:latin typeface="Source Sans Pro SemiBold"/>
              <a:ea typeface="Source Sans Pro SemiBold"/>
              <a:cs typeface="Source Sans Pro SemiBold"/>
              <a:sym typeface="Source Sans Pro SemiBold"/>
            </a:endParaRPr>
          </a:p>
          <a:p>
            <a:pPr indent="0" lvl="0" marL="0" rtl="0" algn="l">
              <a:spcBef>
                <a:spcPts val="0"/>
              </a:spcBef>
              <a:spcAft>
                <a:spcPts val="0"/>
              </a:spcAft>
              <a:buClr>
                <a:schemeClr val="dk1"/>
              </a:buClr>
              <a:buSzPts val="1100"/>
              <a:buFont typeface="Arial"/>
              <a:buNone/>
            </a:pPr>
            <a:r>
              <a:rPr lang="en" sz="3000">
                <a:solidFill>
                  <a:srgbClr val="0E366F"/>
                </a:solidFill>
                <a:latin typeface="Source Serif Pro"/>
                <a:ea typeface="Source Serif Pro"/>
                <a:cs typeface="Source Serif Pro"/>
                <a:sym typeface="Source Serif Pro"/>
              </a:rPr>
              <a:t>What do you see?</a:t>
            </a:r>
            <a:endParaRPr sz="2300">
              <a:solidFill>
                <a:srgbClr val="0E366F"/>
              </a:solidFill>
              <a:latin typeface="Source Serif Pro"/>
              <a:ea typeface="Source Serif Pro"/>
              <a:cs typeface="Source Serif Pro"/>
              <a:sym typeface="Source Serif Pro"/>
            </a:endParaRPr>
          </a:p>
          <a:p>
            <a:pPr indent="0" lvl="0" marL="0" rtl="0" algn="l">
              <a:spcBef>
                <a:spcPts val="0"/>
              </a:spcBef>
              <a:spcAft>
                <a:spcPts val="0"/>
              </a:spcAft>
              <a:buClr>
                <a:srgbClr val="000000"/>
              </a:buClr>
              <a:buSzPts val="1100"/>
              <a:buFont typeface="Arial"/>
              <a:buNone/>
            </a:pPr>
            <a:r>
              <a:t/>
            </a:r>
            <a:endParaRPr sz="1800">
              <a:solidFill>
                <a:srgbClr val="71021D"/>
              </a:solidFill>
              <a:latin typeface="Lato Black"/>
              <a:ea typeface="Lato Black"/>
              <a:cs typeface="Lato Black"/>
              <a:sym typeface="Lato Black"/>
            </a:endParaRPr>
          </a:p>
        </p:txBody>
      </p:sp>
      <p:pic>
        <p:nvPicPr>
          <p:cNvPr id="86" name="Google Shape;86;p18"/>
          <p:cNvPicPr preferRelativeResize="0"/>
          <p:nvPr/>
        </p:nvPicPr>
        <p:blipFill rotWithShape="1">
          <a:blip r:embed="rId3">
            <a:alphaModFix/>
          </a:blip>
          <a:srcRect b="18420" l="0" r="0" t="0"/>
          <a:stretch/>
        </p:blipFill>
        <p:spPr>
          <a:xfrm>
            <a:off x="3265900" y="97325"/>
            <a:ext cx="5367925" cy="5046176"/>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 name="Shape 90"/>
        <p:cNvGrpSpPr/>
        <p:nvPr/>
      </p:nvGrpSpPr>
      <p:grpSpPr>
        <a:xfrm>
          <a:off x="0" y="0"/>
          <a:ext cx="0" cy="0"/>
          <a:chOff x="0" y="0"/>
          <a:chExt cx="0" cy="0"/>
        </a:xfrm>
      </p:grpSpPr>
      <p:sp>
        <p:nvSpPr>
          <p:cNvPr id="91" name="Google Shape;91;p19"/>
          <p:cNvSpPr txBox="1"/>
          <p:nvPr/>
        </p:nvSpPr>
        <p:spPr>
          <a:xfrm>
            <a:off x="367125" y="639425"/>
            <a:ext cx="3737700" cy="32892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800">
                <a:solidFill>
                  <a:srgbClr val="71021D"/>
                </a:solidFill>
                <a:latin typeface="Source Sans Pro Black"/>
                <a:ea typeface="Source Sans Pro Black"/>
                <a:cs typeface="Source Sans Pro Black"/>
                <a:sym typeface="Source Sans Pro Black"/>
              </a:rPr>
              <a:t>What do you notice about its…</a:t>
            </a:r>
            <a:endParaRPr sz="1800">
              <a:solidFill>
                <a:srgbClr val="71021D"/>
              </a:solidFill>
              <a:latin typeface="Source Sans Pro Black"/>
              <a:ea typeface="Source Sans Pro Black"/>
              <a:cs typeface="Source Sans Pro Black"/>
              <a:sym typeface="Source Sans Pro Black"/>
            </a:endParaRPr>
          </a:p>
          <a:p>
            <a:pPr indent="0" lvl="0" marL="0" rtl="0" algn="l">
              <a:lnSpc>
                <a:spcPct val="125000"/>
              </a:lnSpc>
              <a:spcBef>
                <a:spcPts val="0"/>
              </a:spcBef>
              <a:spcAft>
                <a:spcPts val="0"/>
              </a:spcAft>
              <a:buNone/>
            </a:pPr>
            <a:r>
              <a:t/>
            </a:r>
            <a:endParaRPr>
              <a:solidFill>
                <a:srgbClr val="45818E"/>
              </a:solidFill>
              <a:latin typeface="Source Sans Pro SemiBold"/>
              <a:ea typeface="Source Sans Pro SemiBold"/>
              <a:cs typeface="Source Sans Pro SemiBold"/>
              <a:sym typeface="Source Sans Pro SemiBold"/>
            </a:endParaRPr>
          </a:p>
          <a:p>
            <a:pPr indent="-381000" lvl="0" marL="400050" rtl="0" algn="l">
              <a:lnSpc>
                <a:spcPct val="150000"/>
              </a:lnSpc>
              <a:spcBef>
                <a:spcPts val="0"/>
              </a:spcBef>
              <a:spcAft>
                <a:spcPts val="0"/>
              </a:spcAft>
              <a:buClr>
                <a:srgbClr val="0E366F"/>
              </a:buClr>
              <a:buSzPts val="2400"/>
              <a:buFont typeface="Source Serif Pro"/>
              <a:buChar char="●"/>
            </a:pPr>
            <a:r>
              <a:rPr lang="en" sz="3000">
                <a:solidFill>
                  <a:srgbClr val="0E366F"/>
                </a:solidFill>
                <a:latin typeface="Source Serif Pro"/>
                <a:ea typeface="Source Serif Pro"/>
                <a:cs typeface="Source Serif Pro"/>
                <a:sym typeface="Source Serif Pro"/>
              </a:rPr>
              <a:t>Color?</a:t>
            </a:r>
            <a:endParaRPr sz="3000">
              <a:solidFill>
                <a:srgbClr val="0E366F"/>
              </a:solidFill>
              <a:latin typeface="Source Serif Pro"/>
              <a:ea typeface="Source Serif Pro"/>
              <a:cs typeface="Source Serif Pro"/>
              <a:sym typeface="Source Serif Pro"/>
            </a:endParaRPr>
          </a:p>
          <a:p>
            <a:pPr indent="-381000" lvl="0" marL="400050" rtl="0" algn="l">
              <a:lnSpc>
                <a:spcPct val="150000"/>
              </a:lnSpc>
              <a:spcBef>
                <a:spcPts val="0"/>
              </a:spcBef>
              <a:spcAft>
                <a:spcPts val="0"/>
              </a:spcAft>
              <a:buClr>
                <a:srgbClr val="0E366F"/>
              </a:buClr>
              <a:buSzPts val="2400"/>
              <a:buFont typeface="Source Serif Pro"/>
              <a:buChar char="●"/>
            </a:pPr>
            <a:r>
              <a:rPr lang="en" sz="3000">
                <a:solidFill>
                  <a:srgbClr val="0E366F"/>
                </a:solidFill>
                <a:latin typeface="Source Serif Pro"/>
                <a:ea typeface="Source Serif Pro"/>
                <a:cs typeface="Source Serif Pro"/>
                <a:sym typeface="Source Serif Pro"/>
              </a:rPr>
              <a:t>Shape?</a:t>
            </a:r>
            <a:endParaRPr sz="3000">
              <a:solidFill>
                <a:srgbClr val="0E366F"/>
              </a:solidFill>
              <a:latin typeface="Source Serif Pro"/>
              <a:ea typeface="Source Serif Pro"/>
              <a:cs typeface="Source Serif Pro"/>
              <a:sym typeface="Source Serif Pro"/>
            </a:endParaRPr>
          </a:p>
          <a:p>
            <a:pPr indent="-381000" lvl="0" marL="400050" rtl="0" algn="l">
              <a:lnSpc>
                <a:spcPct val="115000"/>
              </a:lnSpc>
              <a:spcBef>
                <a:spcPts val="0"/>
              </a:spcBef>
              <a:spcAft>
                <a:spcPts val="0"/>
              </a:spcAft>
              <a:buClr>
                <a:srgbClr val="0E366F"/>
              </a:buClr>
              <a:buSzPts val="2400"/>
              <a:buFont typeface="Source Serif Pro"/>
              <a:buChar char="●"/>
            </a:pPr>
            <a:r>
              <a:rPr lang="en" sz="3000">
                <a:solidFill>
                  <a:srgbClr val="0E366F"/>
                </a:solidFill>
                <a:latin typeface="Source Serif Pro"/>
                <a:ea typeface="Source Serif Pro"/>
                <a:cs typeface="Source Serif Pro"/>
                <a:sym typeface="Source Serif Pro"/>
              </a:rPr>
              <a:t>Crystal size?</a:t>
            </a:r>
            <a:endParaRPr sz="3000">
              <a:solidFill>
                <a:srgbClr val="0E366F"/>
              </a:solidFill>
              <a:latin typeface="Source Serif Pro"/>
              <a:ea typeface="Source Serif Pro"/>
              <a:cs typeface="Source Serif Pro"/>
              <a:sym typeface="Source Serif Pro"/>
            </a:endParaRPr>
          </a:p>
          <a:p>
            <a:pPr indent="0" lvl="0" marL="457200" rtl="0" algn="l">
              <a:lnSpc>
                <a:spcPct val="150000"/>
              </a:lnSpc>
              <a:spcBef>
                <a:spcPts val="0"/>
              </a:spcBef>
              <a:spcAft>
                <a:spcPts val="1500"/>
              </a:spcAft>
              <a:buNone/>
            </a:pPr>
            <a:r>
              <a:t/>
            </a:r>
            <a:endParaRPr b="1" sz="2200">
              <a:solidFill>
                <a:srgbClr val="0E366F"/>
              </a:solidFill>
              <a:latin typeface="Lato"/>
              <a:ea typeface="Lato"/>
              <a:cs typeface="Lato"/>
              <a:sym typeface="Lato"/>
            </a:endParaRPr>
          </a:p>
        </p:txBody>
      </p:sp>
      <p:pic>
        <p:nvPicPr>
          <p:cNvPr id="92" name="Google Shape;92;p19"/>
          <p:cNvPicPr preferRelativeResize="0"/>
          <p:nvPr/>
        </p:nvPicPr>
        <p:blipFill rotWithShape="1">
          <a:blip r:embed="rId3">
            <a:alphaModFix/>
          </a:blip>
          <a:srcRect b="18420" l="0" r="0" t="0"/>
          <a:stretch/>
        </p:blipFill>
        <p:spPr>
          <a:xfrm>
            <a:off x="3265900" y="97325"/>
            <a:ext cx="5367925" cy="5046176"/>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 name="Shape 96"/>
        <p:cNvGrpSpPr/>
        <p:nvPr/>
      </p:nvGrpSpPr>
      <p:grpSpPr>
        <a:xfrm>
          <a:off x="0" y="0"/>
          <a:ext cx="0" cy="0"/>
          <a:chOff x="0" y="0"/>
          <a:chExt cx="0" cy="0"/>
        </a:xfrm>
      </p:grpSpPr>
      <p:sp>
        <p:nvSpPr>
          <p:cNvPr id="97" name="Google Shape;97;p20"/>
          <p:cNvSpPr txBox="1"/>
          <p:nvPr/>
        </p:nvSpPr>
        <p:spPr>
          <a:xfrm>
            <a:off x="354875" y="657800"/>
            <a:ext cx="1822200" cy="32892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1800">
                <a:solidFill>
                  <a:srgbClr val="71021D"/>
                </a:solidFill>
                <a:latin typeface="Source Sans Pro Black"/>
                <a:ea typeface="Source Sans Pro Black"/>
                <a:cs typeface="Source Sans Pro Black"/>
                <a:sym typeface="Source Sans Pro Black"/>
              </a:rPr>
              <a:t>Look closely…</a:t>
            </a:r>
            <a:endParaRPr sz="1800">
              <a:solidFill>
                <a:srgbClr val="71021D"/>
              </a:solidFill>
              <a:latin typeface="Source Sans Pro Black"/>
              <a:ea typeface="Source Sans Pro Black"/>
              <a:cs typeface="Source Sans Pro Black"/>
              <a:sym typeface="Source Sans Pro Black"/>
            </a:endParaRPr>
          </a:p>
          <a:p>
            <a:pPr indent="0" lvl="0" marL="0" rtl="0" algn="l">
              <a:lnSpc>
                <a:spcPct val="125000"/>
              </a:lnSpc>
              <a:spcBef>
                <a:spcPts val="0"/>
              </a:spcBef>
              <a:spcAft>
                <a:spcPts val="0"/>
              </a:spcAft>
              <a:buClr>
                <a:schemeClr val="dk1"/>
              </a:buClr>
              <a:buSzPts val="1100"/>
              <a:buFont typeface="Arial"/>
              <a:buNone/>
            </a:pPr>
            <a:r>
              <a:t/>
            </a:r>
            <a:endParaRPr>
              <a:solidFill>
                <a:srgbClr val="45818E"/>
              </a:solidFill>
              <a:latin typeface="Source Sans Pro SemiBold"/>
              <a:ea typeface="Source Sans Pro SemiBold"/>
              <a:cs typeface="Source Sans Pro SemiBold"/>
              <a:sym typeface="Source Sans Pro SemiBold"/>
            </a:endParaRPr>
          </a:p>
          <a:p>
            <a:pPr indent="0" lvl="0" marL="0" rtl="0" algn="l">
              <a:spcBef>
                <a:spcPts val="0"/>
              </a:spcBef>
              <a:spcAft>
                <a:spcPts val="0"/>
              </a:spcAft>
              <a:buClr>
                <a:schemeClr val="dk1"/>
              </a:buClr>
              <a:buSzPts val="1100"/>
              <a:buFont typeface="Arial"/>
              <a:buNone/>
            </a:pPr>
            <a:r>
              <a:rPr lang="en" sz="3000">
                <a:solidFill>
                  <a:srgbClr val="0E366F"/>
                </a:solidFill>
                <a:latin typeface="Source Serif Pro"/>
                <a:ea typeface="Source Serif Pro"/>
                <a:cs typeface="Source Serif Pro"/>
                <a:sym typeface="Source Serif Pro"/>
              </a:rPr>
              <a:t>What do you see?</a:t>
            </a:r>
            <a:endParaRPr sz="2300">
              <a:solidFill>
                <a:srgbClr val="0E366F"/>
              </a:solidFill>
              <a:latin typeface="Source Serif Pro"/>
              <a:ea typeface="Source Serif Pro"/>
              <a:cs typeface="Source Serif Pro"/>
              <a:sym typeface="Source Serif Pro"/>
            </a:endParaRPr>
          </a:p>
          <a:p>
            <a:pPr indent="0" lvl="0" marL="0" rtl="0" algn="l">
              <a:spcBef>
                <a:spcPts val="0"/>
              </a:spcBef>
              <a:spcAft>
                <a:spcPts val="0"/>
              </a:spcAft>
              <a:buClr>
                <a:schemeClr val="dk1"/>
              </a:buClr>
              <a:buSzPts val="1100"/>
              <a:buFont typeface="Arial"/>
              <a:buNone/>
            </a:pPr>
            <a:r>
              <a:t/>
            </a:r>
            <a:endParaRPr sz="1800">
              <a:solidFill>
                <a:srgbClr val="71021D"/>
              </a:solidFill>
              <a:latin typeface="Lato Black"/>
              <a:ea typeface="Lato Black"/>
              <a:cs typeface="Lato Black"/>
              <a:sym typeface="Lato Black"/>
            </a:endParaRPr>
          </a:p>
          <a:p>
            <a:pPr indent="0" lvl="0" marL="0" rtl="0" algn="l">
              <a:spcBef>
                <a:spcPts val="0"/>
              </a:spcBef>
              <a:spcAft>
                <a:spcPts val="0"/>
              </a:spcAft>
              <a:buClr>
                <a:srgbClr val="000000"/>
              </a:buClr>
              <a:buSzPts val="1100"/>
              <a:buFont typeface="Arial"/>
              <a:buNone/>
            </a:pPr>
            <a:r>
              <a:t/>
            </a:r>
            <a:endParaRPr sz="1800">
              <a:solidFill>
                <a:srgbClr val="71021D"/>
              </a:solidFill>
              <a:latin typeface="Lato Black"/>
              <a:ea typeface="Lato Black"/>
              <a:cs typeface="Lato Black"/>
              <a:sym typeface="Lato Black"/>
            </a:endParaRPr>
          </a:p>
        </p:txBody>
      </p:sp>
      <p:pic>
        <p:nvPicPr>
          <p:cNvPr id="98" name="Google Shape;98;p20"/>
          <p:cNvPicPr preferRelativeResize="0"/>
          <p:nvPr/>
        </p:nvPicPr>
        <p:blipFill>
          <a:blip r:embed="rId3">
            <a:alphaModFix/>
          </a:blip>
          <a:stretch>
            <a:fillRect/>
          </a:stretch>
        </p:blipFill>
        <p:spPr>
          <a:xfrm>
            <a:off x="1931291" y="245025"/>
            <a:ext cx="7060309" cy="4456699"/>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 name="Shape 102"/>
        <p:cNvGrpSpPr/>
        <p:nvPr/>
      </p:nvGrpSpPr>
      <p:grpSpPr>
        <a:xfrm>
          <a:off x="0" y="0"/>
          <a:ext cx="0" cy="0"/>
          <a:chOff x="0" y="0"/>
          <a:chExt cx="0" cy="0"/>
        </a:xfrm>
      </p:grpSpPr>
      <p:sp>
        <p:nvSpPr>
          <p:cNvPr id="103" name="Google Shape;103;p21"/>
          <p:cNvSpPr txBox="1"/>
          <p:nvPr/>
        </p:nvSpPr>
        <p:spPr>
          <a:xfrm>
            <a:off x="367125" y="639425"/>
            <a:ext cx="2431800" cy="39861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800">
                <a:solidFill>
                  <a:srgbClr val="71021D"/>
                </a:solidFill>
                <a:latin typeface="Source Sans Pro Black"/>
                <a:ea typeface="Source Sans Pro Black"/>
                <a:cs typeface="Source Sans Pro Black"/>
                <a:sym typeface="Source Sans Pro Black"/>
              </a:rPr>
              <a:t>What do you </a:t>
            </a:r>
            <a:endParaRPr sz="1800">
              <a:solidFill>
                <a:srgbClr val="71021D"/>
              </a:solidFill>
              <a:latin typeface="Source Sans Pro Black"/>
              <a:ea typeface="Source Sans Pro Black"/>
              <a:cs typeface="Source Sans Pro Black"/>
              <a:sym typeface="Source Sans Pro Black"/>
            </a:endParaRPr>
          </a:p>
          <a:p>
            <a:pPr indent="0" lvl="0" marL="0" rtl="0" algn="l">
              <a:lnSpc>
                <a:spcPct val="115000"/>
              </a:lnSpc>
              <a:spcBef>
                <a:spcPts val="0"/>
              </a:spcBef>
              <a:spcAft>
                <a:spcPts val="0"/>
              </a:spcAft>
              <a:buNone/>
            </a:pPr>
            <a:r>
              <a:rPr lang="en" sz="1800">
                <a:solidFill>
                  <a:srgbClr val="71021D"/>
                </a:solidFill>
                <a:latin typeface="Source Sans Pro Black"/>
                <a:ea typeface="Source Sans Pro Black"/>
                <a:cs typeface="Source Sans Pro Black"/>
                <a:sym typeface="Source Sans Pro Black"/>
              </a:rPr>
              <a:t>notice about </a:t>
            </a:r>
            <a:endParaRPr sz="1800">
              <a:solidFill>
                <a:srgbClr val="71021D"/>
              </a:solidFill>
              <a:latin typeface="Source Sans Pro Black"/>
              <a:ea typeface="Source Sans Pro Black"/>
              <a:cs typeface="Source Sans Pro Black"/>
              <a:sym typeface="Source Sans Pro Black"/>
            </a:endParaRPr>
          </a:p>
          <a:p>
            <a:pPr indent="0" lvl="0" marL="0" rtl="0" algn="l">
              <a:lnSpc>
                <a:spcPct val="115000"/>
              </a:lnSpc>
              <a:spcBef>
                <a:spcPts val="0"/>
              </a:spcBef>
              <a:spcAft>
                <a:spcPts val="0"/>
              </a:spcAft>
              <a:buNone/>
            </a:pPr>
            <a:r>
              <a:rPr lang="en" sz="1800">
                <a:solidFill>
                  <a:srgbClr val="71021D"/>
                </a:solidFill>
                <a:latin typeface="Source Sans Pro Black"/>
                <a:ea typeface="Source Sans Pro Black"/>
                <a:cs typeface="Source Sans Pro Black"/>
                <a:sym typeface="Source Sans Pro Black"/>
              </a:rPr>
              <a:t>its…</a:t>
            </a:r>
            <a:endParaRPr sz="1800">
              <a:solidFill>
                <a:srgbClr val="71021D"/>
              </a:solidFill>
              <a:latin typeface="Source Sans Pro Black"/>
              <a:ea typeface="Source Sans Pro Black"/>
              <a:cs typeface="Source Sans Pro Black"/>
              <a:sym typeface="Source Sans Pro Black"/>
            </a:endParaRPr>
          </a:p>
          <a:p>
            <a:pPr indent="0" lvl="0" marL="0" rtl="0" algn="l">
              <a:lnSpc>
                <a:spcPct val="125000"/>
              </a:lnSpc>
              <a:spcBef>
                <a:spcPts val="0"/>
              </a:spcBef>
              <a:spcAft>
                <a:spcPts val="0"/>
              </a:spcAft>
              <a:buNone/>
            </a:pPr>
            <a:r>
              <a:t/>
            </a:r>
            <a:endParaRPr>
              <a:solidFill>
                <a:srgbClr val="45818E"/>
              </a:solidFill>
              <a:latin typeface="Source Sans Pro SemiBold"/>
              <a:ea typeface="Source Sans Pro SemiBold"/>
              <a:cs typeface="Source Sans Pro SemiBold"/>
              <a:sym typeface="Source Sans Pro SemiBold"/>
            </a:endParaRPr>
          </a:p>
          <a:p>
            <a:pPr indent="-381000" lvl="0" marL="400050" rtl="0" algn="l">
              <a:lnSpc>
                <a:spcPct val="150000"/>
              </a:lnSpc>
              <a:spcBef>
                <a:spcPts val="0"/>
              </a:spcBef>
              <a:spcAft>
                <a:spcPts val="0"/>
              </a:spcAft>
              <a:buClr>
                <a:srgbClr val="0E366F"/>
              </a:buClr>
              <a:buSzPts val="2400"/>
              <a:buFont typeface="Source Serif Pro"/>
              <a:buChar char="●"/>
            </a:pPr>
            <a:r>
              <a:rPr lang="en" sz="3000">
                <a:solidFill>
                  <a:srgbClr val="0E366F"/>
                </a:solidFill>
                <a:latin typeface="Source Serif Pro"/>
                <a:ea typeface="Source Serif Pro"/>
                <a:cs typeface="Source Serif Pro"/>
                <a:sym typeface="Source Serif Pro"/>
              </a:rPr>
              <a:t>Color?</a:t>
            </a:r>
            <a:endParaRPr sz="3000">
              <a:solidFill>
                <a:srgbClr val="0E366F"/>
              </a:solidFill>
              <a:latin typeface="Source Serif Pro"/>
              <a:ea typeface="Source Serif Pro"/>
              <a:cs typeface="Source Serif Pro"/>
              <a:sym typeface="Source Serif Pro"/>
            </a:endParaRPr>
          </a:p>
          <a:p>
            <a:pPr indent="-381000" lvl="0" marL="400050" rtl="0" algn="l">
              <a:lnSpc>
                <a:spcPct val="150000"/>
              </a:lnSpc>
              <a:spcBef>
                <a:spcPts val="0"/>
              </a:spcBef>
              <a:spcAft>
                <a:spcPts val="0"/>
              </a:spcAft>
              <a:buClr>
                <a:srgbClr val="0E366F"/>
              </a:buClr>
              <a:buSzPts val="2400"/>
              <a:buFont typeface="Source Serif Pro"/>
              <a:buChar char="●"/>
            </a:pPr>
            <a:r>
              <a:rPr lang="en" sz="3000">
                <a:solidFill>
                  <a:srgbClr val="0E366F"/>
                </a:solidFill>
                <a:latin typeface="Source Serif Pro"/>
                <a:ea typeface="Source Serif Pro"/>
                <a:cs typeface="Source Serif Pro"/>
                <a:sym typeface="Source Serif Pro"/>
              </a:rPr>
              <a:t>Shape?</a:t>
            </a:r>
            <a:endParaRPr sz="3000">
              <a:solidFill>
                <a:srgbClr val="0E366F"/>
              </a:solidFill>
              <a:latin typeface="Source Serif Pro"/>
              <a:ea typeface="Source Serif Pro"/>
              <a:cs typeface="Source Serif Pro"/>
              <a:sym typeface="Source Serif Pro"/>
            </a:endParaRPr>
          </a:p>
          <a:p>
            <a:pPr indent="-381000" lvl="0" marL="400050" rtl="0" algn="l">
              <a:lnSpc>
                <a:spcPct val="115000"/>
              </a:lnSpc>
              <a:spcBef>
                <a:spcPts val="0"/>
              </a:spcBef>
              <a:spcAft>
                <a:spcPts val="0"/>
              </a:spcAft>
              <a:buClr>
                <a:srgbClr val="0E366F"/>
              </a:buClr>
              <a:buSzPts val="2400"/>
              <a:buFont typeface="Source Serif Pro"/>
              <a:buChar char="●"/>
            </a:pPr>
            <a:r>
              <a:rPr lang="en" sz="3000">
                <a:solidFill>
                  <a:srgbClr val="0E366F"/>
                </a:solidFill>
                <a:latin typeface="Source Serif Pro"/>
                <a:ea typeface="Source Serif Pro"/>
                <a:cs typeface="Source Serif Pro"/>
                <a:sym typeface="Source Serif Pro"/>
              </a:rPr>
              <a:t>Crystal size?</a:t>
            </a:r>
            <a:endParaRPr sz="3000">
              <a:solidFill>
                <a:srgbClr val="0E366F"/>
              </a:solidFill>
              <a:latin typeface="Source Serif Pro"/>
              <a:ea typeface="Source Serif Pro"/>
              <a:cs typeface="Source Serif Pro"/>
              <a:sym typeface="Source Serif Pro"/>
            </a:endParaRPr>
          </a:p>
          <a:p>
            <a:pPr indent="0" lvl="0" marL="0" rtl="0" algn="l">
              <a:lnSpc>
                <a:spcPct val="150000"/>
              </a:lnSpc>
              <a:spcBef>
                <a:spcPts val="0"/>
              </a:spcBef>
              <a:spcAft>
                <a:spcPts val="1500"/>
              </a:spcAft>
              <a:buNone/>
            </a:pPr>
            <a:r>
              <a:t/>
            </a:r>
            <a:endParaRPr b="1" sz="2200">
              <a:solidFill>
                <a:srgbClr val="0E366F"/>
              </a:solidFill>
              <a:latin typeface="Lato"/>
              <a:ea typeface="Lato"/>
              <a:cs typeface="Lato"/>
              <a:sym typeface="Lato"/>
            </a:endParaRPr>
          </a:p>
        </p:txBody>
      </p:sp>
      <p:pic>
        <p:nvPicPr>
          <p:cNvPr id="104" name="Google Shape;104;p21"/>
          <p:cNvPicPr preferRelativeResize="0"/>
          <p:nvPr/>
        </p:nvPicPr>
        <p:blipFill>
          <a:blip r:embed="rId3">
            <a:alphaModFix/>
          </a:blip>
          <a:stretch>
            <a:fillRect/>
          </a:stretch>
        </p:blipFill>
        <p:spPr>
          <a:xfrm>
            <a:off x="1931291" y="245025"/>
            <a:ext cx="7060309" cy="4456699"/>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8" name="Shape 108"/>
        <p:cNvGrpSpPr/>
        <p:nvPr/>
      </p:nvGrpSpPr>
      <p:grpSpPr>
        <a:xfrm>
          <a:off x="0" y="0"/>
          <a:ext cx="0" cy="0"/>
          <a:chOff x="0" y="0"/>
          <a:chExt cx="0" cy="0"/>
        </a:xfrm>
      </p:grpSpPr>
      <p:sp>
        <p:nvSpPr>
          <p:cNvPr id="109" name="Google Shape;109;p22"/>
          <p:cNvSpPr txBox="1"/>
          <p:nvPr/>
        </p:nvSpPr>
        <p:spPr>
          <a:xfrm>
            <a:off x="354875" y="657800"/>
            <a:ext cx="3737700" cy="32892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1800">
                <a:solidFill>
                  <a:srgbClr val="71021D"/>
                </a:solidFill>
                <a:latin typeface="Source Sans Pro Black"/>
                <a:ea typeface="Source Sans Pro Black"/>
                <a:cs typeface="Source Sans Pro Black"/>
                <a:sym typeface="Source Sans Pro Black"/>
              </a:rPr>
              <a:t>Look closely…</a:t>
            </a:r>
            <a:endParaRPr sz="1800">
              <a:solidFill>
                <a:srgbClr val="71021D"/>
              </a:solidFill>
              <a:latin typeface="Source Sans Pro Black"/>
              <a:ea typeface="Source Sans Pro Black"/>
              <a:cs typeface="Source Sans Pro Black"/>
              <a:sym typeface="Source Sans Pro Black"/>
            </a:endParaRPr>
          </a:p>
          <a:p>
            <a:pPr indent="0" lvl="0" marL="0" rtl="0" algn="l">
              <a:lnSpc>
                <a:spcPct val="125000"/>
              </a:lnSpc>
              <a:spcBef>
                <a:spcPts val="0"/>
              </a:spcBef>
              <a:spcAft>
                <a:spcPts val="0"/>
              </a:spcAft>
              <a:buClr>
                <a:schemeClr val="dk1"/>
              </a:buClr>
              <a:buSzPts val="1100"/>
              <a:buFont typeface="Arial"/>
              <a:buNone/>
            </a:pPr>
            <a:r>
              <a:t/>
            </a:r>
            <a:endParaRPr>
              <a:solidFill>
                <a:srgbClr val="45818E"/>
              </a:solidFill>
              <a:latin typeface="Source Sans Pro SemiBold"/>
              <a:ea typeface="Source Sans Pro SemiBold"/>
              <a:cs typeface="Source Sans Pro SemiBold"/>
              <a:sym typeface="Source Sans Pro SemiBold"/>
            </a:endParaRPr>
          </a:p>
          <a:p>
            <a:pPr indent="0" lvl="0" marL="0" rtl="0" algn="l">
              <a:spcBef>
                <a:spcPts val="0"/>
              </a:spcBef>
              <a:spcAft>
                <a:spcPts val="0"/>
              </a:spcAft>
              <a:buClr>
                <a:schemeClr val="dk1"/>
              </a:buClr>
              <a:buSzPts val="1100"/>
              <a:buFont typeface="Arial"/>
              <a:buNone/>
            </a:pPr>
            <a:r>
              <a:rPr lang="en" sz="3000">
                <a:solidFill>
                  <a:srgbClr val="0E366F"/>
                </a:solidFill>
                <a:latin typeface="Source Serif Pro"/>
                <a:ea typeface="Source Serif Pro"/>
                <a:cs typeface="Source Serif Pro"/>
                <a:sym typeface="Source Serif Pro"/>
              </a:rPr>
              <a:t>What do you </a:t>
            </a:r>
            <a:endParaRPr sz="3000">
              <a:solidFill>
                <a:srgbClr val="0E366F"/>
              </a:solidFill>
              <a:latin typeface="Source Serif Pro"/>
              <a:ea typeface="Source Serif Pro"/>
              <a:cs typeface="Source Serif Pro"/>
              <a:sym typeface="Source Serif Pro"/>
            </a:endParaRPr>
          </a:p>
          <a:p>
            <a:pPr indent="0" lvl="0" marL="0" rtl="0" algn="l">
              <a:spcBef>
                <a:spcPts val="0"/>
              </a:spcBef>
              <a:spcAft>
                <a:spcPts val="0"/>
              </a:spcAft>
              <a:buClr>
                <a:schemeClr val="dk1"/>
              </a:buClr>
              <a:buSzPts val="1100"/>
              <a:buFont typeface="Arial"/>
              <a:buNone/>
            </a:pPr>
            <a:r>
              <a:rPr lang="en" sz="3000">
                <a:solidFill>
                  <a:srgbClr val="0E366F"/>
                </a:solidFill>
                <a:latin typeface="Source Serif Pro"/>
                <a:ea typeface="Source Serif Pro"/>
                <a:cs typeface="Source Serif Pro"/>
                <a:sym typeface="Source Serif Pro"/>
              </a:rPr>
              <a:t>see?</a:t>
            </a:r>
            <a:endParaRPr sz="2300">
              <a:solidFill>
                <a:srgbClr val="0E366F"/>
              </a:solidFill>
              <a:latin typeface="Source Serif Pro"/>
              <a:ea typeface="Source Serif Pro"/>
              <a:cs typeface="Source Serif Pro"/>
              <a:sym typeface="Source Serif Pro"/>
            </a:endParaRPr>
          </a:p>
          <a:p>
            <a:pPr indent="0" lvl="0" marL="0" rtl="0" algn="l">
              <a:spcBef>
                <a:spcPts val="0"/>
              </a:spcBef>
              <a:spcAft>
                <a:spcPts val="0"/>
              </a:spcAft>
              <a:buClr>
                <a:schemeClr val="dk1"/>
              </a:buClr>
              <a:buSzPts val="1100"/>
              <a:buFont typeface="Arial"/>
              <a:buNone/>
            </a:pPr>
            <a:r>
              <a:t/>
            </a:r>
            <a:endParaRPr sz="1800">
              <a:solidFill>
                <a:srgbClr val="71021D"/>
              </a:solidFill>
              <a:latin typeface="Lato Black"/>
              <a:ea typeface="Lato Black"/>
              <a:cs typeface="Lato Black"/>
              <a:sym typeface="Lato Black"/>
            </a:endParaRPr>
          </a:p>
          <a:p>
            <a:pPr indent="0" lvl="0" marL="0" rtl="0" algn="l">
              <a:spcBef>
                <a:spcPts val="0"/>
              </a:spcBef>
              <a:spcAft>
                <a:spcPts val="0"/>
              </a:spcAft>
              <a:buClr>
                <a:srgbClr val="000000"/>
              </a:buClr>
              <a:buSzPts val="1100"/>
              <a:buFont typeface="Arial"/>
              <a:buNone/>
            </a:pPr>
            <a:r>
              <a:t/>
            </a:r>
            <a:endParaRPr sz="1800">
              <a:solidFill>
                <a:srgbClr val="71021D"/>
              </a:solidFill>
              <a:latin typeface="Lato Black"/>
              <a:ea typeface="Lato Black"/>
              <a:cs typeface="Lato Black"/>
              <a:sym typeface="Lato Black"/>
            </a:endParaRPr>
          </a:p>
        </p:txBody>
      </p:sp>
      <p:pic>
        <p:nvPicPr>
          <p:cNvPr id="110" name="Google Shape;110;p22"/>
          <p:cNvPicPr preferRelativeResize="0"/>
          <p:nvPr/>
        </p:nvPicPr>
        <p:blipFill>
          <a:blip r:embed="rId3">
            <a:alphaModFix/>
          </a:blip>
          <a:stretch>
            <a:fillRect/>
          </a:stretch>
        </p:blipFill>
        <p:spPr>
          <a:xfrm>
            <a:off x="3268625" y="108525"/>
            <a:ext cx="5388925" cy="5034976"/>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EWI">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