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Objects="1">
      <p:cViewPr varScale="1">
        <p:scale>
          <a:sx n="108" d="100"/>
          <a:sy n="108" d="100"/>
        </p:scale>
        <p:origin x="176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CFC510-2477-CCB2-6AA1-90B04F00C149}"/>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7511CF82-A234-5269-415C-49AB3554F8D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325E3401-EF85-DB46-AEA7-CFAAB7396F32}" type="datetime1">
              <a:rPr lang="en-US" altLang="en-US"/>
              <a:pPr/>
              <a:t>1/9/23</a:t>
            </a:fld>
            <a:endParaRPr lang="en-US" altLang="en-US"/>
          </a:p>
        </p:txBody>
      </p:sp>
      <p:sp>
        <p:nvSpPr>
          <p:cNvPr id="4" name="Slide Image Placeholder 3">
            <a:extLst>
              <a:ext uri="{FF2B5EF4-FFF2-40B4-BE49-F238E27FC236}">
                <a16:creationId xmlns:a16="http://schemas.microsoft.com/office/drawing/2014/main" id="{CF5C1981-1ECA-57D2-6518-C3DC47BBC3F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097C4B60-584C-3BFB-F16A-DCDD1DB32349}"/>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92EA5F6-E528-30C2-E56C-441D4523C790}"/>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640766FF-8471-62DF-609D-D07B07E358D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4D92D91-5EE5-9D41-891F-FF586A748D8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0C6B5BF-80B7-F201-EAB2-C91A50BFB3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F8D1E894-133A-890A-73E4-513A0D4637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Scooby Doo: Hanna-Barbera Poductions/Photofest © Hanna-Barbera Poductions </a:t>
            </a:r>
          </a:p>
          <a:p>
            <a:pPr eaLnBrk="1" hangingPunct="1">
              <a:spcBef>
                <a:spcPct val="0"/>
              </a:spcBef>
            </a:pPr>
            <a:r>
              <a:rPr lang="en-US" altLang="en-US">
                <a:ea typeface="ＭＳ Ｐゴシック" panose="020B0600070205080204" pitchFamily="34" charset="-128"/>
              </a:rPr>
              <a:t>Mutt: Allmutt Blog</a:t>
            </a:r>
          </a:p>
          <a:p>
            <a:pPr eaLnBrk="1" hangingPunct="1">
              <a:spcBef>
                <a:spcPct val="0"/>
              </a:spcBef>
            </a:pPr>
            <a:r>
              <a:rPr lang="en-US" altLang="en-US">
                <a:ea typeface="ＭＳ Ｐゴシック" panose="020B0600070205080204" pitchFamily="34" charset="-128"/>
              </a:rPr>
              <a:t>German Shepherd: American Kennel Club</a:t>
            </a:r>
          </a:p>
          <a:p>
            <a:pPr eaLnBrk="1" hangingPunct="1">
              <a:spcBef>
                <a:spcPct val="0"/>
              </a:spcBef>
            </a:pPr>
            <a:r>
              <a:rPr lang="en-US" altLang="en-US">
                <a:ea typeface="ＭＳ Ｐゴシック" panose="020B0600070205080204" pitchFamily="34" charset="-128"/>
              </a:rPr>
              <a:t>Golden Retriever: American Kennel Club</a:t>
            </a:r>
          </a:p>
        </p:txBody>
      </p:sp>
      <p:sp>
        <p:nvSpPr>
          <p:cNvPr id="15364" name="Slide Number Placeholder 3">
            <a:extLst>
              <a:ext uri="{FF2B5EF4-FFF2-40B4-BE49-F238E27FC236}">
                <a16:creationId xmlns:a16="http://schemas.microsoft.com/office/drawing/2014/main" id="{8CE0BCC6-9525-4E85-4E99-EAFCF180AA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01754F-BD51-FA42-AFDE-420A8F11E26F}"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DF307CB-3F73-CD9D-CB95-6C55A2C3D2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572D9F02-D892-DD42-E285-8550C9B5A6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Florida Panther(left): US Fish &amp; Wildlife Service Florida Panther Range Map </a:t>
            </a:r>
          </a:p>
          <a:p>
            <a:pPr eaLnBrk="1" hangingPunct="1"/>
            <a:r>
              <a:rPr lang="en-US" altLang="en-US">
                <a:ea typeface="ＭＳ Ｐゴシック" panose="020B0600070205080204" pitchFamily="34" charset="-128"/>
              </a:rPr>
              <a:t>Florida Panther Range: US Fish &amp; Wildlife Service </a:t>
            </a:r>
          </a:p>
          <a:p>
            <a:pPr eaLnBrk="1" hangingPunct="1"/>
            <a:r>
              <a:rPr lang="en-US" altLang="en-US">
                <a:ea typeface="ＭＳ Ｐゴシック" panose="020B0600070205080204" pitchFamily="34" charset="-128"/>
              </a:rPr>
              <a:t>White Tailed Deer: US Fish &amp; Wildlife Service </a:t>
            </a:r>
          </a:p>
          <a:p>
            <a:pPr eaLnBrk="1" hangingPunct="1"/>
            <a:r>
              <a:rPr lang="en-US" altLang="en-US">
                <a:ea typeface="ＭＳ Ｐゴシック" panose="020B0600070205080204" pitchFamily="34" charset="-128"/>
              </a:rPr>
              <a:t>Florida Panther laying: US Fish &amp; Wildlife Service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FC499ED-1525-2447-CA5D-C050CC44B4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FDED7274-D99A-5742-6EF1-74B064DD1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Horse Star Mark: Artwork by Dale Crawford, courtesy of US Geological Survey </a:t>
            </a:r>
          </a:p>
          <a:p>
            <a:pPr eaLnBrk="1" hangingPunct="1"/>
            <a:r>
              <a:rPr lang="en-US" altLang="en-US">
                <a:ea typeface="ＭＳ Ｐゴシック" panose="020B0600070205080204" pitchFamily="34" charset="-128"/>
              </a:rPr>
              <a:t>Belmont Stakes: The New York Racing Association </a:t>
            </a:r>
          </a:p>
          <a:p>
            <a:pPr eaLnBrk="1" hangingPunct="1"/>
            <a:r>
              <a:rPr lang="en-US" altLang="en-US">
                <a:ea typeface="ＭＳ Ｐゴシック" panose="020B0600070205080204" pitchFamily="34" charset="-128"/>
              </a:rPr>
              <a:t>Kentucky Coin: US Mint </a:t>
            </a:r>
          </a:p>
          <a:p>
            <a:pPr eaLnBrk="1" hangingPunct="1"/>
            <a:r>
              <a:rPr lang="en-US" altLang="en-US">
                <a:ea typeface="ＭＳ Ｐゴシック" panose="020B0600070205080204" pitchFamily="34" charset="-128"/>
              </a:rPr>
              <a:t>Darley Arabian Horse: AMNH/C. Chesek </a:t>
            </a:r>
          </a:p>
        </p:txBody>
      </p:sp>
      <p:sp>
        <p:nvSpPr>
          <p:cNvPr id="19460" name="Slide Number Placeholder 3">
            <a:extLst>
              <a:ext uri="{FF2B5EF4-FFF2-40B4-BE49-F238E27FC236}">
                <a16:creationId xmlns:a16="http://schemas.microsoft.com/office/drawing/2014/main" id="{A8711DC7-7B81-952B-22CA-7BDD1D8E6D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DE8EA2-A446-B24E-8EB8-F0EA00770549}"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3B693F1-9659-5A9F-E629-128E8CDBE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FC02FA96-B6D5-ED6E-B18F-1860E0AF09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Amish Buggy Sign: Daniel Schwen </a:t>
            </a:r>
          </a:p>
          <a:p>
            <a:pPr eaLnBrk="1" hangingPunct="1"/>
            <a:r>
              <a:rPr lang="en-US" altLang="en-US">
                <a:ea typeface="ＭＳ Ｐゴシック" panose="020B0600070205080204" pitchFamily="34" charset="-128"/>
              </a:rPr>
              <a:t>Lancaster Amish: T. Utente </a:t>
            </a:r>
          </a:p>
          <a:p>
            <a:pPr eaLnBrk="1" hangingPunct="1"/>
            <a:r>
              <a:rPr lang="en-US" altLang="en-US">
                <a:ea typeface="ＭＳ Ｐゴシック" panose="020B0600070205080204" pitchFamily="34" charset="-128"/>
              </a:rPr>
              <a:t>MMA diagram: Minnesota Department of Health </a:t>
            </a:r>
          </a:p>
          <a:p>
            <a:pPr eaLnBrk="1" hangingPunct="1"/>
            <a:endParaRPr lang="en-US" altLang="en-US">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BF6B0915-02A3-169B-7CAB-55A77F0520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17B19E-A31A-9642-ACAC-ACF7444A815F}"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4DFD6F4-C32D-5954-8E9D-37356B4BC9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DD5476A-73FC-718F-1D4B-649BA90776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Austrian Crest: Hugo Gerhard Ströhl</a:t>
            </a:r>
          </a:p>
          <a:p>
            <a:r>
              <a:rPr lang="en-US" altLang="en-US">
                <a:ea typeface="ＭＳ Ｐゴシック" panose="020B0600070205080204" pitchFamily="34" charset="-128"/>
              </a:rPr>
              <a:t>Person with Habsburg Jaw: Mikäel Haggström  </a:t>
            </a:r>
          </a:p>
          <a:p>
            <a:r>
              <a:rPr lang="en-US" altLang="en-US">
                <a:ea typeface="ＭＳ Ｐゴシック" panose="020B0600070205080204" pitchFamily="34" charset="-128"/>
              </a:rPr>
              <a:t>Leopold I Coin: HKMAL Coins </a:t>
            </a:r>
          </a:p>
        </p:txBody>
      </p:sp>
      <p:sp>
        <p:nvSpPr>
          <p:cNvPr id="23556" name="Slide Number Placeholder 3">
            <a:extLst>
              <a:ext uri="{FF2B5EF4-FFF2-40B4-BE49-F238E27FC236}">
                <a16:creationId xmlns:a16="http://schemas.microsoft.com/office/drawing/2014/main" id="{0C5F9A10-11D0-1ECC-134C-3CFA5B6F0F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E3BAB4-3B23-4141-98A8-DFA7FD8CB5B3}"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4283A7-67D6-C647-E47F-37E47E559530}"/>
              </a:ext>
            </a:extLst>
          </p:cNvPr>
          <p:cNvSpPr>
            <a:spLocks noGrp="1"/>
          </p:cNvSpPr>
          <p:nvPr>
            <p:ph type="dt" sz="half" idx="10"/>
          </p:nvPr>
        </p:nvSpPr>
        <p:spPr/>
        <p:txBody>
          <a:bodyPr/>
          <a:lstStyle>
            <a:lvl1pPr>
              <a:defRPr/>
            </a:lvl1pPr>
          </a:lstStyle>
          <a:p>
            <a:fld id="{82BD2BE6-B826-6840-981D-041EDD93E369}" type="datetime1">
              <a:rPr lang="en-US" altLang="en-US"/>
              <a:pPr/>
              <a:t>1/9/23</a:t>
            </a:fld>
            <a:endParaRPr lang="en-US" altLang="en-US"/>
          </a:p>
        </p:txBody>
      </p:sp>
      <p:sp>
        <p:nvSpPr>
          <p:cNvPr id="5" name="Footer Placeholder 4">
            <a:extLst>
              <a:ext uri="{FF2B5EF4-FFF2-40B4-BE49-F238E27FC236}">
                <a16:creationId xmlns:a16="http://schemas.microsoft.com/office/drawing/2014/main" id="{67EAB1C1-4C4F-F3A1-53E6-633DCA61FA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9C2EC9-0021-3C8C-C4A1-D4843294856A}"/>
              </a:ext>
            </a:extLst>
          </p:cNvPr>
          <p:cNvSpPr>
            <a:spLocks noGrp="1"/>
          </p:cNvSpPr>
          <p:nvPr>
            <p:ph type="sldNum" sz="quarter" idx="12"/>
          </p:nvPr>
        </p:nvSpPr>
        <p:spPr/>
        <p:txBody>
          <a:bodyPr/>
          <a:lstStyle>
            <a:lvl1pPr>
              <a:defRPr/>
            </a:lvl1pPr>
          </a:lstStyle>
          <a:p>
            <a:fld id="{71D9C6C7-FC7A-1B4F-885D-1A9E5E253718}" type="slidenum">
              <a:rPr lang="en-US" altLang="en-US"/>
              <a:pPr/>
              <a:t>‹#›</a:t>
            </a:fld>
            <a:endParaRPr lang="en-US" altLang="en-US"/>
          </a:p>
        </p:txBody>
      </p:sp>
    </p:spTree>
    <p:extLst>
      <p:ext uri="{BB962C8B-B14F-4D97-AF65-F5344CB8AC3E}">
        <p14:creationId xmlns:p14="http://schemas.microsoft.com/office/powerpoint/2010/main" val="31881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B7FE8-A413-B6B1-64E1-6E0B5DAA04D5}"/>
              </a:ext>
            </a:extLst>
          </p:cNvPr>
          <p:cNvSpPr>
            <a:spLocks noGrp="1"/>
          </p:cNvSpPr>
          <p:nvPr>
            <p:ph type="dt" sz="half" idx="10"/>
          </p:nvPr>
        </p:nvSpPr>
        <p:spPr/>
        <p:txBody>
          <a:bodyPr/>
          <a:lstStyle>
            <a:lvl1pPr>
              <a:defRPr/>
            </a:lvl1pPr>
          </a:lstStyle>
          <a:p>
            <a:fld id="{CEAF27B5-D746-6C4E-9BFD-B7CDF8394A42}" type="datetime1">
              <a:rPr lang="en-US" altLang="en-US"/>
              <a:pPr/>
              <a:t>1/9/23</a:t>
            </a:fld>
            <a:endParaRPr lang="en-US" altLang="en-US"/>
          </a:p>
        </p:txBody>
      </p:sp>
      <p:sp>
        <p:nvSpPr>
          <p:cNvPr id="5" name="Footer Placeholder 4">
            <a:extLst>
              <a:ext uri="{FF2B5EF4-FFF2-40B4-BE49-F238E27FC236}">
                <a16:creationId xmlns:a16="http://schemas.microsoft.com/office/drawing/2014/main" id="{97D58E52-B0DB-FE9F-5445-C81D709C15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A5B0A0-86A7-7032-33B7-D163F5AA12C8}"/>
              </a:ext>
            </a:extLst>
          </p:cNvPr>
          <p:cNvSpPr>
            <a:spLocks noGrp="1"/>
          </p:cNvSpPr>
          <p:nvPr>
            <p:ph type="sldNum" sz="quarter" idx="12"/>
          </p:nvPr>
        </p:nvSpPr>
        <p:spPr/>
        <p:txBody>
          <a:bodyPr/>
          <a:lstStyle>
            <a:lvl1pPr>
              <a:defRPr/>
            </a:lvl1pPr>
          </a:lstStyle>
          <a:p>
            <a:fld id="{AF5F0CE8-FFAE-3842-A92F-49C37455E947}" type="slidenum">
              <a:rPr lang="en-US" altLang="en-US"/>
              <a:pPr/>
              <a:t>‹#›</a:t>
            </a:fld>
            <a:endParaRPr lang="en-US" altLang="en-US"/>
          </a:p>
        </p:txBody>
      </p:sp>
    </p:spTree>
    <p:extLst>
      <p:ext uri="{BB962C8B-B14F-4D97-AF65-F5344CB8AC3E}">
        <p14:creationId xmlns:p14="http://schemas.microsoft.com/office/powerpoint/2010/main" val="104264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8FF0D-DD9B-2AC7-CADA-21408E27297C}"/>
              </a:ext>
            </a:extLst>
          </p:cNvPr>
          <p:cNvSpPr>
            <a:spLocks noGrp="1"/>
          </p:cNvSpPr>
          <p:nvPr>
            <p:ph type="dt" sz="half" idx="10"/>
          </p:nvPr>
        </p:nvSpPr>
        <p:spPr/>
        <p:txBody>
          <a:bodyPr/>
          <a:lstStyle>
            <a:lvl1pPr>
              <a:defRPr/>
            </a:lvl1pPr>
          </a:lstStyle>
          <a:p>
            <a:fld id="{6C28DFAD-2D2A-7446-851A-B61904F55EDD}" type="datetime1">
              <a:rPr lang="en-US" altLang="en-US"/>
              <a:pPr/>
              <a:t>1/9/23</a:t>
            </a:fld>
            <a:endParaRPr lang="en-US" altLang="en-US"/>
          </a:p>
        </p:txBody>
      </p:sp>
      <p:sp>
        <p:nvSpPr>
          <p:cNvPr id="5" name="Footer Placeholder 4">
            <a:extLst>
              <a:ext uri="{FF2B5EF4-FFF2-40B4-BE49-F238E27FC236}">
                <a16:creationId xmlns:a16="http://schemas.microsoft.com/office/drawing/2014/main" id="{E8878F3C-3488-BC05-69A1-0EDDF45BA2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2CE2F8-D113-9FF2-E7C5-953DE60775AD}"/>
              </a:ext>
            </a:extLst>
          </p:cNvPr>
          <p:cNvSpPr>
            <a:spLocks noGrp="1"/>
          </p:cNvSpPr>
          <p:nvPr>
            <p:ph type="sldNum" sz="quarter" idx="12"/>
          </p:nvPr>
        </p:nvSpPr>
        <p:spPr/>
        <p:txBody>
          <a:bodyPr/>
          <a:lstStyle>
            <a:lvl1pPr>
              <a:defRPr/>
            </a:lvl1pPr>
          </a:lstStyle>
          <a:p>
            <a:fld id="{2B904B8B-3D9E-9C42-BC65-19722C582AB7}" type="slidenum">
              <a:rPr lang="en-US" altLang="en-US"/>
              <a:pPr/>
              <a:t>‹#›</a:t>
            </a:fld>
            <a:endParaRPr lang="en-US" altLang="en-US"/>
          </a:p>
        </p:txBody>
      </p:sp>
    </p:spTree>
    <p:extLst>
      <p:ext uri="{BB962C8B-B14F-4D97-AF65-F5344CB8AC3E}">
        <p14:creationId xmlns:p14="http://schemas.microsoft.com/office/powerpoint/2010/main" val="46192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01E1C-B665-F2DB-3C65-493699C95C88}"/>
              </a:ext>
            </a:extLst>
          </p:cNvPr>
          <p:cNvSpPr>
            <a:spLocks noGrp="1"/>
          </p:cNvSpPr>
          <p:nvPr>
            <p:ph type="dt" sz="half" idx="10"/>
          </p:nvPr>
        </p:nvSpPr>
        <p:spPr/>
        <p:txBody>
          <a:bodyPr/>
          <a:lstStyle>
            <a:lvl1pPr>
              <a:defRPr/>
            </a:lvl1pPr>
          </a:lstStyle>
          <a:p>
            <a:fld id="{F1FE786B-1BCA-6B41-B20B-DE836A53D5D0}" type="datetime1">
              <a:rPr lang="en-US" altLang="en-US"/>
              <a:pPr/>
              <a:t>1/9/23</a:t>
            </a:fld>
            <a:endParaRPr lang="en-US" altLang="en-US"/>
          </a:p>
        </p:txBody>
      </p:sp>
      <p:sp>
        <p:nvSpPr>
          <p:cNvPr id="5" name="Footer Placeholder 4">
            <a:extLst>
              <a:ext uri="{FF2B5EF4-FFF2-40B4-BE49-F238E27FC236}">
                <a16:creationId xmlns:a16="http://schemas.microsoft.com/office/drawing/2014/main" id="{FB0602D0-95F4-4836-69AB-A1E9CD5058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5426F3-075A-5155-5A03-C93EB8746028}"/>
              </a:ext>
            </a:extLst>
          </p:cNvPr>
          <p:cNvSpPr>
            <a:spLocks noGrp="1"/>
          </p:cNvSpPr>
          <p:nvPr>
            <p:ph type="sldNum" sz="quarter" idx="12"/>
          </p:nvPr>
        </p:nvSpPr>
        <p:spPr/>
        <p:txBody>
          <a:bodyPr/>
          <a:lstStyle>
            <a:lvl1pPr>
              <a:defRPr/>
            </a:lvl1pPr>
          </a:lstStyle>
          <a:p>
            <a:fld id="{AEBF3A7C-896C-0C45-8BBB-0ACF752F73BD}" type="slidenum">
              <a:rPr lang="en-US" altLang="en-US"/>
              <a:pPr/>
              <a:t>‹#›</a:t>
            </a:fld>
            <a:endParaRPr lang="en-US" altLang="en-US"/>
          </a:p>
        </p:txBody>
      </p:sp>
    </p:spTree>
    <p:extLst>
      <p:ext uri="{BB962C8B-B14F-4D97-AF65-F5344CB8AC3E}">
        <p14:creationId xmlns:p14="http://schemas.microsoft.com/office/powerpoint/2010/main" val="75888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BE99B-9E01-FFC0-826D-6CFBEC9C4872}"/>
              </a:ext>
            </a:extLst>
          </p:cNvPr>
          <p:cNvSpPr>
            <a:spLocks noGrp="1"/>
          </p:cNvSpPr>
          <p:nvPr>
            <p:ph type="dt" sz="half" idx="10"/>
          </p:nvPr>
        </p:nvSpPr>
        <p:spPr/>
        <p:txBody>
          <a:bodyPr/>
          <a:lstStyle>
            <a:lvl1pPr>
              <a:defRPr/>
            </a:lvl1pPr>
          </a:lstStyle>
          <a:p>
            <a:fld id="{70445DDF-E227-4943-8F77-C64FC89BB6AC}" type="datetime1">
              <a:rPr lang="en-US" altLang="en-US"/>
              <a:pPr/>
              <a:t>1/9/23</a:t>
            </a:fld>
            <a:endParaRPr lang="en-US" altLang="en-US"/>
          </a:p>
        </p:txBody>
      </p:sp>
      <p:sp>
        <p:nvSpPr>
          <p:cNvPr id="5" name="Footer Placeholder 4">
            <a:extLst>
              <a:ext uri="{FF2B5EF4-FFF2-40B4-BE49-F238E27FC236}">
                <a16:creationId xmlns:a16="http://schemas.microsoft.com/office/drawing/2014/main" id="{360C55AB-A80B-D690-8D93-D4B1948004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AB9799-88F4-1F7F-7FAE-11AFABE1F7B3}"/>
              </a:ext>
            </a:extLst>
          </p:cNvPr>
          <p:cNvSpPr>
            <a:spLocks noGrp="1"/>
          </p:cNvSpPr>
          <p:nvPr>
            <p:ph type="sldNum" sz="quarter" idx="12"/>
          </p:nvPr>
        </p:nvSpPr>
        <p:spPr/>
        <p:txBody>
          <a:bodyPr/>
          <a:lstStyle>
            <a:lvl1pPr>
              <a:defRPr/>
            </a:lvl1pPr>
          </a:lstStyle>
          <a:p>
            <a:fld id="{12F7EB83-9E04-DA48-A24C-F8BF0EA619F6}" type="slidenum">
              <a:rPr lang="en-US" altLang="en-US"/>
              <a:pPr/>
              <a:t>‹#›</a:t>
            </a:fld>
            <a:endParaRPr lang="en-US" altLang="en-US"/>
          </a:p>
        </p:txBody>
      </p:sp>
    </p:spTree>
    <p:extLst>
      <p:ext uri="{BB962C8B-B14F-4D97-AF65-F5344CB8AC3E}">
        <p14:creationId xmlns:p14="http://schemas.microsoft.com/office/powerpoint/2010/main" val="1329868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0BA182-3741-4E53-4038-B7DE0A5BA90C}"/>
              </a:ext>
            </a:extLst>
          </p:cNvPr>
          <p:cNvSpPr>
            <a:spLocks noGrp="1"/>
          </p:cNvSpPr>
          <p:nvPr>
            <p:ph type="dt" sz="half" idx="10"/>
          </p:nvPr>
        </p:nvSpPr>
        <p:spPr/>
        <p:txBody>
          <a:bodyPr/>
          <a:lstStyle>
            <a:lvl1pPr>
              <a:defRPr/>
            </a:lvl1pPr>
          </a:lstStyle>
          <a:p>
            <a:fld id="{C2659D4F-D701-C44C-BC59-8A84187AD3E3}" type="datetime1">
              <a:rPr lang="en-US" altLang="en-US"/>
              <a:pPr/>
              <a:t>1/9/23</a:t>
            </a:fld>
            <a:endParaRPr lang="en-US" altLang="en-US"/>
          </a:p>
        </p:txBody>
      </p:sp>
      <p:sp>
        <p:nvSpPr>
          <p:cNvPr id="6" name="Footer Placeholder 4">
            <a:extLst>
              <a:ext uri="{FF2B5EF4-FFF2-40B4-BE49-F238E27FC236}">
                <a16:creationId xmlns:a16="http://schemas.microsoft.com/office/drawing/2014/main" id="{8D15B8F0-4D8E-7732-47A0-7EC1F8ED2F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4F644A-55F7-5CE7-18C9-CC3FDBEBEC84}"/>
              </a:ext>
            </a:extLst>
          </p:cNvPr>
          <p:cNvSpPr>
            <a:spLocks noGrp="1"/>
          </p:cNvSpPr>
          <p:nvPr>
            <p:ph type="sldNum" sz="quarter" idx="12"/>
          </p:nvPr>
        </p:nvSpPr>
        <p:spPr/>
        <p:txBody>
          <a:bodyPr/>
          <a:lstStyle>
            <a:lvl1pPr>
              <a:defRPr/>
            </a:lvl1pPr>
          </a:lstStyle>
          <a:p>
            <a:fld id="{8624FBFE-7A8F-B64A-8F77-0C62967A034D}" type="slidenum">
              <a:rPr lang="en-US" altLang="en-US"/>
              <a:pPr/>
              <a:t>‹#›</a:t>
            </a:fld>
            <a:endParaRPr lang="en-US" altLang="en-US"/>
          </a:p>
        </p:txBody>
      </p:sp>
    </p:spTree>
    <p:extLst>
      <p:ext uri="{BB962C8B-B14F-4D97-AF65-F5344CB8AC3E}">
        <p14:creationId xmlns:p14="http://schemas.microsoft.com/office/powerpoint/2010/main" val="415516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78F75FA-CF45-4887-5450-60B1156B7B39}"/>
              </a:ext>
            </a:extLst>
          </p:cNvPr>
          <p:cNvSpPr>
            <a:spLocks noGrp="1"/>
          </p:cNvSpPr>
          <p:nvPr>
            <p:ph type="dt" sz="half" idx="10"/>
          </p:nvPr>
        </p:nvSpPr>
        <p:spPr/>
        <p:txBody>
          <a:bodyPr/>
          <a:lstStyle>
            <a:lvl1pPr>
              <a:defRPr/>
            </a:lvl1pPr>
          </a:lstStyle>
          <a:p>
            <a:fld id="{05B7992A-2ABA-964C-A03C-FBF0E2EE0F59}" type="datetime1">
              <a:rPr lang="en-US" altLang="en-US"/>
              <a:pPr/>
              <a:t>1/9/23</a:t>
            </a:fld>
            <a:endParaRPr lang="en-US" altLang="en-US"/>
          </a:p>
        </p:txBody>
      </p:sp>
      <p:sp>
        <p:nvSpPr>
          <p:cNvPr id="8" name="Footer Placeholder 4">
            <a:extLst>
              <a:ext uri="{FF2B5EF4-FFF2-40B4-BE49-F238E27FC236}">
                <a16:creationId xmlns:a16="http://schemas.microsoft.com/office/drawing/2014/main" id="{BE6BD3F0-AC45-A28E-A26D-26F2BC4218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0FA301D-AE61-85CC-2701-01E660FB84B4}"/>
              </a:ext>
            </a:extLst>
          </p:cNvPr>
          <p:cNvSpPr>
            <a:spLocks noGrp="1"/>
          </p:cNvSpPr>
          <p:nvPr>
            <p:ph type="sldNum" sz="quarter" idx="12"/>
          </p:nvPr>
        </p:nvSpPr>
        <p:spPr/>
        <p:txBody>
          <a:bodyPr/>
          <a:lstStyle>
            <a:lvl1pPr>
              <a:defRPr/>
            </a:lvl1pPr>
          </a:lstStyle>
          <a:p>
            <a:fld id="{E6551552-3BC8-3B45-AF04-84073FEC6336}" type="slidenum">
              <a:rPr lang="en-US" altLang="en-US"/>
              <a:pPr/>
              <a:t>‹#›</a:t>
            </a:fld>
            <a:endParaRPr lang="en-US" altLang="en-US"/>
          </a:p>
        </p:txBody>
      </p:sp>
    </p:spTree>
    <p:extLst>
      <p:ext uri="{BB962C8B-B14F-4D97-AF65-F5344CB8AC3E}">
        <p14:creationId xmlns:p14="http://schemas.microsoft.com/office/powerpoint/2010/main" val="185946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ED09C69-869B-CA1C-5A87-F6AD722D870D}"/>
              </a:ext>
            </a:extLst>
          </p:cNvPr>
          <p:cNvSpPr>
            <a:spLocks noGrp="1"/>
          </p:cNvSpPr>
          <p:nvPr>
            <p:ph type="dt" sz="half" idx="10"/>
          </p:nvPr>
        </p:nvSpPr>
        <p:spPr/>
        <p:txBody>
          <a:bodyPr/>
          <a:lstStyle>
            <a:lvl1pPr>
              <a:defRPr/>
            </a:lvl1pPr>
          </a:lstStyle>
          <a:p>
            <a:fld id="{1A1E09DA-76BC-2040-8751-EABC3CCA2DF0}" type="datetime1">
              <a:rPr lang="en-US" altLang="en-US"/>
              <a:pPr/>
              <a:t>1/9/23</a:t>
            </a:fld>
            <a:endParaRPr lang="en-US" altLang="en-US"/>
          </a:p>
        </p:txBody>
      </p:sp>
      <p:sp>
        <p:nvSpPr>
          <p:cNvPr id="4" name="Footer Placeholder 4">
            <a:extLst>
              <a:ext uri="{FF2B5EF4-FFF2-40B4-BE49-F238E27FC236}">
                <a16:creationId xmlns:a16="http://schemas.microsoft.com/office/drawing/2014/main" id="{F728F817-4FA5-5CB7-78EF-599C2DA1175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1686025-140C-F1D8-215D-BA19E1EC67DD}"/>
              </a:ext>
            </a:extLst>
          </p:cNvPr>
          <p:cNvSpPr>
            <a:spLocks noGrp="1"/>
          </p:cNvSpPr>
          <p:nvPr>
            <p:ph type="sldNum" sz="quarter" idx="12"/>
          </p:nvPr>
        </p:nvSpPr>
        <p:spPr/>
        <p:txBody>
          <a:bodyPr/>
          <a:lstStyle>
            <a:lvl1pPr>
              <a:defRPr/>
            </a:lvl1pPr>
          </a:lstStyle>
          <a:p>
            <a:fld id="{7CC45DCC-672E-A349-985E-F6663B15A5F3}" type="slidenum">
              <a:rPr lang="en-US" altLang="en-US"/>
              <a:pPr/>
              <a:t>‹#›</a:t>
            </a:fld>
            <a:endParaRPr lang="en-US" altLang="en-US"/>
          </a:p>
        </p:txBody>
      </p:sp>
    </p:spTree>
    <p:extLst>
      <p:ext uri="{BB962C8B-B14F-4D97-AF65-F5344CB8AC3E}">
        <p14:creationId xmlns:p14="http://schemas.microsoft.com/office/powerpoint/2010/main" val="289346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65E33F-BA1F-2C3D-17CC-1D5600B92F38}"/>
              </a:ext>
            </a:extLst>
          </p:cNvPr>
          <p:cNvSpPr>
            <a:spLocks noGrp="1"/>
          </p:cNvSpPr>
          <p:nvPr>
            <p:ph type="dt" sz="half" idx="10"/>
          </p:nvPr>
        </p:nvSpPr>
        <p:spPr/>
        <p:txBody>
          <a:bodyPr/>
          <a:lstStyle>
            <a:lvl1pPr>
              <a:defRPr/>
            </a:lvl1pPr>
          </a:lstStyle>
          <a:p>
            <a:fld id="{39D19F1B-D915-2D48-9B4C-15F57A2CB4D1}" type="datetime1">
              <a:rPr lang="en-US" altLang="en-US"/>
              <a:pPr/>
              <a:t>1/9/23</a:t>
            </a:fld>
            <a:endParaRPr lang="en-US" altLang="en-US"/>
          </a:p>
        </p:txBody>
      </p:sp>
      <p:sp>
        <p:nvSpPr>
          <p:cNvPr id="3" name="Footer Placeholder 4">
            <a:extLst>
              <a:ext uri="{FF2B5EF4-FFF2-40B4-BE49-F238E27FC236}">
                <a16:creationId xmlns:a16="http://schemas.microsoft.com/office/drawing/2014/main" id="{55FDC3C9-D41F-8C6D-8534-C395B3BA02A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0E02296-81C5-8F78-E097-A43C16028972}"/>
              </a:ext>
            </a:extLst>
          </p:cNvPr>
          <p:cNvSpPr>
            <a:spLocks noGrp="1"/>
          </p:cNvSpPr>
          <p:nvPr>
            <p:ph type="sldNum" sz="quarter" idx="12"/>
          </p:nvPr>
        </p:nvSpPr>
        <p:spPr/>
        <p:txBody>
          <a:bodyPr/>
          <a:lstStyle>
            <a:lvl1pPr>
              <a:defRPr/>
            </a:lvl1pPr>
          </a:lstStyle>
          <a:p>
            <a:fld id="{89AEC874-1839-CF4D-988F-B1A6D56B38CD}" type="slidenum">
              <a:rPr lang="en-US" altLang="en-US"/>
              <a:pPr/>
              <a:t>‹#›</a:t>
            </a:fld>
            <a:endParaRPr lang="en-US" altLang="en-US"/>
          </a:p>
        </p:txBody>
      </p:sp>
    </p:spTree>
    <p:extLst>
      <p:ext uri="{BB962C8B-B14F-4D97-AF65-F5344CB8AC3E}">
        <p14:creationId xmlns:p14="http://schemas.microsoft.com/office/powerpoint/2010/main" val="1249836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9D6ACE-73D1-D36A-A132-F5A737FB16DA}"/>
              </a:ext>
            </a:extLst>
          </p:cNvPr>
          <p:cNvSpPr>
            <a:spLocks noGrp="1"/>
          </p:cNvSpPr>
          <p:nvPr>
            <p:ph type="dt" sz="half" idx="10"/>
          </p:nvPr>
        </p:nvSpPr>
        <p:spPr/>
        <p:txBody>
          <a:bodyPr/>
          <a:lstStyle>
            <a:lvl1pPr>
              <a:defRPr/>
            </a:lvl1pPr>
          </a:lstStyle>
          <a:p>
            <a:fld id="{3A9A8961-2709-E742-8005-F8DD0B5F81B8}" type="datetime1">
              <a:rPr lang="en-US" altLang="en-US"/>
              <a:pPr/>
              <a:t>1/9/23</a:t>
            </a:fld>
            <a:endParaRPr lang="en-US" altLang="en-US"/>
          </a:p>
        </p:txBody>
      </p:sp>
      <p:sp>
        <p:nvSpPr>
          <p:cNvPr id="6" name="Footer Placeholder 4">
            <a:extLst>
              <a:ext uri="{FF2B5EF4-FFF2-40B4-BE49-F238E27FC236}">
                <a16:creationId xmlns:a16="http://schemas.microsoft.com/office/drawing/2014/main" id="{CEBE6AE1-0490-3798-5E68-6591E79193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DAEE49-A996-8EE2-1746-FAA47E0F5A22}"/>
              </a:ext>
            </a:extLst>
          </p:cNvPr>
          <p:cNvSpPr>
            <a:spLocks noGrp="1"/>
          </p:cNvSpPr>
          <p:nvPr>
            <p:ph type="sldNum" sz="quarter" idx="12"/>
          </p:nvPr>
        </p:nvSpPr>
        <p:spPr/>
        <p:txBody>
          <a:bodyPr/>
          <a:lstStyle>
            <a:lvl1pPr>
              <a:defRPr/>
            </a:lvl1pPr>
          </a:lstStyle>
          <a:p>
            <a:fld id="{DD0D55CA-DB3D-254B-B4B4-CAAAC3224E1A}" type="slidenum">
              <a:rPr lang="en-US" altLang="en-US"/>
              <a:pPr/>
              <a:t>‹#›</a:t>
            </a:fld>
            <a:endParaRPr lang="en-US" altLang="en-US"/>
          </a:p>
        </p:txBody>
      </p:sp>
    </p:spTree>
    <p:extLst>
      <p:ext uri="{BB962C8B-B14F-4D97-AF65-F5344CB8AC3E}">
        <p14:creationId xmlns:p14="http://schemas.microsoft.com/office/powerpoint/2010/main" val="297214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AEDA64-0714-B734-16F8-FEE32C1C5B94}"/>
              </a:ext>
            </a:extLst>
          </p:cNvPr>
          <p:cNvSpPr>
            <a:spLocks noGrp="1"/>
          </p:cNvSpPr>
          <p:nvPr>
            <p:ph type="dt" sz="half" idx="10"/>
          </p:nvPr>
        </p:nvSpPr>
        <p:spPr/>
        <p:txBody>
          <a:bodyPr/>
          <a:lstStyle>
            <a:lvl1pPr>
              <a:defRPr/>
            </a:lvl1pPr>
          </a:lstStyle>
          <a:p>
            <a:fld id="{1F378AAF-D373-C748-B855-12171F8B7833}" type="datetime1">
              <a:rPr lang="en-US" altLang="en-US"/>
              <a:pPr/>
              <a:t>1/9/23</a:t>
            </a:fld>
            <a:endParaRPr lang="en-US" altLang="en-US"/>
          </a:p>
        </p:txBody>
      </p:sp>
      <p:sp>
        <p:nvSpPr>
          <p:cNvPr id="6" name="Footer Placeholder 4">
            <a:extLst>
              <a:ext uri="{FF2B5EF4-FFF2-40B4-BE49-F238E27FC236}">
                <a16:creationId xmlns:a16="http://schemas.microsoft.com/office/drawing/2014/main" id="{42E58FAF-A914-9668-893B-2C487A1885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419971-4873-81B0-EF52-FF20C30042A8}"/>
              </a:ext>
            </a:extLst>
          </p:cNvPr>
          <p:cNvSpPr>
            <a:spLocks noGrp="1"/>
          </p:cNvSpPr>
          <p:nvPr>
            <p:ph type="sldNum" sz="quarter" idx="12"/>
          </p:nvPr>
        </p:nvSpPr>
        <p:spPr/>
        <p:txBody>
          <a:bodyPr/>
          <a:lstStyle>
            <a:lvl1pPr>
              <a:defRPr/>
            </a:lvl1pPr>
          </a:lstStyle>
          <a:p>
            <a:fld id="{C49B7EC2-C9FA-444F-9E56-9F804C98E429}" type="slidenum">
              <a:rPr lang="en-US" altLang="en-US"/>
              <a:pPr/>
              <a:t>‹#›</a:t>
            </a:fld>
            <a:endParaRPr lang="en-US" altLang="en-US"/>
          </a:p>
        </p:txBody>
      </p:sp>
    </p:spTree>
    <p:extLst>
      <p:ext uri="{BB962C8B-B14F-4D97-AF65-F5344CB8AC3E}">
        <p14:creationId xmlns:p14="http://schemas.microsoft.com/office/powerpoint/2010/main" val="122841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53BC8A-C95F-6420-DF45-5B90B026CF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5E0178-9508-26DA-9E10-43A27A6FE4E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A78D8C-46C0-A873-037F-E82EC4D38C1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10874695-40A8-434F-A9AB-3BEFFAAB5C97}" type="datetime1">
              <a:rPr lang="en-US" altLang="en-US"/>
              <a:pPr/>
              <a:t>1/9/23</a:t>
            </a:fld>
            <a:endParaRPr lang="en-US" altLang="en-US"/>
          </a:p>
        </p:txBody>
      </p:sp>
      <p:sp>
        <p:nvSpPr>
          <p:cNvPr id="5" name="Footer Placeholder 4">
            <a:extLst>
              <a:ext uri="{FF2B5EF4-FFF2-40B4-BE49-F238E27FC236}">
                <a16:creationId xmlns:a16="http://schemas.microsoft.com/office/drawing/2014/main" id="{E2E5370C-0CAF-A596-5ECE-4F92B0FBD862}"/>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417D58A-1446-E79E-3BBB-86380A17DA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2283C25-DE00-774A-B1C4-A877DE81384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a:extLst>
              <a:ext uri="{FF2B5EF4-FFF2-40B4-BE49-F238E27FC236}">
                <a16:creationId xmlns:a16="http://schemas.microsoft.com/office/drawing/2014/main" id="{D217E360-0AE5-88CF-B782-BB4597C86460}"/>
              </a:ext>
            </a:extLst>
          </p:cNvPr>
          <p:cNvSpPr txBox="1">
            <a:spLocks noChangeArrowheads="1"/>
          </p:cNvSpPr>
          <p:nvPr/>
        </p:nvSpPr>
        <p:spPr bwMode="auto">
          <a:xfrm>
            <a:off x="0" y="0"/>
            <a:ext cx="5486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dirty="0">
                <a:latin typeface="Cambria" panose="02040503050406030204" pitchFamily="18" charset="0"/>
                <a:cs typeface="Cambay Devanagari" pitchFamily="2" charset="77"/>
              </a:rPr>
              <a:t>Dogs</a:t>
            </a:r>
          </a:p>
          <a:p>
            <a:pPr eaLnBrk="1" hangingPunct="1"/>
            <a:endParaRPr lang="en-US" altLang="en-US" sz="1400" b="1" dirty="0">
              <a:latin typeface="Cambria" panose="02040503050406030204" pitchFamily="18" charset="0"/>
              <a:cs typeface="Cambay Devanagari" pitchFamily="2" charset="77"/>
            </a:endParaRPr>
          </a:p>
          <a:p>
            <a:pPr marL="635" marR="0" indent="-1905">
              <a:spcBef>
                <a:spcPts val="0"/>
              </a:spcBef>
              <a:spcAft>
                <a:spcPts val="0"/>
              </a:spcAft>
            </a:pPr>
            <a:r>
              <a:rPr lang="en-US" sz="1400" b="1" dirty="0">
                <a:solidFill>
                  <a:srgbClr val="000000"/>
                </a:solidFill>
                <a:effectLst/>
                <a:latin typeface="Cambria" panose="02040503050406030204" pitchFamily="18" charset="0"/>
                <a:ea typeface="Cambria" panose="02040503050406030204" pitchFamily="18" charset="0"/>
                <a:cs typeface="Cambay Devanagari" pitchFamily="2" charset="77"/>
              </a:rPr>
              <a:t>Why do different breeds look so different?</a:t>
            </a:r>
            <a:endParaRPr lang="en-US" sz="1400" dirty="0">
              <a:effectLst/>
              <a:latin typeface="Cambria" panose="02040503050406030204" pitchFamily="18" charset="0"/>
              <a:ea typeface="Cambria" panose="02040503050406030204" pitchFamily="18" charset="0"/>
              <a:cs typeface="Cambay Devanagari" pitchFamily="2" charset="77"/>
            </a:endParaRPr>
          </a:p>
          <a:p>
            <a:pPr marL="0" marR="0" indent="-1270">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ay Devanagari" pitchFamily="2" charset="77"/>
              </a:rPr>
              <a:t>Over many centuries, dogs were selectively bred, often by mating close relatives with similar traits, to produce the many diverse dog breeds we see today. .</a:t>
            </a:r>
            <a:endParaRPr lang="en-US" sz="1400" dirty="0">
              <a:effectLst/>
              <a:latin typeface="Cambria" panose="02040503050406030204" pitchFamily="18" charset="0"/>
              <a:ea typeface="Cambria" panose="02040503050406030204" pitchFamily="18" charset="0"/>
              <a:cs typeface="Cambay Devanagari" pitchFamily="2" charset="77"/>
            </a:endParaRPr>
          </a:p>
          <a:p>
            <a:pPr marL="0" marR="0" indent="-1270">
              <a:spcBef>
                <a:spcPts val="0"/>
              </a:spcBef>
              <a:spcAft>
                <a:spcPts val="0"/>
              </a:spcAft>
            </a:pPr>
            <a:r>
              <a:rPr lang="en-US" sz="1400" dirty="0">
                <a:effectLst/>
                <a:latin typeface="Cambria" panose="02040503050406030204" pitchFamily="18" charset="0"/>
                <a:ea typeface="Cambria" panose="02040503050406030204" pitchFamily="18" charset="0"/>
                <a:cs typeface="Cambay Devanagari" pitchFamily="2" charset="77"/>
              </a:rPr>
              <a:t> </a:t>
            </a:r>
          </a:p>
          <a:p>
            <a:pPr marL="635" marR="0" indent="-1905">
              <a:spcBef>
                <a:spcPts val="0"/>
              </a:spcBef>
              <a:spcAft>
                <a:spcPts val="0"/>
              </a:spcAft>
            </a:pPr>
            <a:r>
              <a:rPr lang="en-US" sz="1400" b="1" dirty="0">
                <a:solidFill>
                  <a:srgbClr val="000000"/>
                </a:solidFill>
                <a:effectLst/>
                <a:latin typeface="Cambria" panose="02040503050406030204" pitchFamily="18" charset="0"/>
                <a:ea typeface="Cambria" panose="02040503050406030204" pitchFamily="18" charset="0"/>
                <a:cs typeface="Cambay Devanagari" pitchFamily="2" charset="77"/>
              </a:rPr>
              <a:t>The Downside of Breeding Close Relatives</a:t>
            </a:r>
            <a:endParaRPr lang="en-US" sz="1400" dirty="0">
              <a:effectLst/>
              <a:latin typeface="Cambria" panose="02040503050406030204" pitchFamily="18" charset="0"/>
              <a:ea typeface="Cambria" panose="02040503050406030204" pitchFamily="18" charset="0"/>
              <a:cs typeface="Cambay Devanagari" pitchFamily="2" charset="77"/>
            </a:endParaRPr>
          </a:p>
          <a:p>
            <a:r>
              <a:rPr lang="en-US" sz="1400" dirty="0">
                <a:effectLst/>
                <a:latin typeface="Cambria" panose="02040503050406030204" pitchFamily="18" charset="0"/>
                <a:ea typeface="Cambria" panose="02040503050406030204" pitchFamily="18" charset="0"/>
                <a:cs typeface="Cambay Devanagari" pitchFamily="2" charset="77"/>
              </a:rPr>
              <a:t>This technique allowed breeders to successfully produce many different breeds of dogs but has also led to health problems in purebreds due to inbreeding. </a:t>
            </a:r>
            <a:endParaRPr lang="en-US" altLang="en-US" sz="1400" dirty="0">
              <a:latin typeface="Cambria" panose="02040503050406030204" pitchFamily="18" charset="0"/>
              <a:cs typeface="Cambay Devanagari" pitchFamily="2" charset="77"/>
            </a:endParaRPr>
          </a:p>
        </p:txBody>
      </p:sp>
      <p:sp>
        <p:nvSpPr>
          <p:cNvPr id="14339" name="Rectangle 7">
            <a:extLst>
              <a:ext uri="{FF2B5EF4-FFF2-40B4-BE49-F238E27FC236}">
                <a16:creationId xmlns:a16="http://schemas.microsoft.com/office/drawing/2014/main" id="{BB03F21C-D4FD-9204-3D81-1D4BAFE5B585}"/>
              </a:ext>
            </a:extLst>
          </p:cNvPr>
          <p:cNvSpPr>
            <a:spLocks noChangeArrowheads="1"/>
          </p:cNvSpPr>
          <p:nvPr/>
        </p:nvSpPr>
        <p:spPr bwMode="auto">
          <a:xfrm>
            <a:off x="7447395" y="700690"/>
            <a:ext cx="15128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Great Danes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Originally bred for their hunting skills and then to be guard dogs in Germany.</a:t>
            </a:r>
          </a:p>
          <a:p>
            <a:pPr marL="635" marR="0" indent="-1905">
              <a:spcBef>
                <a:spcPts val="0"/>
              </a:spcBef>
              <a:spcAft>
                <a:spcPts val="0"/>
              </a:spcAft>
            </a:pP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Health Problems:</a:t>
            </a:r>
            <a:br>
              <a:rPr lang="en-US" sz="1200" b="1"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Heart problems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Wobbly walking</a:t>
            </a: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Severe hip pain</a:t>
            </a:r>
          </a:p>
          <a:p>
            <a:pPr eaLnBrk="1" hangingPunct="1"/>
            <a:endParaRPr lang="en-US" altLang="en-US" sz="1200" dirty="0">
              <a:latin typeface="Times New Roman" panose="02020603050405020304" pitchFamily="18" charset="0"/>
            </a:endParaRPr>
          </a:p>
        </p:txBody>
      </p:sp>
      <p:pic>
        <p:nvPicPr>
          <p:cNvPr id="14340" name="Picture 8" descr="chi.png">
            <a:extLst>
              <a:ext uri="{FF2B5EF4-FFF2-40B4-BE49-F238E27FC236}">
                <a16:creationId xmlns:a16="http://schemas.microsoft.com/office/drawing/2014/main" id="{43F11C23-783D-224E-65B3-0CE54F2739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40013"/>
            <a:ext cx="13081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9">
            <a:extLst>
              <a:ext uri="{FF2B5EF4-FFF2-40B4-BE49-F238E27FC236}">
                <a16:creationId xmlns:a16="http://schemas.microsoft.com/office/drawing/2014/main" id="{0DB8F2A2-FDD0-3F4F-344B-687F67F3E50E}"/>
              </a:ext>
            </a:extLst>
          </p:cNvPr>
          <p:cNvSpPr txBox="1">
            <a:spLocks noChangeArrowheads="1"/>
          </p:cNvSpPr>
          <p:nvPr/>
        </p:nvSpPr>
        <p:spPr bwMode="auto">
          <a:xfrm>
            <a:off x="2700338" y="2819400"/>
            <a:ext cx="21002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Chihuahuas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Originally bred in Mexico to be companion dogs.</a:t>
            </a:r>
          </a:p>
          <a:p>
            <a:pPr marL="0" marR="0" indent="-1270">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Health Problems:</a:t>
            </a:r>
            <a:br>
              <a:rPr lang="en-US" sz="1200" b="1"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Seizures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Low blood sugar</a:t>
            </a:r>
          </a:p>
          <a:p>
            <a:r>
              <a:rPr lang="en-US" sz="1200" dirty="0">
                <a:effectLst/>
                <a:latin typeface="Cambria" panose="02040503050406030204" pitchFamily="18" charset="0"/>
                <a:ea typeface="Cambria" panose="02040503050406030204" pitchFamily="18" charset="0"/>
                <a:cs typeface="Cambria" panose="02040503050406030204" pitchFamily="18" charset="0"/>
              </a:rPr>
              <a:t>• Eye problems</a:t>
            </a:r>
            <a:r>
              <a:rPr lang="en-US" sz="1200" dirty="0">
                <a:effectLst/>
              </a:rPr>
              <a:t> </a:t>
            </a:r>
            <a:endParaRPr lang="en-US" altLang="en-US" sz="1200" dirty="0">
              <a:latin typeface="Times New Roman" panose="02020603050405020304" pitchFamily="18" charset="0"/>
            </a:endParaRPr>
          </a:p>
        </p:txBody>
      </p:sp>
      <p:sp>
        <p:nvSpPr>
          <p:cNvPr id="14342" name="Rectangle 6">
            <a:extLst>
              <a:ext uri="{FF2B5EF4-FFF2-40B4-BE49-F238E27FC236}">
                <a16:creationId xmlns:a16="http://schemas.microsoft.com/office/drawing/2014/main" id="{55965A7E-E920-A95D-7591-32338C5B051D}"/>
              </a:ext>
            </a:extLst>
          </p:cNvPr>
          <p:cNvSpPr>
            <a:spLocks noChangeArrowheads="1"/>
          </p:cNvSpPr>
          <p:nvPr/>
        </p:nvSpPr>
        <p:spPr bwMode="auto">
          <a:xfrm>
            <a:off x="2737531" y="4370388"/>
            <a:ext cx="186213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Golden Retrievers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Bred to fetch birds shot down by hunters; they have soft mouths and love water – characteristics useful for returning fallen birds undamaged to the shooter.</a:t>
            </a:r>
          </a:p>
          <a:p>
            <a:pPr marL="0" marR="0" indent="-1270">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Health Problems:</a:t>
            </a:r>
            <a:br>
              <a:rPr lang="en-US" sz="1200" b="1"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Heart problems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Wobbly walking</a:t>
            </a: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Severe hip pain</a:t>
            </a:r>
          </a:p>
          <a:p>
            <a:pPr eaLnBrk="1" hangingPunct="1"/>
            <a:endParaRPr lang="en-US" altLang="en-US" sz="1200" dirty="0">
              <a:latin typeface="Times New Roman" panose="02020603050405020304" pitchFamily="18" charset="0"/>
            </a:endParaRPr>
          </a:p>
        </p:txBody>
      </p:sp>
      <p:sp>
        <p:nvSpPr>
          <p:cNvPr id="14343" name="Rectangle 13">
            <a:extLst>
              <a:ext uri="{FF2B5EF4-FFF2-40B4-BE49-F238E27FC236}">
                <a16:creationId xmlns:a16="http://schemas.microsoft.com/office/drawing/2014/main" id="{4A8649D4-BDA0-7A8B-5EC3-F2222AA3559C}"/>
              </a:ext>
            </a:extLst>
          </p:cNvPr>
          <p:cNvSpPr>
            <a:spLocks noChangeArrowheads="1"/>
          </p:cNvSpPr>
          <p:nvPr/>
        </p:nvSpPr>
        <p:spPr bwMode="auto">
          <a:xfrm>
            <a:off x="7253288" y="3581400"/>
            <a:ext cx="17811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German Shepherds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Bred to herd sheep.</a:t>
            </a:r>
          </a:p>
          <a:p>
            <a:pPr marL="0" marR="0" indent="-1270">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Health Problems:</a:t>
            </a:r>
            <a:br>
              <a:rPr lang="en-US" sz="1200" b="1"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Severe hip and elbow   </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pain</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 Heart problems</a:t>
            </a: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Nerve problems</a:t>
            </a:r>
          </a:p>
        </p:txBody>
      </p:sp>
      <p:sp>
        <p:nvSpPr>
          <p:cNvPr id="14344" name="Text Box 13">
            <a:extLst>
              <a:ext uri="{FF2B5EF4-FFF2-40B4-BE49-F238E27FC236}">
                <a16:creationId xmlns:a16="http://schemas.microsoft.com/office/drawing/2014/main" id="{31742E4C-9FD0-54EB-5A76-77BA5141A53A}"/>
              </a:ext>
            </a:extLst>
          </p:cNvPr>
          <p:cNvSpPr txBox="1">
            <a:spLocks noChangeArrowheads="1"/>
          </p:cNvSpPr>
          <p:nvPr/>
        </p:nvSpPr>
        <p:spPr bwMode="auto">
          <a:xfrm>
            <a:off x="6370638" y="5562600"/>
            <a:ext cx="2239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effectLst/>
                <a:latin typeface="Cambria" panose="02040503050406030204" pitchFamily="18" charset="0"/>
                <a:ea typeface="Cambria" panose="02040503050406030204" pitchFamily="18" charset="0"/>
                <a:cs typeface="Cambria" panose="02040503050406030204" pitchFamily="18" charset="0"/>
              </a:rPr>
              <a:t>Mutts</a:t>
            </a:r>
            <a:br>
              <a:rPr lang="en-US" sz="1200" dirty="0">
                <a:effectLst/>
                <a:latin typeface="Cambria" panose="02040503050406030204" pitchFamily="18" charset="0"/>
                <a:ea typeface="Cambria" panose="02040503050406030204" pitchFamily="18" charset="0"/>
                <a:cs typeface="Cambria" panose="02040503050406030204" pitchFamily="18" charset="0"/>
              </a:rPr>
            </a:br>
            <a:r>
              <a:rPr lang="en-US" sz="1200" dirty="0">
                <a:effectLst/>
                <a:latin typeface="Cambria" panose="02040503050406030204" pitchFamily="18" charset="0"/>
                <a:ea typeface="Cambria" panose="02040503050406030204" pitchFamily="18" charset="0"/>
                <a:cs typeface="Cambria" panose="02040503050406030204" pitchFamily="18" charset="0"/>
              </a:rPr>
              <a:t>Dogs that are a mix of more than one breed have been found to live longer and have fewer health problems than purebred dogs.  </a:t>
            </a:r>
          </a:p>
        </p:txBody>
      </p:sp>
      <p:pic>
        <p:nvPicPr>
          <p:cNvPr id="14345" name="Picture 1" descr="1280px-20110425_German_Shepherd_Dog_8505.jpg">
            <a:extLst>
              <a:ext uri="{FF2B5EF4-FFF2-40B4-BE49-F238E27FC236}">
                <a16:creationId xmlns:a16="http://schemas.microsoft.com/office/drawing/2014/main" id="{BFA03126-6948-61D3-32A1-3E6A233BF3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86125"/>
            <a:ext cx="2438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descr="mutt-Labrador-German-Shepherd-mix.jpg">
            <a:extLst>
              <a:ext uri="{FF2B5EF4-FFF2-40B4-BE49-F238E27FC236}">
                <a16:creationId xmlns:a16="http://schemas.microsoft.com/office/drawing/2014/main" id="{9FC101A2-4291-879A-83EE-C2F926C34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5410200"/>
            <a:ext cx="15271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 descr="golden_AKCbloom.jpg">
            <a:extLst>
              <a:ext uri="{FF2B5EF4-FFF2-40B4-BE49-F238E27FC236}">
                <a16:creationId xmlns:a16="http://schemas.microsoft.com/office/drawing/2014/main" id="{275D9B4E-F4F8-34FF-CA06-CF3CE0DDAF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8438" y="4513263"/>
            <a:ext cx="2468562"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4" descr="scooby2.png">
            <a:extLst>
              <a:ext uri="{FF2B5EF4-FFF2-40B4-BE49-F238E27FC236}">
                <a16:creationId xmlns:a16="http://schemas.microsoft.com/office/drawing/2014/main" id="{D5CF6D96-1B8B-2F27-B297-11757EBFFC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64150" y="304800"/>
            <a:ext cx="22034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7">
            <a:extLst>
              <a:ext uri="{FF2B5EF4-FFF2-40B4-BE49-F238E27FC236}">
                <a16:creationId xmlns:a16="http://schemas.microsoft.com/office/drawing/2014/main" id="{58952F04-26F8-28CF-3D5C-D94A6CBDCFD8}"/>
              </a:ext>
            </a:extLst>
          </p:cNvPr>
          <p:cNvSpPr txBox="1">
            <a:spLocks noChangeArrowheads="1"/>
          </p:cNvSpPr>
          <p:nvPr/>
        </p:nvSpPr>
        <p:spPr bwMode="auto">
          <a:xfrm>
            <a:off x="0" y="0"/>
            <a:ext cx="59436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The Florida Panther: Fighting for Survival</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Endangered and Inbred</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The panther used to be abundant throughout the Southeast United States. Today, due to habitat loss and hunting, only 80-100 panthers survive in Southern Florida. So few Florida panthers remain that close relatives breed, making undesirable traits like heart defects and abnormal sperm common. Panthers born with these defects cannot survive in the wild or if they do, they cannot successfully parent a new generation of panthers.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a:t>
            </a: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Attempting to Solve the Problem</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Scientists bred few Texas panthers with the Florida panthers. They hope that the addition of new genetic material will help the Florida panther population to become healthier.</a:t>
            </a:r>
          </a:p>
        </p:txBody>
      </p:sp>
      <p:sp>
        <p:nvSpPr>
          <p:cNvPr id="16387" name="TextBox 17">
            <a:extLst>
              <a:ext uri="{FF2B5EF4-FFF2-40B4-BE49-F238E27FC236}">
                <a16:creationId xmlns:a16="http://schemas.microsoft.com/office/drawing/2014/main" id="{43D354DF-8215-9AF2-4D8F-551104B14FFF}"/>
              </a:ext>
            </a:extLst>
          </p:cNvPr>
          <p:cNvSpPr txBox="1">
            <a:spLocks noChangeArrowheads="1"/>
          </p:cNvSpPr>
          <p:nvPr/>
        </p:nvSpPr>
        <p:spPr bwMode="auto">
          <a:xfrm>
            <a:off x="6629400" y="4953000"/>
            <a:ext cx="1752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effectLst/>
                <a:latin typeface="Cambria" panose="02040503050406030204" pitchFamily="18" charset="0"/>
                <a:ea typeface="Cambria" panose="02040503050406030204" pitchFamily="18" charset="0"/>
                <a:cs typeface="Cambria" panose="02040503050406030204" pitchFamily="18" charset="0"/>
              </a:rPr>
              <a:t>Panthers mostly eat white tailed deer, but they also eat raccoons, rabbits, feral hogs, and birds. Keep pets away from them because they will eat them too!</a:t>
            </a:r>
            <a:r>
              <a:rPr lang="en-US" sz="1200" dirty="0">
                <a:effectLst/>
              </a:rPr>
              <a:t> </a:t>
            </a:r>
            <a:endParaRPr lang="en-US" altLang="en-US" sz="1200" dirty="0">
              <a:latin typeface="Times New Roman" panose="02020603050405020304" pitchFamily="18" charset="0"/>
              <a:cs typeface="Times New Roman" panose="02020603050405020304" pitchFamily="18" charset="0"/>
            </a:endParaRPr>
          </a:p>
        </p:txBody>
      </p:sp>
      <p:sp>
        <p:nvSpPr>
          <p:cNvPr id="16388" name="TextBox 20">
            <a:extLst>
              <a:ext uri="{FF2B5EF4-FFF2-40B4-BE49-F238E27FC236}">
                <a16:creationId xmlns:a16="http://schemas.microsoft.com/office/drawing/2014/main" id="{A9E95568-DFF3-DA3A-0A1F-E0C7BDFB8C50}"/>
              </a:ext>
            </a:extLst>
          </p:cNvPr>
          <p:cNvSpPr txBox="1">
            <a:spLocks noChangeArrowheads="1"/>
          </p:cNvSpPr>
          <p:nvPr/>
        </p:nvSpPr>
        <p:spPr bwMode="auto">
          <a:xfrm>
            <a:off x="2895600" y="5276850"/>
            <a:ext cx="3124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effectLst/>
                <a:latin typeface="Cambria" panose="02040503050406030204" pitchFamily="18" charset="0"/>
                <a:ea typeface="Cambria" panose="02040503050406030204" pitchFamily="18" charset="0"/>
                <a:cs typeface="Cambria" panose="02040503050406030204" pitchFamily="18" charset="0"/>
              </a:rPr>
              <a:t>The Florida panther used to be found throughout the Southeast United States including Arkansas, Louisiana, Mississippi, Alabama, Georgia, Florida, and even some of Tennessee and South Carolina. Today, it is only found in the southernmost tip of Florida.</a:t>
            </a:r>
            <a:r>
              <a:rPr lang="en-US" sz="1200" dirty="0">
                <a:effectLst/>
              </a:rPr>
              <a:t> </a:t>
            </a:r>
            <a:endParaRPr lang="en-US" altLang="en-US" sz="1200" dirty="0">
              <a:latin typeface="Times New Roman" panose="02020603050405020304" pitchFamily="18" charset="0"/>
              <a:cs typeface="Times New Roman" panose="02020603050405020304" pitchFamily="18" charset="0"/>
            </a:endParaRPr>
          </a:p>
        </p:txBody>
      </p:sp>
      <p:sp>
        <p:nvSpPr>
          <p:cNvPr id="16389" name="TextBox 18">
            <a:extLst>
              <a:ext uri="{FF2B5EF4-FFF2-40B4-BE49-F238E27FC236}">
                <a16:creationId xmlns:a16="http://schemas.microsoft.com/office/drawing/2014/main" id="{E55ABD6F-5085-076B-0C25-E6F0DEEECA62}"/>
              </a:ext>
            </a:extLst>
          </p:cNvPr>
          <p:cNvSpPr txBox="1">
            <a:spLocks noChangeArrowheads="1"/>
          </p:cNvSpPr>
          <p:nvPr/>
        </p:nvSpPr>
        <p:spPr bwMode="auto">
          <a:xfrm>
            <a:off x="201613" y="5524500"/>
            <a:ext cx="205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effectLst/>
                <a:latin typeface="Cambria" panose="02040503050406030204" pitchFamily="18" charset="0"/>
                <a:ea typeface="Cambria" panose="02040503050406030204" pitchFamily="18" charset="0"/>
                <a:cs typeface="Cambria" panose="02040503050406030204" pitchFamily="18" charset="0"/>
              </a:rPr>
              <a:t>The Florida panther, the state animal of Florida, is part of an animal group  sometimes called mountain lions, pumas, panthers, and cougars.</a:t>
            </a:r>
            <a:r>
              <a:rPr lang="en-US" sz="1200" dirty="0">
                <a:effectLst/>
              </a:rPr>
              <a:t> </a:t>
            </a:r>
            <a:endParaRPr lang="en-US" altLang="en-US" sz="1200" dirty="0">
              <a:latin typeface="Times New Roman" panose="02020603050405020304" pitchFamily="18" charset="0"/>
              <a:cs typeface="Times New Roman" panose="02020603050405020304" pitchFamily="18" charset="0"/>
            </a:endParaRPr>
          </a:p>
        </p:txBody>
      </p:sp>
      <p:pic>
        <p:nvPicPr>
          <p:cNvPr id="16390" name="Picture 1" descr="page17c.tif">
            <a:extLst>
              <a:ext uri="{FF2B5EF4-FFF2-40B4-BE49-F238E27FC236}">
                <a16:creationId xmlns:a16="http://schemas.microsoft.com/office/drawing/2014/main" id="{781DE8F6-7A12-82DD-6943-81B4951225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4313" y="2490788"/>
            <a:ext cx="197008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descr="PantherPoster.jpg">
            <a:extLst>
              <a:ext uri="{FF2B5EF4-FFF2-40B4-BE49-F238E27FC236}">
                <a16:creationId xmlns:a16="http://schemas.microsoft.com/office/drawing/2014/main" id="{180E6FD2-DAF5-916C-13F9-DF5BFFB7176D}"/>
              </a:ext>
            </a:extLst>
          </p:cNvPr>
          <p:cNvPicPr>
            <a:picLocks noChangeAspect="1"/>
          </p:cNvPicPr>
          <p:nvPr/>
        </p:nvPicPr>
        <p:blipFill>
          <a:blip r:embed="rId4">
            <a:extLst>
              <a:ext uri="{28A0092B-C50C-407E-A947-70E740481C1C}">
                <a14:useLocalDpi xmlns:a14="http://schemas.microsoft.com/office/drawing/2010/main" val="0"/>
              </a:ext>
            </a:extLst>
          </a:blip>
          <a:srcRect l="41194" t="-958" b="958"/>
          <a:stretch>
            <a:fillRect/>
          </a:stretch>
        </p:blipFill>
        <p:spPr bwMode="auto">
          <a:xfrm>
            <a:off x="6172200" y="0"/>
            <a:ext cx="25019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descr="page11a.jpg">
            <a:extLst>
              <a:ext uri="{FF2B5EF4-FFF2-40B4-BE49-F238E27FC236}">
                <a16:creationId xmlns:a16="http://schemas.microsoft.com/office/drawing/2014/main" id="{961243E9-D597-D982-39C0-8087E97CDC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62213"/>
            <a:ext cx="22828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descr="BIRU6.jpg">
            <a:extLst>
              <a:ext uri="{FF2B5EF4-FFF2-40B4-BE49-F238E27FC236}">
                <a16:creationId xmlns:a16="http://schemas.microsoft.com/office/drawing/2014/main" id="{27072EA0-057D-9749-F0D7-3072F7EF7B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770188"/>
            <a:ext cx="29718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7185F8C1-779F-641F-B2E9-2741BDA81655}"/>
              </a:ext>
            </a:extLst>
          </p:cNvPr>
          <p:cNvSpPr txBox="1">
            <a:spLocks noChangeArrowheads="1"/>
          </p:cNvSpPr>
          <p:nvPr/>
        </p:nvSpPr>
        <p:spPr bwMode="auto">
          <a:xfrm>
            <a:off x="88900" y="0"/>
            <a:ext cx="61595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Thoroughbred Horses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History</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The Thoroughbred line of racehorses began 300 years ago in </a:t>
            </a:r>
            <a:b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b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England with horses from North Africa and the Middle East. Breeders keep careful records of horse parentage to understand the family history of new breeding horses.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a:t>
            </a: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Breeding</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Analysis of Thoroughbred family histories and genes shows that all modern racehorses are descended from only 28 horses. In fact, most horses are descended from three horses with only one of those males contributing genes to almost all Thoroughbreds alive today!</a:t>
            </a: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a:t>
            </a: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Inbreeding Effects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Selectively choosing to mate fast horses has made Thoroughbreds the fastest breed of horses, but it has also made them inbred, which contributes to reproductive issues and skeletal defects that cause bone breaks. Horses that break a bone are usually put down. </a:t>
            </a:r>
          </a:p>
          <a:p>
            <a:pPr eaLnBrk="1" hangingPunct="1"/>
            <a:endParaRPr lang="en-US" altLang="en-US" sz="1200" dirty="0">
              <a:cs typeface="Times New Roman" panose="02020603050405020304" pitchFamily="18" charset="0"/>
            </a:endParaRPr>
          </a:p>
          <a:p>
            <a:pPr eaLnBrk="1" hangingPunct="1"/>
            <a:endParaRPr lang="en-US" altLang="en-US" sz="1200" dirty="0">
              <a:cs typeface="Times New Roman" panose="02020603050405020304" pitchFamily="18" charset="0"/>
            </a:endParaRPr>
          </a:p>
        </p:txBody>
      </p:sp>
      <p:sp>
        <p:nvSpPr>
          <p:cNvPr id="18435" name="TextBox 4">
            <a:extLst>
              <a:ext uri="{FF2B5EF4-FFF2-40B4-BE49-F238E27FC236}">
                <a16:creationId xmlns:a16="http://schemas.microsoft.com/office/drawing/2014/main" id="{B150E1EA-3976-9278-BA31-E5F2E84943F1}"/>
              </a:ext>
            </a:extLst>
          </p:cNvPr>
          <p:cNvSpPr txBox="1">
            <a:spLocks noChangeArrowheads="1"/>
          </p:cNvSpPr>
          <p:nvPr/>
        </p:nvSpPr>
        <p:spPr bwMode="auto">
          <a:xfrm>
            <a:off x="6248400" y="5257800"/>
            <a:ext cx="175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effectLst/>
                <a:latin typeface="Cambria" panose="02040503050406030204" pitchFamily="18" charset="0"/>
                <a:ea typeface="Cambria" panose="02040503050406030204" pitchFamily="18" charset="0"/>
                <a:cs typeface="Cambria" panose="02040503050406030204" pitchFamily="18" charset="0"/>
              </a:rPr>
              <a:t>Most racehorses today are descended from the Darley Arabian, depicted above.</a:t>
            </a:r>
            <a:r>
              <a:rPr lang="en-US" sz="1200" dirty="0">
                <a:effectLst/>
              </a:rPr>
              <a:t> </a:t>
            </a:r>
            <a:endParaRPr lang="en-US" altLang="en-US" sz="1200" dirty="0">
              <a:latin typeface="Times New Roman" panose="02020603050405020304" pitchFamily="18" charset="0"/>
              <a:cs typeface="Times New Roman" panose="02020603050405020304" pitchFamily="18" charset="0"/>
            </a:endParaRPr>
          </a:p>
        </p:txBody>
      </p:sp>
      <p:sp>
        <p:nvSpPr>
          <p:cNvPr id="18436" name="TextBox 2">
            <a:extLst>
              <a:ext uri="{FF2B5EF4-FFF2-40B4-BE49-F238E27FC236}">
                <a16:creationId xmlns:a16="http://schemas.microsoft.com/office/drawing/2014/main" id="{79D576D6-3D3B-6C6A-7701-222E76EB78F8}"/>
              </a:ext>
            </a:extLst>
          </p:cNvPr>
          <p:cNvSpPr txBox="1">
            <a:spLocks noChangeArrowheads="1"/>
          </p:cNvSpPr>
          <p:nvPr/>
        </p:nvSpPr>
        <p:spPr bwMode="auto">
          <a:xfrm>
            <a:off x="228600" y="5113338"/>
            <a:ext cx="190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effectLst/>
                <a:latin typeface="Cambria" panose="02040503050406030204" pitchFamily="18" charset="0"/>
                <a:ea typeface="Cambria" panose="02040503050406030204" pitchFamily="18" charset="0"/>
                <a:cs typeface="Cambria" panose="02040503050406030204" pitchFamily="18" charset="0"/>
              </a:rPr>
              <a:t>The three Triple Crown races, the Kentucky Derby, Preakness Stakes and Belmont Stakes, are the major events for U.S. three-year-old Thoroughbred horses.</a:t>
            </a:r>
            <a:r>
              <a:rPr lang="en-US" sz="1200" dirty="0">
                <a:effectLst/>
              </a:rPr>
              <a:t> </a:t>
            </a:r>
            <a:endParaRPr lang="en-US" altLang="en-US" sz="1200" dirty="0">
              <a:cs typeface="Times New Roman" panose="02020603050405020304" pitchFamily="18" charset="0"/>
            </a:endParaRPr>
          </a:p>
        </p:txBody>
      </p:sp>
      <p:sp>
        <p:nvSpPr>
          <p:cNvPr id="18437" name="TextBox 8">
            <a:extLst>
              <a:ext uri="{FF2B5EF4-FFF2-40B4-BE49-F238E27FC236}">
                <a16:creationId xmlns:a16="http://schemas.microsoft.com/office/drawing/2014/main" id="{9FADF82C-68D9-6FF6-42FF-768E2D098377}"/>
              </a:ext>
            </a:extLst>
          </p:cNvPr>
          <p:cNvSpPr txBox="1">
            <a:spLocks noChangeArrowheads="1"/>
          </p:cNvSpPr>
          <p:nvPr/>
        </p:nvSpPr>
        <p:spPr bwMode="auto">
          <a:xfrm>
            <a:off x="3022600" y="5257800"/>
            <a:ext cx="284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effectLst/>
                <a:latin typeface="Cambria" panose="02040503050406030204" pitchFamily="18" charset="0"/>
                <a:ea typeface="Cambria" panose="02040503050406030204" pitchFamily="18" charset="0"/>
                <a:cs typeface="Cambria" panose="02040503050406030204" pitchFamily="18" charset="0"/>
              </a:rPr>
              <a:t>A Thoroughbred horse on the Kentucky State quarter, a state known for thoroughbred horse breeding. </a:t>
            </a:r>
            <a:endParaRPr lang="en-US" altLang="en-US" sz="1200" dirty="0">
              <a:cs typeface="Times New Roman" panose="02020603050405020304" pitchFamily="18" charset="0"/>
            </a:endParaRPr>
          </a:p>
        </p:txBody>
      </p:sp>
      <p:pic>
        <p:nvPicPr>
          <p:cNvPr id="18438" name="Picture 1" descr="horse.jpg">
            <a:extLst>
              <a:ext uri="{FF2B5EF4-FFF2-40B4-BE49-F238E27FC236}">
                <a16:creationId xmlns:a16="http://schemas.microsoft.com/office/drawing/2014/main" id="{862DF378-90BD-3898-886C-84CCAEB3EF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5563"/>
            <a:ext cx="2097088"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descr="2001_KY_Proof.png">
            <a:extLst>
              <a:ext uri="{FF2B5EF4-FFF2-40B4-BE49-F238E27FC236}">
                <a16:creationId xmlns:a16="http://schemas.microsoft.com/office/drawing/2014/main" id="{D26DC3EE-404A-B241-CE2A-B772FD90D8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657600"/>
            <a:ext cx="16160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 descr="1627_Th_2013_Belmont_Stakes_logo.jpg">
            <a:extLst>
              <a:ext uri="{FF2B5EF4-FFF2-40B4-BE49-F238E27FC236}">
                <a16:creationId xmlns:a16="http://schemas.microsoft.com/office/drawing/2014/main" id="{5753659B-62CB-5B3A-7098-BA58AC5FBF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429000"/>
            <a:ext cx="23145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4" descr="CC_Arabian.jpg">
            <a:extLst>
              <a:ext uri="{FF2B5EF4-FFF2-40B4-BE49-F238E27FC236}">
                <a16:creationId xmlns:a16="http://schemas.microsoft.com/office/drawing/2014/main" id="{04065ED2-307E-4B31-539A-2047C69BBA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810000"/>
            <a:ext cx="187166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a:extLst>
              <a:ext uri="{FF2B5EF4-FFF2-40B4-BE49-F238E27FC236}">
                <a16:creationId xmlns:a16="http://schemas.microsoft.com/office/drawing/2014/main" id="{C889A645-1AA2-F3C4-3947-5F1415AE9CCF}"/>
              </a:ext>
            </a:extLst>
          </p:cNvPr>
          <p:cNvSpPr txBox="1">
            <a:spLocks noChangeArrowheads="1"/>
          </p:cNvSpPr>
          <p:nvPr/>
        </p:nvSpPr>
        <p:spPr bwMode="auto">
          <a:xfrm>
            <a:off x="228600" y="163513"/>
            <a:ext cx="5715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What is it?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People are born with this disease if they inherited an improperly functioning gene from both their parents. Affected babies cannot break down certain protein components, which build up in the body leading to sweet smelling urine, like maple syrup. Left untreated, babies become brain damaged.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Treatment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This disorder is treated by exclusively eating foods that do not contain the proteins which cannot be broken down.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indent="-127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635" marR="0" indent="-1905">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Where is it Common?</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A greater proportion of Amish suffer from this disorder than the general population because many of today’s Amish are descendants of a small founding group that carried the gene for this disorder. The smallness of the original founding group means that the gene for this disorder is carried by a higher proportion of Amish than in the general population. </a:t>
            </a:r>
            <a:endParaRPr lang="en-US" altLang="en-US" sz="1200" dirty="0">
              <a:latin typeface="Times New Roman" panose="02020603050405020304" pitchFamily="18" charset="0"/>
              <a:cs typeface="Times New Roman" panose="02020603050405020304" pitchFamily="18" charset="0"/>
            </a:endParaRPr>
          </a:p>
        </p:txBody>
      </p:sp>
      <p:sp>
        <p:nvSpPr>
          <p:cNvPr id="20483" name="TextBox 4">
            <a:extLst>
              <a:ext uri="{FF2B5EF4-FFF2-40B4-BE49-F238E27FC236}">
                <a16:creationId xmlns:a16="http://schemas.microsoft.com/office/drawing/2014/main" id="{FE564684-2062-2D46-1497-ADF1010E059A}"/>
              </a:ext>
            </a:extLst>
          </p:cNvPr>
          <p:cNvSpPr txBox="1">
            <a:spLocks noChangeArrowheads="1"/>
          </p:cNvSpPr>
          <p:nvPr/>
        </p:nvSpPr>
        <p:spPr bwMode="auto">
          <a:xfrm>
            <a:off x="457200" y="5791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latin typeface="Cambria" panose="02040503050406030204" pitchFamily="18" charset="0"/>
              </a:rPr>
              <a:t>The largest Amish communities are in Ohio, Pennsylvania, and Indiana.</a:t>
            </a:r>
          </a:p>
        </p:txBody>
      </p:sp>
      <p:pic>
        <p:nvPicPr>
          <p:cNvPr id="20484" name="Picture 1" descr="mma.jpg">
            <a:extLst>
              <a:ext uri="{FF2B5EF4-FFF2-40B4-BE49-F238E27FC236}">
                <a16:creationId xmlns:a16="http://schemas.microsoft.com/office/drawing/2014/main" id="{3EBA1ED6-1739-1F00-2015-01CA276244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0388" y="3429000"/>
            <a:ext cx="4011612"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Lancaster_County_Amish_03.jpg">
            <a:extLst>
              <a:ext uri="{FF2B5EF4-FFF2-40B4-BE49-F238E27FC236}">
                <a16:creationId xmlns:a16="http://schemas.microsoft.com/office/drawing/2014/main" id="{7F365FCC-6F8A-7F17-DEDD-E41955B84B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81400"/>
            <a:ext cx="2870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descr="Amish_Buggie_sign.jpg">
            <a:extLst>
              <a:ext uri="{FF2B5EF4-FFF2-40B4-BE49-F238E27FC236}">
                <a16:creationId xmlns:a16="http://schemas.microsoft.com/office/drawing/2014/main" id="{F9DD20B7-53BC-D917-FA18-CAB78CB184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82575"/>
            <a:ext cx="199231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a:extLst>
              <a:ext uri="{FF2B5EF4-FFF2-40B4-BE49-F238E27FC236}">
                <a16:creationId xmlns:a16="http://schemas.microsoft.com/office/drawing/2014/main" id="{1D5045A3-C69C-232F-70EC-AC22D23A3FC2}"/>
              </a:ext>
            </a:extLst>
          </p:cNvPr>
          <p:cNvSpPr txBox="1">
            <a:spLocks noChangeArrowheads="1"/>
          </p:cNvSpPr>
          <p:nvPr/>
        </p:nvSpPr>
        <p:spPr bwMode="auto">
          <a:xfrm>
            <a:off x="228600" y="152400"/>
            <a:ext cx="62484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latin typeface="Times New Roman" panose="02020603050405020304" pitchFamily="18" charset="0"/>
                <a:cs typeface="Times New Roman" panose="02020603050405020304" pitchFamily="18" charset="0"/>
              </a:rPr>
              <a:t>Inbreeding Amongst European Royalty</a:t>
            </a:r>
          </a:p>
          <a:p>
            <a:pPr eaLnBrk="1" hangingPunct="1"/>
            <a:endParaRPr lang="en-US" altLang="en-US" sz="800" b="1">
              <a:latin typeface="Times New Roman" panose="02020603050405020304" pitchFamily="18" charset="0"/>
              <a:cs typeface="Times New Roman" panose="02020603050405020304" pitchFamily="18" charset="0"/>
            </a:endParaRPr>
          </a:p>
          <a:p>
            <a:pPr eaLnBrk="1" hangingPunct="1"/>
            <a:r>
              <a:rPr lang="en-US" altLang="en-US" sz="1400" b="1" u="sng">
                <a:latin typeface="Times New Roman" panose="02020603050405020304" pitchFamily="18" charset="0"/>
                <a:cs typeface="Times New Roman" panose="02020603050405020304" pitchFamily="18" charset="0"/>
              </a:rPr>
              <a:t>The House of Habsburg</a:t>
            </a:r>
          </a:p>
          <a:p>
            <a:pPr marL="0" lvl="2" eaLnBrk="1" hangingPunct="1"/>
            <a:r>
              <a:rPr lang="en-US" altLang="en-US" sz="1200">
                <a:latin typeface="Times New Roman" panose="02020603050405020304" pitchFamily="18" charset="0"/>
                <a:cs typeface="Times New Roman" panose="02020603050405020304" pitchFamily="18" charset="0"/>
              </a:rPr>
              <a:t>This European royal family ruled over enormous regions of central and western Europe during the middle ages and into the Renaissance period.</a:t>
            </a:r>
          </a:p>
          <a:p>
            <a:pPr eaLnBrk="1" hangingPunct="1"/>
            <a:endParaRPr lang="en-US" altLang="en-US" sz="400">
              <a:latin typeface="Times New Roman" panose="02020603050405020304" pitchFamily="18" charset="0"/>
              <a:cs typeface="Times New Roman" panose="02020603050405020304" pitchFamily="18" charset="0"/>
            </a:endParaRPr>
          </a:p>
          <a:p>
            <a:pPr eaLnBrk="1" hangingPunct="1"/>
            <a:r>
              <a:rPr lang="en-US" altLang="en-US" sz="1400" b="1" u="sng">
                <a:latin typeface="Times New Roman" panose="02020603050405020304" pitchFamily="18" charset="0"/>
                <a:cs typeface="Times New Roman" panose="02020603050405020304" pitchFamily="18" charset="0"/>
              </a:rPr>
              <a:t>Inbreeding</a:t>
            </a:r>
          </a:p>
          <a:p>
            <a:pPr eaLnBrk="1" hangingPunct="1"/>
            <a:r>
              <a:rPr lang="en-US" altLang="en-US" sz="1200">
                <a:latin typeface="Times New Roman" panose="02020603050405020304" pitchFamily="18" charset="0"/>
                <a:cs typeface="Times New Roman" panose="02020603050405020304" pitchFamily="18" charset="0"/>
              </a:rPr>
              <a:t>In order to keep </a:t>
            </a:r>
            <a:r>
              <a:rPr lang="ja-JP" altLang="en-US" sz="1200">
                <a:latin typeface="Times New Roman" panose="02020603050405020304" pitchFamily="18" charset="0"/>
                <a:cs typeface="Times New Roman" panose="02020603050405020304" pitchFamily="18" charset="0"/>
              </a:rPr>
              <a:t>“</a:t>
            </a:r>
            <a:r>
              <a:rPr lang="en-US" altLang="ja-JP" sz="1200">
                <a:latin typeface="Times New Roman" panose="02020603050405020304" pitchFamily="18" charset="0"/>
                <a:cs typeface="Times New Roman" panose="02020603050405020304" pitchFamily="18" charset="0"/>
              </a:rPr>
              <a:t>pure</a:t>
            </a:r>
            <a:r>
              <a:rPr lang="ja-JP" altLang="en-US" sz="1200">
                <a:latin typeface="Times New Roman" panose="02020603050405020304" pitchFamily="18" charset="0"/>
                <a:cs typeface="Times New Roman" panose="02020603050405020304" pitchFamily="18" charset="0"/>
              </a:rPr>
              <a:t>”</a:t>
            </a:r>
            <a:r>
              <a:rPr lang="en-US" altLang="ja-JP" sz="1200">
                <a:latin typeface="Times New Roman" panose="02020603050405020304" pitchFamily="18" charset="0"/>
                <a:cs typeface="Times New Roman" panose="02020603050405020304" pitchFamily="18" charset="0"/>
              </a:rPr>
              <a:t> bloodlines and seal alliances for increased power, the Habsburgs intermarried one another frequently. Marriages between first cousins and uncles and nieces were fairly common.</a:t>
            </a:r>
          </a:p>
          <a:p>
            <a:pPr eaLnBrk="1" hangingPunct="1"/>
            <a:endParaRPr lang="en-US" altLang="en-US" sz="1200">
              <a:latin typeface="Times New Roman" panose="02020603050405020304" pitchFamily="18" charset="0"/>
              <a:cs typeface="Times New Roman" panose="02020603050405020304" pitchFamily="18" charset="0"/>
            </a:endParaRPr>
          </a:p>
          <a:p>
            <a:pPr eaLnBrk="1" hangingPunct="1"/>
            <a:r>
              <a:rPr lang="en-US" altLang="en-US" sz="1200" b="1" u="sng">
                <a:latin typeface="Times New Roman" panose="02020603050405020304" pitchFamily="18" charset="0"/>
                <a:cs typeface="Times New Roman" panose="02020603050405020304" pitchFamily="18" charset="0"/>
              </a:rPr>
              <a:t>The Habsburg Jaw</a:t>
            </a:r>
          </a:p>
          <a:p>
            <a:pPr eaLnBrk="1" hangingPunct="1"/>
            <a:r>
              <a:rPr lang="en-US" altLang="en-US" sz="1200">
                <a:latin typeface="Times New Roman" panose="02020603050405020304" pitchFamily="18" charset="0"/>
                <a:cs typeface="Times New Roman" panose="02020603050405020304" pitchFamily="18" charset="0"/>
              </a:rPr>
              <a:t>In the mid 1400s, the Habsburg Jaw was first noticed in the royal family. This condition, where the lower jaw grows faster than the upper jaw results in an elongated chin and can worsen with age. The jaw was so common in the Habsburg family that the condition was named after them!</a:t>
            </a:r>
          </a:p>
          <a:p>
            <a:pPr eaLnBrk="1" hangingPunct="1"/>
            <a:endParaRPr lang="en-US" altLang="en-US" sz="1200">
              <a:latin typeface="Times New Roman" panose="02020603050405020304" pitchFamily="18" charset="0"/>
              <a:cs typeface="Times New Roman" panose="02020603050405020304" pitchFamily="18" charset="0"/>
            </a:endParaRPr>
          </a:p>
          <a:p>
            <a:pPr eaLnBrk="1" hangingPunct="1"/>
            <a:endParaRPr lang="en-US" altLang="en-US" sz="1200">
              <a:latin typeface="Times New Roman" panose="02020603050405020304" pitchFamily="18" charset="0"/>
              <a:cs typeface="Times New Roman" panose="02020603050405020304" pitchFamily="18" charset="0"/>
            </a:endParaRPr>
          </a:p>
        </p:txBody>
      </p:sp>
      <p:sp>
        <p:nvSpPr>
          <p:cNvPr id="22531" name="TextBox 3">
            <a:extLst>
              <a:ext uri="{FF2B5EF4-FFF2-40B4-BE49-F238E27FC236}">
                <a16:creationId xmlns:a16="http://schemas.microsoft.com/office/drawing/2014/main" id="{A56DA9F8-F90B-CB8B-B942-DAD203D7D6B9}"/>
              </a:ext>
            </a:extLst>
          </p:cNvPr>
          <p:cNvSpPr txBox="1">
            <a:spLocks noChangeArrowheads="1"/>
          </p:cNvSpPr>
          <p:nvPr/>
        </p:nvSpPr>
        <p:spPr bwMode="auto">
          <a:xfrm>
            <a:off x="228600" y="5119688"/>
            <a:ext cx="163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latin typeface="Times New Roman" panose="02020603050405020304" pitchFamily="18" charset="0"/>
              </a:rPr>
              <a:t>Photo of a person with Habsburg Jaw</a:t>
            </a:r>
          </a:p>
        </p:txBody>
      </p:sp>
      <p:pic>
        <p:nvPicPr>
          <p:cNvPr id="22532" name="Picture 5" descr="carlos2.png">
            <a:extLst>
              <a:ext uri="{FF2B5EF4-FFF2-40B4-BE49-F238E27FC236}">
                <a16:creationId xmlns:a16="http://schemas.microsoft.com/office/drawing/2014/main" id="{0C5B00D6-1173-89AA-5E6C-6D2AD272F8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0518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6">
            <a:extLst>
              <a:ext uri="{FF2B5EF4-FFF2-40B4-BE49-F238E27FC236}">
                <a16:creationId xmlns:a16="http://schemas.microsoft.com/office/drawing/2014/main" id="{A477AD92-06DE-206B-D030-745162842E24}"/>
              </a:ext>
            </a:extLst>
          </p:cNvPr>
          <p:cNvSpPr txBox="1">
            <a:spLocks noChangeArrowheads="1"/>
          </p:cNvSpPr>
          <p:nvPr/>
        </p:nvSpPr>
        <p:spPr bwMode="auto">
          <a:xfrm>
            <a:off x="2819400" y="5165725"/>
            <a:ext cx="3048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latin typeface="Times New Roman" panose="02020603050405020304" pitchFamily="18" charset="0"/>
                <a:cs typeface="Times New Roman" panose="02020603050405020304" pitchFamily="18" charset="0"/>
              </a:rPr>
              <a:t>Charles II (1661-1700), the last Habsburg King of Spain had the most extreme case of Habsburg Jaw recorded.  He was also mentally disabled. An analysis of the previous marriages that led to his birth reveals multiple uncle-niece marriages and first cousin marriages. </a:t>
            </a:r>
          </a:p>
        </p:txBody>
      </p:sp>
      <p:sp>
        <p:nvSpPr>
          <p:cNvPr id="22534" name="TextBox 8">
            <a:extLst>
              <a:ext uri="{FF2B5EF4-FFF2-40B4-BE49-F238E27FC236}">
                <a16:creationId xmlns:a16="http://schemas.microsoft.com/office/drawing/2014/main" id="{1B58190A-CE4E-F5C5-F0EF-B877FCC8BFBB}"/>
              </a:ext>
            </a:extLst>
          </p:cNvPr>
          <p:cNvSpPr txBox="1">
            <a:spLocks noChangeArrowheads="1"/>
          </p:cNvSpPr>
          <p:nvPr/>
        </p:nvSpPr>
        <p:spPr bwMode="auto">
          <a:xfrm>
            <a:off x="6477000" y="5211763"/>
            <a:ext cx="22558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latin typeface="Times New Roman" panose="02020603050405020304" pitchFamily="18" charset="0"/>
                <a:cs typeface="Times New Roman" panose="02020603050405020304" pitchFamily="18" charset="0"/>
              </a:rPr>
              <a:t>This coin of Leopold I (1640-1705), another Habsburg, again shows the characteristic Habsburg Lip. However, some coin collectors do not believe that this coin is accurate.</a:t>
            </a:r>
          </a:p>
        </p:txBody>
      </p:sp>
      <p:pic>
        <p:nvPicPr>
          <p:cNvPr id="22535" name="Picture 1" descr="2000px-Imperial_Coat_of_Arms_of_the_Empire_of_Austria_(1815).png">
            <a:extLst>
              <a:ext uri="{FF2B5EF4-FFF2-40B4-BE49-F238E27FC236}">
                <a16:creationId xmlns:a16="http://schemas.microsoft.com/office/drawing/2014/main" id="{B2046689-10C4-A77D-0EF4-DB15BC3D27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22891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 descr="Pre-surgery.jpg">
            <a:extLst>
              <a:ext uri="{FF2B5EF4-FFF2-40B4-BE49-F238E27FC236}">
                <a16:creationId xmlns:a16="http://schemas.microsoft.com/office/drawing/2014/main" id="{2D9A3A23-A998-4A58-0A4C-D15D20A9D4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3443288"/>
            <a:ext cx="18510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3" descr="ROMANGERMANMEDAL.jpg">
            <a:extLst>
              <a:ext uri="{FF2B5EF4-FFF2-40B4-BE49-F238E27FC236}">
                <a16:creationId xmlns:a16="http://schemas.microsoft.com/office/drawing/2014/main" id="{6E2D5E40-7CF7-9538-6059-9E964BB7A4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1188" y="3430588"/>
            <a:ext cx="330041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41437-9B6E-497E-C9C0-AF12E23B5A7E}"/>
              </a:ext>
            </a:extLst>
          </p:cNvPr>
          <p:cNvSpPr txBox="1"/>
          <p:nvPr/>
        </p:nvSpPr>
        <p:spPr>
          <a:xfrm>
            <a:off x="152400" y="304800"/>
            <a:ext cx="8991600" cy="507841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Image Credits</a:t>
            </a:r>
          </a:p>
          <a:p>
            <a:pPr eaLnBrk="1" hangingPunct="1">
              <a:buFont typeface="Calibri" panose="020F0502020204030204" pitchFamily="34" charset="0"/>
              <a:buAutoNum type="arabicPeriod"/>
            </a:pPr>
            <a:r>
              <a:rPr lang="en-US" altLang="en-US" sz="1800"/>
              <a:t>Scooby Doo: Hanna-Barbera Poductions/Photofest © Hanna-Barbera Productions </a:t>
            </a:r>
            <a:br>
              <a:rPr lang="en-US" altLang="en-US" sz="1800"/>
            </a:br>
            <a:r>
              <a:rPr lang="en-US" altLang="en-US" sz="1800"/>
              <a:t>Mutt: Allmutt Blog</a:t>
            </a:r>
            <a:br>
              <a:rPr lang="en-US" altLang="en-US" sz="1800"/>
            </a:br>
            <a:r>
              <a:rPr lang="en-US" altLang="en-US" sz="1800"/>
              <a:t>German Shepherd, Golden Retriever: American Kennel Club</a:t>
            </a:r>
            <a:br>
              <a:rPr lang="en-US" altLang="en-US" sz="1800"/>
            </a:br>
            <a:r>
              <a:rPr lang="en-US" altLang="en-US" sz="1800"/>
              <a:t>Group of dogs: </a:t>
            </a:r>
            <a:br>
              <a:rPr lang="en-US" altLang="en-US" sz="1800"/>
            </a:br>
            <a:r>
              <a:rPr lang="en-US" altLang="en-US" sz="1800"/>
              <a:t>Chihuahua: By Danielle deLeon (originally posted to Flickr as Degaen) [CC-BY-2.0 (http://creativecommons.org/licenses/by/2.0)], via Wikimedia Commons</a:t>
            </a:r>
          </a:p>
          <a:p>
            <a:pPr eaLnBrk="1" hangingPunct="1">
              <a:buFont typeface="Calibri" panose="020F0502020204030204" pitchFamily="34" charset="0"/>
              <a:buAutoNum type="arabicPeriod"/>
            </a:pPr>
            <a:r>
              <a:rPr lang="en-US" altLang="en-US" sz="1800"/>
              <a:t>All:  US Fish &amp; Wildlife Service</a:t>
            </a:r>
          </a:p>
          <a:p>
            <a:pPr eaLnBrk="1" hangingPunct="1">
              <a:buFont typeface="Calibri" panose="020F0502020204030204" pitchFamily="34" charset="0"/>
              <a:buAutoNum type="arabicPeriod"/>
            </a:pPr>
            <a:r>
              <a:rPr lang="en-US" altLang="en-US" sz="1800"/>
              <a:t>Horse Star Mark: Artwork by Dale Crawford, courtesy of US Geological Survey </a:t>
            </a:r>
            <a:br>
              <a:rPr lang="en-US" altLang="en-US" sz="1800"/>
            </a:br>
            <a:r>
              <a:rPr lang="en-US" altLang="en-US" sz="1800"/>
              <a:t>Belmont Stakes: The New York Racing Association </a:t>
            </a:r>
            <a:br>
              <a:rPr lang="en-US" altLang="en-US" sz="1800"/>
            </a:br>
            <a:r>
              <a:rPr lang="en-US" altLang="en-US" sz="1800"/>
              <a:t>Kentucky Coin: US Mint </a:t>
            </a:r>
            <a:br>
              <a:rPr lang="en-US" altLang="en-US" sz="1800"/>
            </a:br>
            <a:r>
              <a:rPr lang="en-US" altLang="en-US" sz="1800"/>
              <a:t>Darley Arabian Horse: AMNH/C. Chesek </a:t>
            </a:r>
          </a:p>
          <a:p>
            <a:pPr eaLnBrk="1" hangingPunct="1">
              <a:buFont typeface="Calibri" panose="020F0502020204030204" pitchFamily="34" charset="0"/>
              <a:buAutoNum type="arabicPeriod"/>
            </a:pPr>
            <a:r>
              <a:rPr lang="en-US" altLang="en-US" sz="1800"/>
              <a:t>Amish Buggy Sign: Daniel Schwen</a:t>
            </a:r>
            <a:br>
              <a:rPr lang="en-US" altLang="en-US" sz="1800"/>
            </a:br>
            <a:r>
              <a:rPr lang="en-US" altLang="en-US" sz="1800"/>
              <a:t>Lancaster Amish: T. Utente</a:t>
            </a:r>
            <a:br>
              <a:rPr lang="en-US" altLang="en-US" sz="1800"/>
            </a:br>
            <a:r>
              <a:rPr lang="en-US" altLang="en-US" sz="1800"/>
              <a:t>MMA diagram: Minnesota Department of Health</a:t>
            </a:r>
          </a:p>
          <a:p>
            <a:pPr eaLnBrk="1" hangingPunct="1">
              <a:buFont typeface="Calibri" panose="020F0502020204030204" pitchFamily="34" charset="0"/>
              <a:buAutoNum type="arabicPeriod"/>
            </a:pPr>
            <a:r>
              <a:rPr lang="en-US" altLang="en-US" sz="1800"/>
              <a:t>Austrian Crest: Hugo Gerhard Ströhl</a:t>
            </a:r>
            <a:br>
              <a:rPr lang="en-US" altLang="en-US" sz="1800"/>
            </a:br>
            <a:r>
              <a:rPr lang="en-US" altLang="en-US" sz="1800"/>
              <a:t>Person with Habsburg Jaw: Mikäel Haggström</a:t>
            </a:r>
            <a:br>
              <a:rPr lang="en-US" altLang="en-US" sz="1800"/>
            </a:br>
            <a:r>
              <a:rPr lang="en-US" altLang="en-US" sz="1800"/>
              <a:t>Leopold I Coin: HKMAL Coins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TotalTime>
  <Words>1321</Words>
  <Application>Microsoft Macintosh PowerPoint</Application>
  <PresentationFormat>On-screen Show (4:3)</PresentationFormat>
  <Paragraphs>94</Paragraphs>
  <Slides>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ＭＳ Ｐゴシック</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American Museum of Natural History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Yael Wyner</dc:creator>
  <cp:lastModifiedBy>yaelwyner@gmail.com</cp:lastModifiedBy>
  <cp:revision>27</cp:revision>
  <dcterms:created xsi:type="dcterms:W3CDTF">2009-09-16T19:42:33Z</dcterms:created>
  <dcterms:modified xsi:type="dcterms:W3CDTF">2023-01-10T02:52:22Z</dcterms:modified>
</cp:coreProperties>
</file>