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65" r:id="rId3"/>
    <p:sldId id="259" r:id="rId4"/>
    <p:sldId id="279" r:id="rId5"/>
    <p:sldId id="260" r:id="rId6"/>
    <p:sldId id="280" r:id="rId7"/>
    <p:sldId id="261" r:id="rId8"/>
    <p:sldId id="270" r:id="rId9"/>
    <p:sldId id="275" r:id="rId10"/>
    <p:sldId id="278" r:id="rId11"/>
    <p:sldId id="277" r:id="rId12"/>
    <p:sldId id="276" r:id="rId13"/>
    <p:sldId id="273" r:id="rId14"/>
    <p:sldId id="282" r:id="rId15"/>
  </p:sldIdLst>
  <p:sldSz cx="9144000" cy="6858000" type="letter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9"/>
  </p:normalViewPr>
  <p:slideViewPr>
    <p:cSldViewPr>
      <p:cViewPr varScale="1">
        <p:scale>
          <a:sx n="108" d="100"/>
          <a:sy n="108" d="100"/>
        </p:scale>
        <p:origin x="176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AD70A37B-990C-85D8-CF93-3DD9E760C25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14FA395E-A235-EBA9-DDEB-C8DAD052544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D34798DC-CE94-0288-8BA9-94D1D6B3253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2FDF2CB2-63EC-A279-D280-3F0699A0075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49D4650-7BCE-FECF-B4FF-CF8D46F018D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6B89D0E-C6C4-5D5D-9166-D8FA17F189A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47269FA3-3E64-246F-4C33-A0028B43867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110C01E1-1FCD-B40B-C80B-C09430B4F9E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EB636126-4691-5F45-943E-461B104E268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8BB41D22-8D2B-2DC8-572C-2FF557E0BC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9DE4E20-0C5A-494A-B779-6E1B4E945D6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D1955C97-DBDB-7094-5688-1CEDF5B46B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69BBC82-644A-4E43-8D1F-6A64FDAE5FD6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953E297-3B08-A10B-BEBE-60106AB782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505DCA3E-181E-F8B6-EEAF-6EBBA970B6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Now we have added the names of the mountaintops where each sheep population is found.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B397F9B9-9EE3-47DF-4903-B9424923CE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BE15D85-5BE4-184F-A135-A72DE8CF6CCA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56742B2A-210F-736D-FDEB-12F548E1C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A0372C98-9FE2-0963-51F8-D6A4649962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Now we have added the names of the mountaintops where each sheep population is found. Next we are going to focus on one area.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F16285C5-3331-8A2F-E40C-483A6E2107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5419AF-5E89-0948-A92C-6500691B97E6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B177A0A6-C5E2-B289-7D5D-C2EA5D4334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78E06A0C-F4A4-C775-8B36-EE36218161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This slide will not have highways, so students should say that old dad and granite should be the closest together because of geographical proximity.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2694B53F-99D4-66A6-7DA3-9B73A0D74A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B647EAD-A8EC-1649-9956-20EB4710D38F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8859E26D-9E2F-2BF9-4966-A5E1D1F91A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43F5A329-23F0-2213-B9A8-2EE4C6BB05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This slide will not have highways, so students should say that old dad and granite should be the closest together because of geographical proximity.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9744F55C-7A6C-A93D-7381-A675125B75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F9C8738-F75B-C44A-AFAD-7E2402A2AE25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88887917-960B-C910-21AE-3945C66579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8A1BE253-0CB1-BE0F-0CBE-EB7E3C5990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99F9943D-2F47-A92A-6744-F6386D9264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0C58974-EDA3-CC4B-8946-5A3201D4D1E2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7B01A8BF-CFAE-9ED5-2C56-E9ADEEA308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091FF8F5-68B0-F7AF-0D1D-9EA6092A7E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6C4E6B01-CAE3-39C0-2C54-73DD1F344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8069DC6-CB8E-9441-BF62-10CFC3729E5E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FFA526CA-2030-E965-0877-7CEDB1FDAA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402624A-39E5-031A-9E86-F303C3AF3F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462B2878-0EC4-810B-115F-887EE68F46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55B0CDD-824B-5D42-8F83-6E31874B26DC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F60AE867-6F0F-CA6A-4C81-CCB02E68DC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C932BBAA-60A1-2D2C-CBC8-8DBC9BCDA2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F22351-5B7E-47F7-B494-537198E729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325E8C-5ECD-5313-9394-BD4D8D8C1B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86B60C-0EE9-FFB5-7A6A-0FFC066EE9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ACF28-F3AF-BF46-BA8A-0F039B3087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26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100D69-CC8D-4E6C-0FFF-65A5C76A28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43CA69-1484-0ABF-34DC-6182CA50F6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82B4B5-1061-58D5-85ED-832DD5A1CB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6E4BFD-CE29-1C44-B2B1-3A3BE94980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3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E1F30D-31D0-5C43-24DF-FA61AE4D8B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1289F2-9007-26D5-3D24-B26A326ACB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924B9A-1452-005F-67C1-1A5A340C43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7B9CF3-C14B-4747-B52B-183101C0CC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25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DE815B-5359-DEDF-E570-C487FA26A5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F61DC9-48D0-3B02-D8B5-B290410642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B8AE39-668B-D2EF-4E1C-77401B0879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C1DA4-C1EB-4544-8405-DEF5D646F5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515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240C16-E18C-3C05-308C-2CABE4AD89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ED8A35-7140-51A2-CCFF-1040DD6F8D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A6D996-076C-58D0-EDB9-C0E62D755A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5E079-5847-FC42-BFA8-993BDAD357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145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7B1A98-4D26-854E-67AA-6C7E505D3F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A56305-CD29-DDED-5BBD-5A44CE6D30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AFA82B-0C1D-0F02-04FA-FF2FB91DE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B560C-89A4-CF48-BD10-7D38BAAD4C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816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8FE40AF-72C1-3AEF-1382-B893A7782A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AA2A93A-7874-79AE-7DE3-187E3E3D25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264A59D-4B0E-2CF5-04F4-34C412CC62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041A2C-F0B5-B54A-BB5D-5E2E56D4AD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09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192F9A8-B74A-E257-7D13-CEE960C640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98C79DF-15A1-C7F4-ACD3-C4889841F8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E13408B-B78F-6ACA-EA0A-33B4EC99C4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B91C4-9988-A54A-B28F-E2017D5E4C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26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A861EF5-79FC-BA9B-44C6-D66527F83E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B0D189D-9E42-95C4-C0D8-15D366545A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9B07941-D3CF-FCF5-7595-2E64DE51E4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227D0F-38F2-1347-A6C4-0F1E26B119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492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7F9AF0-5342-BCEE-74A6-1AD8A1AA83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545083-7745-5A20-2DF0-CC29762353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286E89-9BBA-596F-7682-33640E97CE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BC743-8636-954D-A753-EE7515C1AC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34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1C24CB-65F0-9130-FC4A-F3EEAFBB4B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8902B7-947A-0119-6550-0DED0E11DD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0B53FB-762D-AEAA-A168-36530993EA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87C48C-FADF-D24A-91E8-E4A5B4563F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905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D129038-E6E6-B508-E07A-193647BA92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DA2E454-8D47-EEDA-BAF7-FD02583B82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1F79E2D-4E7E-6B3A-46EA-6803B62A6C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B9F1953-2071-6758-F89E-2702BFA1F79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8DF604D-9CEF-B572-1F63-E16B238D35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8949938D-FAC5-7A4A-80AF-BE71C7D2452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4b.mono_basemap_roads.png">
            <a:extLst>
              <a:ext uri="{FF2B5EF4-FFF2-40B4-BE49-F238E27FC236}">
                <a16:creationId xmlns:a16="http://schemas.microsoft.com/office/drawing/2014/main" id="{4BA38387-1B54-959A-4363-37D70DFAF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6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D402AF01-6877-D573-180A-455EB2444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71450"/>
            <a:ext cx="5410200" cy="1200329"/>
          </a:xfrm>
          <a:prstGeom prst="rect">
            <a:avLst/>
          </a:prstGeom>
          <a:solidFill>
            <a:srgbClr val="262626">
              <a:alpha val="5098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ea typeface="+mn-ea"/>
              </a:rPr>
              <a:t>Examining the DNA for evidence of breeding between mountaintop sheep populations.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8.cady_closeup_lines_no_hwy.png">
            <a:extLst>
              <a:ext uri="{FF2B5EF4-FFF2-40B4-BE49-F238E27FC236}">
                <a16:creationId xmlns:a16="http://schemas.microsoft.com/office/drawing/2014/main" id="{30352878-A8FB-B84D-921A-4F013D86F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5">
            <a:extLst>
              <a:ext uri="{FF2B5EF4-FFF2-40B4-BE49-F238E27FC236}">
                <a16:creationId xmlns:a16="http://schemas.microsoft.com/office/drawing/2014/main" id="{B00A59CE-FE56-61F3-9ACE-F2B45D21B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6200"/>
            <a:ext cx="22479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3">
            <a:extLst>
              <a:ext uri="{FF2B5EF4-FFF2-40B4-BE49-F238E27FC236}">
                <a16:creationId xmlns:a16="http://schemas.microsoft.com/office/drawing/2014/main" id="{F50C328A-1434-F353-3C6B-554F1A444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5791200" cy="1905000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FFFF"/>
                </a:solidFill>
              </a:rPr>
              <a:t>STEP 2:  Using the genetic data (arrows), draw double-headed arrows to connect populations to signify the levels of breeding between populations.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FFFFFF"/>
                </a:solidFill>
              </a:rPr>
              <a:t>More arrows show more connection, i.e., more breeding; fewer arrows show less connection, i.e., less breeding.</a:t>
            </a:r>
            <a:endParaRPr lang="en-US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8.cady_closeup_lines_no_hwy.png">
            <a:extLst>
              <a:ext uri="{FF2B5EF4-FFF2-40B4-BE49-F238E27FC236}">
                <a16:creationId xmlns:a16="http://schemas.microsoft.com/office/drawing/2014/main" id="{C448E07D-3BC9-40AF-FBF3-76B52D239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3">
            <a:extLst>
              <a:ext uri="{FF2B5EF4-FFF2-40B4-BE49-F238E27FC236}">
                <a16:creationId xmlns:a16="http://schemas.microsoft.com/office/drawing/2014/main" id="{501486E5-0A1E-8D7B-A1E3-A60EFA90E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5105400" cy="1981200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STEP 3:</a:t>
            </a:r>
          </a:p>
          <a:p>
            <a:pPr marL="112713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Answer questions to compare your results from step 1 and step 2. </a:t>
            </a:r>
          </a:p>
          <a:p>
            <a:pPr marL="112713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Predict highway location and draw it on map.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F2CCAF-D51D-0CED-8E42-519344E96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52400"/>
            <a:ext cx="3505200" cy="1077913"/>
          </a:xfrm>
          <a:prstGeom prst="rect">
            <a:avLst/>
          </a:prstGeom>
          <a:solidFill>
            <a:schemeClr val="tx1">
              <a:alpha val="4901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FFFF"/>
                </a:solidFill>
              </a:rPr>
              <a:t>Where would you put the highway?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cady_drawn_highway.jpg">
            <a:extLst>
              <a:ext uri="{FF2B5EF4-FFF2-40B4-BE49-F238E27FC236}">
                <a16:creationId xmlns:a16="http://schemas.microsoft.com/office/drawing/2014/main" id="{A8583B12-8205-29AE-9B31-E1617FC24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86F7A78-600C-A589-0B1D-307B484BC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5105400" cy="1981200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STEP 3:</a:t>
            </a:r>
          </a:p>
          <a:p>
            <a:pPr marL="112713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Answer questions to compare your results from step 1 and step 2. </a:t>
            </a:r>
          </a:p>
          <a:p>
            <a:pPr marL="112713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Predict where the highways are by drawing them on the map.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slideshowoverviewcloseup.png">
            <a:extLst>
              <a:ext uri="{FF2B5EF4-FFF2-40B4-BE49-F238E27FC236}">
                <a16:creationId xmlns:a16="http://schemas.microsoft.com/office/drawing/2014/main" id="{B5A91932-C329-4E86-771C-985354749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>
            <a:extLst>
              <a:ext uri="{FF2B5EF4-FFF2-40B4-BE49-F238E27FC236}">
                <a16:creationId xmlns:a16="http://schemas.microsoft.com/office/drawing/2014/main" id="{4A4A90B1-2FE6-E320-DA67-0DA6B7385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525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After completing your analysis, transfer your data onto this overview map. Draw lines that signify the genetic data and draw highways based upon those line data.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4b.mono_basemap_roads.png">
            <a:extLst>
              <a:ext uri="{FF2B5EF4-FFF2-40B4-BE49-F238E27FC236}">
                <a16:creationId xmlns:a16="http://schemas.microsoft.com/office/drawing/2014/main" id="{D109D7F4-1053-2588-2990-F7DEF290E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>
            <a:extLst>
              <a:ext uri="{FF2B5EF4-FFF2-40B4-BE49-F238E27FC236}">
                <a16:creationId xmlns:a16="http://schemas.microsoft.com/office/drawing/2014/main" id="{A42108BB-CC13-05EB-02B8-F4DD0B499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38200"/>
            <a:ext cx="3124200" cy="5847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chemeClr val="bg1">
                    <a:lumMod val="95000"/>
                  </a:schemeClr>
                </a:solidFill>
              </a:rPr>
              <a:t>Highways</a:t>
            </a:r>
          </a:p>
        </p:txBody>
      </p:sp>
    </p:spTree>
  </p:cSld>
  <p:clrMapOvr>
    <a:masterClrMapping/>
  </p:clrMapOvr>
  <p:transition spd="slow" advTm="1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>
            <a:extLst>
              <a:ext uri="{FF2B5EF4-FFF2-40B4-BE49-F238E27FC236}">
                <a16:creationId xmlns:a16="http://schemas.microsoft.com/office/drawing/2014/main" id="{9FA5074A-19BC-45C8-C111-CFF6F6E17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  <a:p>
            <a:endParaRPr lang="en-US" altLang="en-US" u="sng">
              <a:latin typeface="Times New Roman" panose="02020603050405020304" pitchFamily="18" charset="0"/>
            </a:endParaRPr>
          </a:p>
        </p:txBody>
      </p:sp>
      <p:pic>
        <p:nvPicPr>
          <p:cNvPr id="21507" name="Picture 4" descr="4b.mono_basemap_roads.png">
            <a:extLst>
              <a:ext uri="{FF2B5EF4-FFF2-40B4-BE49-F238E27FC236}">
                <a16:creationId xmlns:a16="http://schemas.microsoft.com/office/drawing/2014/main" id="{571D5B04-CA9F-8A00-4265-B7DE73541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5">
            <a:extLst>
              <a:ext uri="{FF2B5EF4-FFF2-40B4-BE49-F238E27FC236}">
                <a16:creationId xmlns:a16="http://schemas.microsoft.com/office/drawing/2014/main" id="{738D4317-5E4B-444C-E6A4-2A2B2FC2C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71450"/>
            <a:ext cx="5410200" cy="1200150"/>
          </a:xfrm>
          <a:prstGeom prst="rect">
            <a:avLst/>
          </a:prstGeom>
          <a:solidFill>
            <a:srgbClr val="262626">
              <a:alpha val="5098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ea typeface="+mn-ea"/>
              </a:rPr>
              <a:t>How would a highway running through two sheep populations affect their mating habits?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5.cady_closeup_no_hwy.png">
            <a:extLst>
              <a:ext uri="{FF2B5EF4-FFF2-40B4-BE49-F238E27FC236}">
                <a16:creationId xmlns:a16="http://schemas.microsoft.com/office/drawing/2014/main" id="{E7CED2E4-94A4-F2F2-0158-A30FFEB5A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6">
            <a:extLst>
              <a:ext uri="{FF2B5EF4-FFF2-40B4-BE49-F238E27FC236}">
                <a16:creationId xmlns:a16="http://schemas.microsoft.com/office/drawing/2014/main" id="{B8ACE133-3930-E350-0EAB-A22FB7AE6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5263"/>
            <a:ext cx="5943600" cy="1938337"/>
          </a:xfrm>
          <a:prstGeom prst="rect">
            <a:avLst/>
          </a:prstGeom>
          <a:solidFill>
            <a:schemeClr val="tx1">
              <a:alpha val="4196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</a:rPr>
              <a:t>Based </a:t>
            </a:r>
            <a:r>
              <a:rPr lang="en-US" altLang="en-US" u="sng">
                <a:solidFill>
                  <a:srgbClr val="FFFFFF"/>
                </a:solidFill>
              </a:rPr>
              <a:t>only</a:t>
            </a:r>
            <a:r>
              <a:rPr lang="en-US" altLang="en-US">
                <a:solidFill>
                  <a:srgbClr val="FFFFFF"/>
                </a:solidFill>
              </a:rPr>
              <a:t> upon geographic distance with which population would you expect Cady mountain sheep to show more signs of mating:   Newberry, Old Dad, or Granite sheep? Why?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5.cady_closeup_no_hwy.png">
            <a:extLst>
              <a:ext uri="{FF2B5EF4-FFF2-40B4-BE49-F238E27FC236}">
                <a16:creationId xmlns:a16="http://schemas.microsoft.com/office/drawing/2014/main" id="{789C4696-0B50-53B8-B639-D162F2165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6">
            <a:extLst>
              <a:ext uri="{FF2B5EF4-FFF2-40B4-BE49-F238E27FC236}">
                <a16:creationId xmlns:a16="http://schemas.microsoft.com/office/drawing/2014/main" id="{97B526A3-1913-FA19-B80B-CE70D73A2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5263"/>
            <a:ext cx="5943600" cy="1938337"/>
          </a:xfrm>
          <a:prstGeom prst="rect">
            <a:avLst/>
          </a:prstGeom>
          <a:solidFill>
            <a:schemeClr val="tx1">
              <a:alpha val="4196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</a:rPr>
              <a:t>Based </a:t>
            </a:r>
            <a:r>
              <a:rPr lang="en-US" altLang="en-US" u="sng">
                <a:solidFill>
                  <a:srgbClr val="FFFFFF"/>
                </a:solidFill>
              </a:rPr>
              <a:t>only</a:t>
            </a:r>
            <a:r>
              <a:rPr lang="en-US" altLang="en-US">
                <a:solidFill>
                  <a:srgbClr val="FFFFFF"/>
                </a:solidFill>
              </a:rPr>
              <a:t> upon geographic distance with which population would you expect Cady mountain sheep to show more signs of mating:   Newberry, Old Dad, or Granite sheep? Why?</a:t>
            </a:r>
          </a:p>
        </p:txBody>
      </p:sp>
      <p:sp>
        <p:nvSpPr>
          <p:cNvPr id="9223" name="Text Box 7">
            <a:extLst>
              <a:ext uri="{FF2B5EF4-FFF2-40B4-BE49-F238E27FC236}">
                <a16:creationId xmlns:a16="http://schemas.microsoft.com/office/drawing/2014/main" id="{18C2E07C-029F-A3B2-D66A-3E9B35073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627688"/>
            <a:ext cx="4403725" cy="1077912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FFFFFF"/>
                </a:solidFill>
              </a:rPr>
              <a:t>Answer: Newberry</a:t>
            </a:r>
          </a:p>
          <a:p>
            <a:r>
              <a:rPr lang="en-US" altLang="en-US" sz="3200">
                <a:solidFill>
                  <a:srgbClr val="FFFFFF"/>
                </a:solidFill>
              </a:rPr>
              <a:t>Why?   It is the closest.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6.cady_closeup_hwy.png">
            <a:extLst>
              <a:ext uri="{FF2B5EF4-FFF2-40B4-BE49-F238E27FC236}">
                <a16:creationId xmlns:a16="http://schemas.microsoft.com/office/drawing/2014/main" id="{7E54B3D2-E0A0-9DFD-D659-728C998BB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>
            <a:extLst>
              <a:ext uri="{FF2B5EF4-FFF2-40B4-BE49-F238E27FC236}">
                <a16:creationId xmlns:a16="http://schemas.microsoft.com/office/drawing/2014/main" id="{E0CDE432-F128-3052-C09E-D46B625FD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130175"/>
            <a:ext cx="4435475" cy="2308225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</a:rPr>
              <a:t>Due to the </a:t>
            </a:r>
            <a:r>
              <a:rPr lang="en-US" altLang="en-US" u="sng">
                <a:solidFill>
                  <a:srgbClr val="FFFFFF"/>
                </a:solidFill>
              </a:rPr>
              <a:t>highways</a:t>
            </a:r>
            <a:r>
              <a:rPr lang="en-US" altLang="en-US">
                <a:solidFill>
                  <a:srgbClr val="FFFFFF"/>
                </a:solidFill>
              </a:rPr>
              <a:t> around Cady mountain, which population will Cady bighorn sheep show the </a:t>
            </a:r>
            <a:r>
              <a:rPr lang="en-US" altLang="en-US" u="sng">
                <a:solidFill>
                  <a:srgbClr val="FFFFFF"/>
                </a:solidFill>
              </a:rPr>
              <a:t>least</a:t>
            </a:r>
            <a:r>
              <a:rPr lang="en-US" altLang="en-US">
                <a:solidFill>
                  <a:srgbClr val="FFFFFF"/>
                </a:solidFill>
              </a:rPr>
              <a:t> signs of mating, Newberry, Old Dad, or Granite sheep? Why?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6.cady_closeup_hwy.png">
            <a:extLst>
              <a:ext uri="{FF2B5EF4-FFF2-40B4-BE49-F238E27FC236}">
                <a16:creationId xmlns:a16="http://schemas.microsoft.com/office/drawing/2014/main" id="{6DDDAF1E-3AC0-9455-0B20-BD1DF0BCB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>
            <a:extLst>
              <a:ext uri="{FF2B5EF4-FFF2-40B4-BE49-F238E27FC236}">
                <a16:creationId xmlns:a16="http://schemas.microsoft.com/office/drawing/2014/main" id="{4F12F04A-664C-C899-B735-62F7EE602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130175"/>
            <a:ext cx="4435475" cy="2308225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</a:rPr>
              <a:t>Due to the </a:t>
            </a:r>
            <a:r>
              <a:rPr lang="en-US" altLang="en-US" u="sng">
                <a:solidFill>
                  <a:srgbClr val="FFFFFF"/>
                </a:solidFill>
              </a:rPr>
              <a:t>highways</a:t>
            </a:r>
            <a:r>
              <a:rPr lang="en-US" altLang="en-US">
                <a:solidFill>
                  <a:srgbClr val="FFFFFF"/>
                </a:solidFill>
              </a:rPr>
              <a:t> around Cady mountain, which population will Cady bighorn sheep show the </a:t>
            </a:r>
            <a:r>
              <a:rPr lang="en-US" altLang="en-US" u="sng">
                <a:solidFill>
                  <a:srgbClr val="FFFFFF"/>
                </a:solidFill>
              </a:rPr>
              <a:t>least</a:t>
            </a:r>
            <a:r>
              <a:rPr lang="en-US" altLang="en-US">
                <a:solidFill>
                  <a:srgbClr val="FFFFFF"/>
                </a:solidFill>
              </a:rPr>
              <a:t> signs of mating, Newberry, Old Dad, or Granite sheep? Why?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FC632345-5B24-964B-1A71-AC5485C8B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0" y="5581650"/>
            <a:ext cx="4165600" cy="1200150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</a:rPr>
              <a:t>Answer: Newberry</a:t>
            </a:r>
          </a:p>
          <a:p>
            <a:r>
              <a:rPr lang="en-US" altLang="en-US">
                <a:solidFill>
                  <a:srgbClr val="FFFFFF"/>
                </a:solidFill>
              </a:rPr>
              <a:t>Why?: It is separated from Cady Mountain by a highway.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3C9F613-9B03-E52A-10E6-E1799CC2FF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Instructions for Analysis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4199661F-A158-431C-6DA8-BCD775D784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562600"/>
          </a:xfrm>
        </p:spPr>
        <p:txBody>
          <a:bodyPr/>
          <a:lstStyle/>
          <a:p>
            <a:pPr marL="339725" indent="-339725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STEP 1: </a:t>
            </a:r>
          </a:p>
          <a:p>
            <a:pPr marL="339725" lvl="1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a. Use a metric ruler to measure the </a:t>
            </a:r>
            <a:r>
              <a:rPr lang="en-US" altLang="en-US" sz="2400" u="sng" dirty="0"/>
              <a:t>minimum</a:t>
            </a:r>
            <a:r>
              <a:rPr lang="en-US" altLang="en-US" sz="2400" dirty="0"/>
              <a:t> distance in millimeters between mountain tops.</a:t>
            </a:r>
          </a:p>
          <a:p>
            <a:pPr marL="339725" lvl="1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b. Based on these measurements, predict which populations will have the highest level of inter-breeding.</a:t>
            </a:r>
          </a:p>
          <a:p>
            <a:pPr marL="339725" indent="-339725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STEP 2: </a:t>
            </a:r>
          </a:p>
          <a:p>
            <a:pPr marL="339725" indent="-339725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Then use the genetic data (arrows), draw double-headed arrows to connect populations to signify the documented level of breeding between populations. More arrows show more connection, i.e., more breeding; fewer arrows show less connection, i.e., less breeding.</a:t>
            </a:r>
          </a:p>
          <a:p>
            <a:pPr marL="339725" indent="-339725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STEP 3:</a:t>
            </a:r>
          </a:p>
          <a:p>
            <a:pPr marL="339725" indent="-339725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a. Answer questions to compare your results from step 1 and step 2. </a:t>
            </a:r>
          </a:p>
          <a:p>
            <a:pPr marL="339725" indent="-339725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b. Predict highway location and draw it on map.</a:t>
            </a:r>
          </a:p>
          <a:p>
            <a:pPr marL="339725" indent="-339725" eaLnBrk="1" hangingPunct="1">
              <a:lnSpc>
                <a:spcPct val="90000"/>
              </a:lnSpc>
              <a:buFontTx/>
              <a:buAutoNum type="arabicPeriod"/>
            </a:pPr>
            <a:endParaRPr lang="en-US" alt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F1CECAD-7166-C263-9F5E-02ACA212D0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7411" name="Picture 3" descr="5.cady_closeup_no_hwy.png">
            <a:extLst>
              <a:ext uri="{FF2B5EF4-FFF2-40B4-BE49-F238E27FC236}">
                <a16:creationId xmlns:a16="http://schemas.microsoft.com/office/drawing/2014/main" id="{570292C9-6AA3-9662-2CA6-769D0A95A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>
            <a:extLst>
              <a:ext uri="{FF2B5EF4-FFF2-40B4-BE49-F238E27FC236}">
                <a16:creationId xmlns:a16="http://schemas.microsoft.com/office/drawing/2014/main" id="{C0F4C9EC-BAA7-DC7B-7914-ECD508882D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52400"/>
            <a:ext cx="6781800" cy="2286000"/>
          </a:xfr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solidFill>
                  <a:srgbClr val="FFFFFF"/>
                </a:solidFill>
                <a:cs typeface="ＭＳ Ｐゴシック" charset="-128"/>
              </a:rPr>
              <a:t>STEP 1: </a:t>
            </a:r>
          </a:p>
          <a:p>
            <a:pPr marL="227013" lvl="1" indent="-571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dirty="0">
                <a:solidFill>
                  <a:srgbClr val="FFFFFF"/>
                </a:solidFill>
              </a:rPr>
              <a:t>Use a metric ruler to measure the </a:t>
            </a:r>
            <a:r>
              <a:rPr lang="en-US" sz="2400" u="sng" dirty="0">
                <a:solidFill>
                  <a:srgbClr val="FFFFFF"/>
                </a:solidFill>
              </a:rPr>
              <a:t>minimum</a:t>
            </a:r>
            <a:r>
              <a:rPr lang="en-US" sz="2400" dirty="0">
                <a:solidFill>
                  <a:srgbClr val="FFFFFF"/>
                </a:solidFill>
              </a:rPr>
              <a:t> distance in millimeters between mountain tops.</a:t>
            </a:r>
          </a:p>
          <a:p>
            <a:pPr marL="169863" lvl="1" indent="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dirty="0">
                <a:solidFill>
                  <a:srgbClr val="FFFFFF"/>
                </a:solidFill>
              </a:rPr>
              <a:t>Based on these measurements, predict which populations will have the highest level of inter-breeding.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5.cady_closeup_no_hwy.png">
            <a:extLst>
              <a:ext uri="{FF2B5EF4-FFF2-40B4-BE49-F238E27FC236}">
                <a16:creationId xmlns:a16="http://schemas.microsoft.com/office/drawing/2014/main" id="{89E7CB2A-384D-96F3-EE01-2FC8BBDCA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>
            <a:extLst>
              <a:ext uri="{FF2B5EF4-FFF2-40B4-BE49-F238E27FC236}">
                <a16:creationId xmlns:a16="http://schemas.microsoft.com/office/drawing/2014/main" id="{B8AB47DE-69A5-8EE1-10E4-B7F020240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6200"/>
            <a:ext cx="22479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3">
            <a:extLst>
              <a:ext uri="{FF2B5EF4-FFF2-40B4-BE49-F238E27FC236}">
                <a16:creationId xmlns:a16="http://schemas.microsoft.com/office/drawing/2014/main" id="{404D9BB9-9975-3B86-FBA1-21BF9A9A2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5791200" cy="1905000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FFFF"/>
                </a:solidFill>
              </a:rPr>
              <a:t>STEP 2:  Using the genetic data (arrows), draw double-headed arrows to connect populations to signify the breeding levels between populations.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FFFFFF"/>
                </a:solidFill>
              </a:rPr>
              <a:t>More arrows show more connection, i.e., more breeding; fewer arrows show less connection, i.e., less breeding.</a:t>
            </a:r>
            <a:endParaRPr lang="en-US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1005</TotalTime>
  <Words>630</Words>
  <Application>Microsoft Macintosh PowerPoint</Application>
  <PresentationFormat>Letter Paper (8.5x11 in)</PresentationFormat>
  <Paragraphs>47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ＭＳ Ｐゴシック</vt:lpstr>
      <vt:lpstr>Times New Roman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Instructions for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AMNH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Yael/Wyner</dc:creator>
  <cp:lastModifiedBy>yaelwyner@gmail.com</cp:lastModifiedBy>
  <cp:revision>64</cp:revision>
  <cp:lastPrinted>2013-01-21T19:04:20Z</cp:lastPrinted>
  <dcterms:created xsi:type="dcterms:W3CDTF">2011-01-10T01:05:04Z</dcterms:created>
  <dcterms:modified xsi:type="dcterms:W3CDTF">2023-01-10T00:44:00Z</dcterms:modified>
</cp:coreProperties>
</file>